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Lst>
  <p:sldSz cy="5143500" cx="9144000"/>
  <p:notesSz cx="6858000" cy="9144000"/>
  <p:embeddedFontLst>
    <p:embeddedFont>
      <p:font typeface="Roboto"/>
      <p:regular r:id="rId222"/>
      <p:bold r:id="rId223"/>
      <p:italic r:id="rId224"/>
      <p:boldItalic r:id="rId225"/>
    </p:embeddedFont>
    <p:embeddedFont>
      <p:font typeface="Asap SemiBold"/>
      <p:regular r:id="rId226"/>
      <p:bold r:id="rId227"/>
      <p:italic r:id="rId228"/>
      <p:boldItalic r:id="rId229"/>
    </p:embeddedFont>
    <p:embeddedFont>
      <p:font typeface="Source Code Pro"/>
      <p:regular r:id="rId230"/>
      <p:bold r:id="rId231"/>
      <p:italic r:id="rId232"/>
      <p:boldItalic r:id="rId233"/>
    </p:embeddedFont>
    <p:embeddedFont>
      <p:font typeface="Source Code Pro SemiBold"/>
      <p:regular r:id="rId234"/>
      <p:bold r:id="rId235"/>
      <p:italic r:id="rId236"/>
      <p:boldItalic r:id="rId237"/>
    </p:embeddedFont>
    <p:embeddedFont>
      <p:font typeface="Source Code Pro Medium"/>
      <p:regular r:id="rId238"/>
      <p:bold r:id="rId239"/>
      <p:italic r:id="rId240"/>
      <p:boldItalic r:id="rId241"/>
    </p:embeddedFont>
    <p:embeddedFont>
      <p:font typeface="Asap"/>
      <p:regular r:id="rId242"/>
      <p:bold r:id="rId243"/>
      <p:italic r:id="rId244"/>
      <p:boldItalic r:id="rId245"/>
    </p:embeddedFont>
    <p:embeddedFont>
      <p:font typeface="Asap Medium"/>
      <p:regular r:id="rId246"/>
      <p:bold r:id="rId247"/>
      <p:italic r:id="rId248"/>
      <p:boldItalic r:id="rId2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4D5BB3-4EA3-4A97-B651-498B3A3F59AB}">
  <a:tblStyle styleId="{964D5BB3-4EA3-4A97-B651-498B3A3F59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font" Target="fonts/AsapSemiBold-italic.fntdata"/><Relationship Id="rId106" Type="http://schemas.openxmlformats.org/officeDocument/2006/relationships/slide" Target="slides/slide100.xml"/><Relationship Id="rId227" Type="http://schemas.openxmlformats.org/officeDocument/2006/relationships/font" Target="fonts/AsapSemiBold-bold.fntdata"/><Relationship Id="rId105" Type="http://schemas.openxmlformats.org/officeDocument/2006/relationships/slide" Target="slides/slide99.xml"/><Relationship Id="rId226" Type="http://schemas.openxmlformats.org/officeDocument/2006/relationships/font" Target="fonts/AsapSemiBold-regular.fntdata"/><Relationship Id="rId104" Type="http://schemas.openxmlformats.org/officeDocument/2006/relationships/slide" Target="slides/slide98.xml"/><Relationship Id="rId225" Type="http://schemas.openxmlformats.org/officeDocument/2006/relationships/font" Target="fonts/Roboto-boldItalic.fntdata"/><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font" Target="fonts/AsapSemiBold-boldItalic.fntdata"/><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font" Target="fonts/Roboto-italic.fntdata"/><Relationship Id="rId102" Type="http://schemas.openxmlformats.org/officeDocument/2006/relationships/slide" Target="slides/slide96.xml"/><Relationship Id="rId223" Type="http://schemas.openxmlformats.org/officeDocument/2006/relationships/font" Target="fonts/Roboto-bold.fntdata"/><Relationship Id="rId101" Type="http://schemas.openxmlformats.org/officeDocument/2006/relationships/slide" Target="slides/slide95.xml"/><Relationship Id="rId222" Type="http://schemas.openxmlformats.org/officeDocument/2006/relationships/font" Target="fonts/Roboto-regular.fntdata"/><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AsapMedium-boldItalic.fntdata"/><Relationship Id="rId127" Type="http://schemas.openxmlformats.org/officeDocument/2006/relationships/slide" Target="slides/slide121.xml"/><Relationship Id="rId248" Type="http://schemas.openxmlformats.org/officeDocument/2006/relationships/font" Target="fonts/AsapMedium-italic.fntdata"/><Relationship Id="rId126" Type="http://schemas.openxmlformats.org/officeDocument/2006/relationships/slide" Target="slides/slide120.xml"/><Relationship Id="rId247" Type="http://schemas.openxmlformats.org/officeDocument/2006/relationships/font" Target="fonts/AsapMedium-bold.fntdata"/><Relationship Id="rId121" Type="http://schemas.openxmlformats.org/officeDocument/2006/relationships/slide" Target="slides/slide115.xml"/><Relationship Id="rId242" Type="http://schemas.openxmlformats.org/officeDocument/2006/relationships/font" Target="fonts/Asap-regular.fntdata"/><Relationship Id="rId120" Type="http://schemas.openxmlformats.org/officeDocument/2006/relationships/slide" Target="slides/slide114.xml"/><Relationship Id="rId241" Type="http://schemas.openxmlformats.org/officeDocument/2006/relationships/font" Target="fonts/SourceCodeProMedium-boldItalic.fntdata"/><Relationship Id="rId240" Type="http://schemas.openxmlformats.org/officeDocument/2006/relationships/font" Target="fonts/SourceCodeProMedium-italic.fntdata"/><Relationship Id="rId125" Type="http://schemas.openxmlformats.org/officeDocument/2006/relationships/slide" Target="slides/slide119.xml"/><Relationship Id="rId246" Type="http://schemas.openxmlformats.org/officeDocument/2006/relationships/font" Target="fonts/AsapMedium-regular.fntdata"/><Relationship Id="rId124" Type="http://schemas.openxmlformats.org/officeDocument/2006/relationships/slide" Target="slides/slide118.xml"/><Relationship Id="rId245" Type="http://schemas.openxmlformats.org/officeDocument/2006/relationships/font" Target="fonts/Asap-boldItalic.fntdata"/><Relationship Id="rId123" Type="http://schemas.openxmlformats.org/officeDocument/2006/relationships/slide" Target="slides/slide117.xml"/><Relationship Id="rId244" Type="http://schemas.openxmlformats.org/officeDocument/2006/relationships/font" Target="fonts/Asap-italic.fntdata"/><Relationship Id="rId122" Type="http://schemas.openxmlformats.org/officeDocument/2006/relationships/slide" Target="slides/slide116.xml"/><Relationship Id="rId243" Type="http://schemas.openxmlformats.org/officeDocument/2006/relationships/font" Target="fonts/Asap-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font" Target="fonts/SourceCodeProMedium-bold.fntdata"/><Relationship Id="rId117" Type="http://schemas.openxmlformats.org/officeDocument/2006/relationships/slide" Target="slides/slide111.xml"/><Relationship Id="rId238" Type="http://schemas.openxmlformats.org/officeDocument/2006/relationships/font" Target="fonts/SourceCodeProMedium-regular.fntdata"/><Relationship Id="rId116" Type="http://schemas.openxmlformats.org/officeDocument/2006/relationships/slide" Target="slides/slide110.xml"/><Relationship Id="rId237" Type="http://schemas.openxmlformats.org/officeDocument/2006/relationships/font" Target="fonts/SourceCodeProSemiBold-boldItalic.fntdata"/><Relationship Id="rId115" Type="http://schemas.openxmlformats.org/officeDocument/2006/relationships/slide" Target="slides/slide109.xml"/><Relationship Id="rId236" Type="http://schemas.openxmlformats.org/officeDocument/2006/relationships/font" Target="fonts/SourceCodeProSemi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font" Target="fonts/SourceCodePro-bold.fntdata"/><Relationship Id="rId230" Type="http://schemas.openxmlformats.org/officeDocument/2006/relationships/font" Target="fonts/SourceCodePro-regular.fntdata"/><Relationship Id="rId114" Type="http://schemas.openxmlformats.org/officeDocument/2006/relationships/slide" Target="slides/slide108.xml"/><Relationship Id="rId235" Type="http://schemas.openxmlformats.org/officeDocument/2006/relationships/font" Target="fonts/SourceCodeProSemiBold-bold.fntdata"/><Relationship Id="rId113" Type="http://schemas.openxmlformats.org/officeDocument/2006/relationships/slide" Target="slides/slide107.xml"/><Relationship Id="rId234" Type="http://schemas.openxmlformats.org/officeDocument/2006/relationships/font" Target="fonts/SourceCodeProSemiBold-regular.fntdata"/><Relationship Id="rId112" Type="http://schemas.openxmlformats.org/officeDocument/2006/relationships/slide" Target="slides/slide106.xml"/><Relationship Id="rId233" Type="http://schemas.openxmlformats.org/officeDocument/2006/relationships/font" Target="fonts/SourceCodePro-boldItalic.fntdata"/><Relationship Id="rId111" Type="http://schemas.openxmlformats.org/officeDocument/2006/relationships/slide" Target="slides/slide105.xml"/><Relationship Id="rId232" Type="http://schemas.openxmlformats.org/officeDocument/2006/relationships/font" Target="fonts/SourceCodePro-italic.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0" Type="http://schemas.openxmlformats.org/officeDocument/2006/relationships/hyperlink" Target="https://sql-db.schulungen.cloud.sobek-innovations.de/?server=schulungen-sql-db&amp;username=root&amp;db=uebungSchule&amp;table=faecher" TargetMode="External"/><Relationship Id="rId22" Type="http://schemas.openxmlformats.org/officeDocument/2006/relationships/hyperlink" Target="https://sql-db.schulungen.cloud.sobek-innovations.de/?server=schulungen-sql-db&amp;username=root&amp;db=uebungSchule&amp;table=lehrer_hat_faecher" TargetMode="External"/><Relationship Id="rId21" Type="http://schemas.openxmlformats.org/officeDocument/2006/relationships/hyperlink" Target="https://sql-db.schulungen.cloud.sobek-innovations.de/?server=schulungen-sql-db&amp;username=root&amp;db=uebungSchule&amp;table=lehrer_hat_faecher" TargetMode="External"/><Relationship Id="rId24" Type="http://schemas.openxmlformats.org/officeDocument/2006/relationships/hyperlink" Target="https://sql-db.schulungen.cloud.sobek-innovations.de/?server=schulungen-sql-db&amp;username=root&amp;db=uebungSchule&amp;table=schueler" TargetMode="External"/><Relationship Id="rId23" Type="http://schemas.openxmlformats.org/officeDocument/2006/relationships/hyperlink" Target="https://mariadb.com/kb/en/library/select/" TargetMode="External"/><Relationship Id="rId1" Type="http://schemas.openxmlformats.org/officeDocument/2006/relationships/notesMaster" Target="../notesMasters/notesMaster1.xml"/><Relationship Id="rId2" Type="http://schemas.openxmlformats.org/officeDocument/2006/relationships/hyperlink" Target="https://mariadb.com/kb/en/library/select/" TargetMode="External"/><Relationship Id="rId3" Type="http://schemas.openxmlformats.org/officeDocument/2006/relationships/hyperlink" Target="https://sql-db.schulungen.cloud.sobek-innovations.de/?server=schulungen-sql-db&amp;username=root&amp;db=uebungSchule&amp;table=lehrer" TargetMode="External"/><Relationship Id="rId4" Type="http://schemas.openxmlformats.org/officeDocument/2006/relationships/hyperlink" Target="https://sql-db.schulungen.cloud.sobek-innovations.de/?server=schulungen-sql-db&amp;username=root&amp;db=uebungSchule&amp;table=lehrer" TargetMode="External"/><Relationship Id="rId9" Type="http://schemas.openxmlformats.org/officeDocument/2006/relationships/hyperlink" Target="https://mariadb.com/kb/en/library/join/" TargetMode="External"/><Relationship Id="rId26" Type="http://schemas.openxmlformats.org/officeDocument/2006/relationships/hyperlink" Target="https://mariadb.com/kb/en/library/select/" TargetMode="External"/><Relationship Id="rId25" Type="http://schemas.openxmlformats.org/officeDocument/2006/relationships/hyperlink" Target="https://sql-db.schulungen.cloud.sobek-innovations.de/?server=schulungen-sql-db&amp;username=root&amp;db=uebungSchule&amp;table=schueler" TargetMode="External"/><Relationship Id="rId28" Type="http://schemas.openxmlformats.org/officeDocument/2006/relationships/hyperlink" Target="https://sql-db.schulungen.cloud.sobek-innovations.de/?server=schulungen-sql-db&amp;username=root&amp;db=uebungSchule&amp;table=schueler" TargetMode="External"/><Relationship Id="rId27" Type="http://schemas.openxmlformats.org/officeDocument/2006/relationships/hyperlink" Target="https://sql-db.schulungen.cloud.sobek-innovations.de/?server=schulungen-sql-db&amp;username=root&amp;db=uebungSchule&amp;table=schueler" TargetMode="External"/><Relationship Id="rId5" Type="http://schemas.openxmlformats.org/officeDocument/2006/relationships/hyperlink" Target="https://mariadb.com/kb/en/library/join/" TargetMode="External"/><Relationship Id="rId6" Type="http://schemas.openxmlformats.org/officeDocument/2006/relationships/hyperlink" Target="https://mariadb.com/kb/en/library/join/" TargetMode="External"/><Relationship Id="rId29" Type="http://schemas.openxmlformats.org/officeDocument/2006/relationships/hyperlink" Target="https://mariadb.com/kb/en/library/group-by-functions/#function_avg" TargetMode="External"/><Relationship Id="rId7" Type="http://schemas.openxmlformats.org/officeDocument/2006/relationships/hyperlink" Target="https://sql-db.schulungen.cloud.sobek-innovations.de/?server=schulungen-sql-db&amp;username=root&amp;db=uebungSchule&amp;table=lehrer_hat_schueler" TargetMode="External"/><Relationship Id="rId8" Type="http://schemas.openxmlformats.org/officeDocument/2006/relationships/hyperlink" Target="https://sql-db.schulungen.cloud.sobek-innovations.de/?server=schulungen-sql-db&amp;username=root&amp;db=uebungSchule&amp;table=lehrer_hat_schueler" TargetMode="External"/><Relationship Id="rId31" Type="http://schemas.openxmlformats.org/officeDocument/2006/relationships/hyperlink" Target="https://sql-db.schulungen.cloud.sobek-innovations.de/?server=schulungen-sql-db&amp;username=root&amp;db=uebungSchule&amp;table=schueler" TargetMode="External"/><Relationship Id="rId30" Type="http://schemas.openxmlformats.org/officeDocument/2006/relationships/hyperlink" Target="https://mariadb.com/kb/en/library/group-by-functions/#function_avg" TargetMode="External"/><Relationship Id="rId11" Type="http://schemas.openxmlformats.org/officeDocument/2006/relationships/hyperlink" Target="https://sql-db.schulungen.cloud.sobek-innovations.de/?server=schulungen-sql-db&amp;username=root&amp;db=uebungSchule&amp;table=lehrer_hat_faecher" TargetMode="External"/><Relationship Id="rId10" Type="http://schemas.openxmlformats.org/officeDocument/2006/relationships/hyperlink" Target="https://sql-db.schulungen.cloud.sobek-innovations.de/?server=schulungen-sql-db&amp;username=root&amp;db=uebungSchule&amp;table=lehrer_hat_faecher" TargetMode="External"/><Relationship Id="rId32" Type="http://schemas.openxmlformats.org/officeDocument/2006/relationships/hyperlink" Target="https://sql-db.schulungen.cloud.sobek-innovations.de/?server=schulungen-sql-db&amp;username=root&amp;db=uebungSchule&amp;table=schueler" TargetMode="External"/><Relationship Id="rId13" Type="http://schemas.openxmlformats.org/officeDocument/2006/relationships/hyperlink" Target="https://sql-db.schulungen.cloud.sobek-innovations.de/?server=schulungen-sql-db&amp;username=root&amp;db=uebungSchule&amp;table=lehrer_hat_faecher" TargetMode="External"/><Relationship Id="rId12" Type="http://schemas.openxmlformats.org/officeDocument/2006/relationships/hyperlink" Target="https://sql-db.schulungen.cloud.sobek-innovations.de/?server=schulungen-sql-db&amp;username=root&amp;db=uebungSchule&amp;table=lehrer_hat_faecher" TargetMode="External"/><Relationship Id="rId15" Type="http://schemas.openxmlformats.org/officeDocument/2006/relationships/hyperlink" Target="https://mariadb.com/kb/en/library/join/" TargetMode="External"/><Relationship Id="rId14" Type="http://schemas.openxmlformats.org/officeDocument/2006/relationships/hyperlink" Target="https://mariadb.com/kb/en/library/join/" TargetMode="External"/><Relationship Id="rId17" Type="http://schemas.openxmlformats.org/officeDocument/2006/relationships/hyperlink" Target="https://sql-db.schulungen.cloud.sobek-innovations.de/?server=schulungen-sql-db&amp;username=root&amp;db=uebungSchule&amp;table=schueler" TargetMode="External"/><Relationship Id="rId16" Type="http://schemas.openxmlformats.org/officeDocument/2006/relationships/hyperlink" Target="https://sql-db.schulungen.cloud.sobek-innovations.de/?server=schulungen-sql-db&amp;username=root&amp;db=uebungSchule&amp;table=schueler" TargetMode="External"/><Relationship Id="rId19" Type="http://schemas.openxmlformats.org/officeDocument/2006/relationships/hyperlink" Target="https://sql-db.schulungen.cloud.sobek-innovations.de/?server=schulungen-sql-db&amp;username=root&amp;db=uebungSchule&amp;table=faecher" TargetMode="External"/><Relationship Id="rId18" Type="http://schemas.openxmlformats.org/officeDocument/2006/relationships/hyperlink" Target="https://mariadb.com/kb/en/library/join/" TargetMode="Externa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iadb.com/kb/en/library/select/" TargetMode="External"/><Relationship Id="rId3" Type="http://schemas.openxmlformats.org/officeDocument/2006/relationships/hyperlink" Target="https://sql-db.schulungen.cloud.sobek-innovations.de/?server=schulungen-sql-db&amp;username=root&amp;db=view_test&amp;table=saldo" TargetMode="External"/><Relationship Id="rId4" Type="http://schemas.openxmlformats.org/officeDocument/2006/relationships/hyperlink" Target="https://sql-db.schulungen.cloud.sobek-innovations.de/?server=schulungen-sql-db&amp;username=root&amp;db=view_test&amp;table=saldo" TargetMode="External"/><Relationship Id="rId9" Type="http://schemas.openxmlformats.org/officeDocument/2006/relationships/hyperlink" Target="https://sql-db.schulungen.cloud.sobek-innovations.de/?server=schulungen-sql-db&amp;username=root&amp;db=view_test&amp;table=konto" TargetMode="External"/><Relationship Id="rId5" Type="http://schemas.openxmlformats.org/officeDocument/2006/relationships/hyperlink" Target="https://sql-db.schulungen.cloud.sobek-innovations.de/?server=schulungen-sql-db&amp;username=root&amp;db=view_test&amp;table=adresse" TargetMode="External"/><Relationship Id="rId6" Type="http://schemas.openxmlformats.org/officeDocument/2006/relationships/hyperlink" Target="https://sql-db.schulungen.cloud.sobek-innovations.de/?server=schulungen-sql-db&amp;username=root&amp;db=view_test&amp;table=adresse" TargetMode="External"/><Relationship Id="rId7" Type="http://schemas.openxmlformats.org/officeDocument/2006/relationships/hyperlink" Target="https://mariadb.com/kb/en/library/join/" TargetMode="External"/><Relationship Id="rId8" Type="http://schemas.openxmlformats.org/officeDocument/2006/relationships/hyperlink" Target="https://mariadb.com/kb/en/library/join/" TargetMode="External"/><Relationship Id="rId11" Type="http://schemas.openxmlformats.org/officeDocument/2006/relationships/hyperlink" Target="https://mariadb.com/kb/en/library/join/" TargetMode="External"/><Relationship Id="rId10" Type="http://schemas.openxmlformats.org/officeDocument/2006/relationships/hyperlink" Target="https://sql-db.schulungen.cloud.sobek-innovations.de/?server=schulungen-sql-db&amp;username=root&amp;db=view_test&amp;table=konto" TargetMode="External"/><Relationship Id="rId13" Type="http://schemas.openxmlformats.org/officeDocument/2006/relationships/hyperlink" Target="https://sql-db.schulungen.cloud.sobek-innovations.de/?server=schulungen-sql-db&amp;username=root&amp;db=view_test&amp;table=saldo" TargetMode="External"/><Relationship Id="rId12" Type="http://schemas.openxmlformats.org/officeDocument/2006/relationships/hyperlink" Target="https://mariadb.com/kb/en/library/join/" TargetMode="External"/><Relationship Id="rId14" Type="http://schemas.openxmlformats.org/officeDocument/2006/relationships/hyperlink" Target="https://sql-db.schulungen.cloud.sobek-innovations.de/?server=schulungen-sql-db&amp;username=root&amp;db=view_test&amp;table=saldo" TargetMode="Externa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sql/" TargetMode="Externa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ystery.knightlab.com/" TargetMode="Externa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sql/" TargetMode="Externa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mysql.com/doc/refman/5.6/en/create-table.html"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eldrasu.github.io/sql-cheatshee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1" Type="http://schemas.openxmlformats.org/officeDocument/2006/relationships/hyperlink" Target="https://dev.mysql.com/doc/refman/5.6/en/string-type-overview.html" TargetMode="External"/><Relationship Id="rId10" Type="http://schemas.openxmlformats.org/officeDocument/2006/relationships/hyperlink" Target="https://dev.mysql.com/doc/refman/5.6/en/example-auto-increment.html" TargetMode="External"/><Relationship Id="rId13" Type="http://schemas.openxmlformats.org/officeDocument/2006/relationships/hyperlink" Target="https://dev.mysql.com/doc/refman/5.6/en/numeric-type-overview.html" TargetMode="External"/><Relationship Id="rId12" Type="http://schemas.openxmlformats.org/officeDocument/2006/relationships/hyperlink" Target="https://dev.mysql.com/doc/refman/5.6/en/string-type-overview.html" TargetMode="External"/><Relationship Id="rId1" Type="http://schemas.openxmlformats.org/officeDocument/2006/relationships/notesMaster" Target="../notesMasters/notesMaster1.xml"/><Relationship Id="rId2" Type="http://schemas.openxmlformats.org/officeDocument/2006/relationships/hyperlink" Target="https://dev.mysql.com/doc/refman/5.6/en/create-table.html" TargetMode="External"/><Relationship Id="rId3" Type="http://schemas.openxmlformats.org/officeDocument/2006/relationships/hyperlink" Target="http://sql-adminer.schulungen.cloud1.sobek-innovations.de/?server=db1&amp;username=root&amp;db=sqlSchulungTest&amp;table=uebEin" TargetMode="External"/><Relationship Id="rId4" Type="http://schemas.openxmlformats.org/officeDocument/2006/relationships/hyperlink" Target="http://sql-adminer.schulungen.cloud1.sobek-innovations.de/?server=db1&amp;username=root&amp;db=sqlSchulungTest&amp;table=uebEin" TargetMode="External"/><Relationship Id="rId9" Type="http://schemas.openxmlformats.org/officeDocument/2006/relationships/hyperlink" Target="https://dev.mysql.com/doc/refman/5.6/en/example-auto-increment.html" TargetMode="External"/><Relationship Id="rId15" Type="http://schemas.openxmlformats.org/officeDocument/2006/relationships/hyperlink" Target="https://dev.mysql.com/doc/refman/5.6/en/logical-operators.html#operator_not" TargetMode="External"/><Relationship Id="rId14" Type="http://schemas.openxmlformats.org/officeDocument/2006/relationships/hyperlink" Target="https://dev.mysql.com/doc/refman/5.6/en/numeric-type-overview.html" TargetMode="External"/><Relationship Id="rId17" Type="http://schemas.openxmlformats.org/officeDocument/2006/relationships/hyperlink" Target="https://dev.mysql.com/doc/refman/5.6/en/date-and-time-type-overview.html" TargetMode="External"/><Relationship Id="rId16" Type="http://schemas.openxmlformats.org/officeDocument/2006/relationships/hyperlink" Target="https://dev.mysql.com/doc/refman/5.6/en/logical-operators.html#operator_not" TargetMode="External"/><Relationship Id="rId5" Type="http://schemas.openxmlformats.org/officeDocument/2006/relationships/hyperlink" Target="https://dev.mysql.com/doc/refman/5.6/en/numeric-type-overview.html" TargetMode="External"/><Relationship Id="rId6" Type="http://schemas.openxmlformats.org/officeDocument/2006/relationships/hyperlink" Target="https://dev.mysql.com/doc/refman/5.6/en/numeric-type-overview.html" TargetMode="External"/><Relationship Id="rId18" Type="http://schemas.openxmlformats.org/officeDocument/2006/relationships/hyperlink" Target="https://dev.mysql.com/doc/refman/5.6/en/date-and-time-type-overview.html" TargetMode="External"/><Relationship Id="rId7" Type="http://schemas.openxmlformats.org/officeDocument/2006/relationships/hyperlink" Target="https://dev.mysql.com/doc/refman/5.6/en/logical-operators.html#operator_not" TargetMode="External"/><Relationship Id="rId8" Type="http://schemas.openxmlformats.org/officeDocument/2006/relationships/hyperlink" Target="https://dev.mysql.com/doc/refman/5.6/en/logical-operators.html#operator_not"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oodle.de/sqltutorial/lektion1.html#:~:text=Team_Punkte%20is%20NULL-,Ergebnis%20der%20Abfrage%3A,%2C%20also%20NULL%2C%20erhalten%20haben."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oodle.de/sqltutorial/lektion1.html#:~:text=Team_Punkte%20is%20NULL-,Ergebnis%20der%20Abfrage%3A,%2C%20also%20NULL%2C%20erhalten%20haben."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oodle.de/sqltutorial/lektion1.html#:~:text=Team_Punkte%20is%20NULL-,Ergebnis%20der%20Abfrage%3A,%2C%20also%20NULL%2C%20erhalten%20haben."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b6a4d63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b6a4d63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045fb9d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045fb9d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5f18b0f99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5f18b0f99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900">
                <a:solidFill>
                  <a:schemeClr val="dk1"/>
                </a:solidFill>
                <a:highlight>
                  <a:srgbClr val="6F89A4"/>
                </a:highlight>
              </a:rPr>
              <a:t>Ein Relationenschema ist in der 2. Normalform, wenn es in der 1. Normalform ist und wenn jedes nicht zum Identifikationsschlüssel gehörige Attribut von diesem voll funktional abhängig ist.</a:t>
            </a:r>
            <a:endParaRPr sz="900">
              <a:solidFill>
                <a:schemeClr val="dk1"/>
              </a:solidFill>
              <a:highlight>
                <a:srgbClr val="6F89A4"/>
              </a:highlight>
            </a:endParaRPr>
          </a:p>
          <a:p>
            <a:pPr indent="0" lvl="0" marL="0" rtl="0" algn="l">
              <a:spcBef>
                <a:spcPts val="0"/>
              </a:spcBef>
              <a:spcAft>
                <a:spcPts val="0"/>
              </a:spcAft>
              <a:buNone/>
            </a:pPr>
            <a:r>
              <a:t/>
            </a:r>
            <a:endParaRPr sz="900">
              <a:solidFill>
                <a:schemeClr val="dk1"/>
              </a:solidFill>
              <a:highlight>
                <a:srgbClr val="6F89A4"/>
              </a:highlight>
            </a:endParaRPr>
          </a:p>
          <a:p>
            <a:pPr indent="0" lvl="0" marL="0" rtl="0" algn="l">
              <a:spcBef>
                <a:spcPts val="0"/>
              </a:spcBef>
              <a:spcAft>
                <a:spcPts val="0"/>
              </a:spcAft>
              <a:buNone/>
            </a:pPr>
            <a:r>
              <a:rPr lang="de" sz="900">
                <a:solidFill>
                  <a:schemeClr val="dk1"/>
                </a:solidFill>
                <a:highlight>
                  <a:srgbClr val="6F89A4"/>
                </a:highlight>
              </a:rPr>
              <a:t>Alle nichtschlüsselattribute beziehen sich auf das Tabellenobjekt z.B. Wein</a:t>
            </a:r>
            <a:endParaRPr sz="900">
              <a:solidFill>
                <a:schemeClr val="dk1"/>
              </a:solidFill>
              <a:highlight>
                <a:srgbClr val="6F89A4"/>
              </a:highlight>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5f18b0f99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f18b0f99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50">
                <a:solidFill>
                  <a:srgbClr val="222222"/>
                </a:solidFill>
                <a:highlight>
                  <a:srgbClr val="FFFFFF"/>
                </a:highlight>
              </a:rPr>
              <a:t>Die dritte Normalform ist erreicht, wenn sich das Relationenschema in 2NF befindet, und kein Nichtschlüsselattribut (hellgraue Zellen in der Tabelle) von einem anderen Nichtschlüsselattribut funktional abhängig ist.</a:t>
            </a:r>
            <a:endParaRPr sz="900">
              <a:solidFill>
                <a:schemeClr val="dk1"/>
              </a:solidFill>
              <a:highlight>
                <a:srgbClr val="6F89A4"/>
              </a:highlight>
            </a:endParaRPr>
          </a:p>
          <a:p>
            <a:pPr indent="0" lvl="0" marL="0" rtl="0" algn="l">
              <a:spcBef>
                <a:spcPts val="0"/>
              </a:spcBef>
              <a:spcAft>
                <a:spcPts val="0"/>
              </a:spcAft>
              <a:buNone/>
            </a:pPr>
            <a:r>
              <a:t/>
            </a:r>
            <a:endParaRPr sz="900">
              <a:solidFill>
                <a:schemeClr val="dk1"/>
              </a:solidFill>
              <a:highlight>
                <a:srgbClr val="6F89A4"/>
              </a:highlight>
            </a:endParaRPr>
          </a:p>
          <a:p>
            <a:pPr indent="0" lvl="0" marL="0" rtl="0" algn="l">
              <a:spcBef>
                <a:spcPts val="0"/>
              </a:spcBef>
              <a:spcAft>
                <a:spcPts val="0"/>
              </a:spcAft>
              <a:buNone/>
            </a:pPr>
            <a:r>
              <a:rPr lang="de" sz="900">
                <a:solidFill>
                  <a:schemeClr val="dk1"/>
                </a:solidFill>
                <a:highlight>
                  <a:srgbClr val="6F89A4"/>
                </a:highlight>
              </a:rPr>
              <a:t>Alle nichtschlüsselattribute beziehen sich auf das Tabellenobjekt z.B. Wein</a:t>
            </a:r>
            <a:endParaRPr sz="900">
              <a:solidFill>
                <a:schemeClr val="dk1"/>
              </a:solidFill>
              <a:highlight>
                <a:srgbClr val="6F89A4"/>
              </a:highlight>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218e9ae2e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218e9ae2e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70015fee3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70015fee3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de" sz="1600">
                <a:solidFill>
                  <a:srgbClr val="595959"/>
                </a:solidFill>
                <a:latin typeface="Source Sans Pro"/>
                <a:ea typeface="Source Sans Pro"/>
                <a:cs typeface="Source Sans Pro"/>
                <a:sym typeface="Source Sans Pro"/>
              </a:rPr>
              <a:t>https://github.com/treldrasu/datenmodellierung/blob/master/Normalisierungsaufgaben.xlsx</a:t>
            </a:r>
            <a:endParaRPr sz="9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5f18b0f99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5f18b0f99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3a33ec7831_4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3a33ec7831_4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lsite von Schülern die In einer Klasse sind und zusatzstunden in Frei Wählbaren Fächern leisten</a:t>
            </a:r>
            <a:endParaRPr/>
          </a:p>
          <a:p>
            <a:pPr indent="0" lvl="0" marL="0" rtl="0" algn="l">
              <a:spcBef>
                <a:spcPts val="0"/>
              </a:spcBef>
              <a:spcAft>
                <a:spcPts val="0"/>
              </a:spcAft>
              <a:buNone/>
            </a:pPr>
            <a:r>
              <a:rPr lang="de"/>
              <a:t>In Excel, erst in 1 dann 2 - 3</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3a33ec7831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3a33ec7831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Relation befindet sich in der ersten Normalform, wenn alle Attribute nur einfache Attributwerte aufweisen (Bezeichnung: atomar).</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3a33ec7831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3a33ec7831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Eine Relation befindet sich in der zweiten Normalform, wenn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sie in der ersten Normalform ist und</a:t>
            </a:r>
            <a:endParaRPr/>
          </a:p>
          <a:p>
            <a:pPr indent="0" lvl="0" marL="0" rtl="0" algn="l">
              <a:spcBef>
                <a:spcPts val="0"/>
              </a:spcBef>
              <a:spcAft>
                <a:spcPts val="0"/>
              </a:spcAft>
              <a:buClr>
                <a:schemeClr val="dk1"/>
              </a:buClr>
              <a:buSzPts val="1100"/>
              <a:buFont typeface="Arial"/>
              <a:buNone/>
            </a:pPr>
            <a:r>
              <a:rPr lang="de"/>
              <a:t>jedes Nicht-Schlüssel-Attribut vom Primärschlüssel voll funktional abhängig ist.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de"/>
              <a:t>Regel zum Prüfen der zweiten Bedingung:  Wenn Attribute von einem Teil des Schlüssels eindeutig identifiziert werden, dann liegt keine 2. Normalform vor!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Schrittfolge zur Herstellung der zweiten Normalform: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Primärschlüssel der gegebenen Relation festlegen, falls dieser nur aus einem Attribut besteht, so liegt bereits 2. NF vor.</a:t>
            </a:r>
            <a:endParaRPr/>
          </a:p>
          <a:p>
            <a:pPr indent="0" lvl="0" marL="0" rtl="0" algn="l">
              <a:spcBef>
                <a:spcPts val="0"/>
              </a:spcBef>
              <a:spcAft>
                <a:spcPts val="0"/>
              </a:spcAft>
              <a:buClr>
                <a:schemeClr val="dk1"/>
              </a:buClr>
              <a:buSzPts val="1100"/>
              <a:buFont typeface="Arial"/>
              <a:buNone/>
            </a:pPr>
            <a:r>
              <a:rPr lang="de"/>
              <a:t>Untersuchung, ob aus Teilschlüsselattributen bereits weitere Attribute folgen. Falls nicht liegt bereits die 2. NF vor. Falls Abhängigkeiten gefunden werden, dann</a:t>
            </a:r>
            <a:endParaRPr/>
          </a:p>
          <a:p>
            <a:pPr indent="0" lvl="0" marL="0" rtl="0" algn="l">
              <a:spcBef>
                <a:spcPts val="0"/>
              </a:spcBef>
              <a:spcAft>
                <a:spcPts val="0"/>
              </a:spcAft>
              <a:buClr>
                <a:schemeClr val="dk1"/>
              </a:buClr>
              <a:buSzPts val="1100"/>
              <a:buFont typeface="Arial"/>
              <a:buNone/>
            </a:pPr>
            <a:r>
              <a:rPr lang="de"/>
              <a:t>Neue Relation bilden, die das Teilschlüsselattribut und alle von diesem abhängigen Nichtschlüsselattribute anthalten. Das Teilschlüsselattribut wird in der neuen Relation der Primärschlüssel.</a:t>
            </a:r>
            <a:endParaRPr/>
          </a:p>
          <a:p>
            <a:pPr indent="0" lvl="0" marL="0" rtl="0" algn="l">
              <a:spcBef>
                <a:spcPts val="0"/>
              </a:spcBef>
              <a:spcAft>
                <a:spcPts val="0"/>
              </a:spcAft>
              <a:buClr>
                <a:schemeClr val="dk1"/>
              </a:buClr>
              <a:buSzPts val="1100"/>
              <a:buFont typeface="Arial"/>
              <a:buNone/>
            </a:pPr>
            <a:r>
              <a:rPr lang="de"/>
              <a:t>Löschen der ausgelagerten Nichtschlüsselattribute in der Ausgangsrelation.</a:t>
            </a:r>
            <a:endParaRPr/>
          </a:p>
          <a:p>
            <a:pPr indent="0" lvl="0" marL="0" rtl="0" algn="l">
              <a:spcBef>
                <a:spcPts val="0"/>
              </a:spcBef>
              <a:spcAft>
                <a:spcPts val="0"/>
              </a:spcAft>
              <a:buClr>
                <a:schemeClr val="dk1"/>
              </a:buClr>
              <a:buSzPts val="1100"/>
              <a:buFont typeface="Arial"/>
              <a:buNone/>
            </a:pPr>
            <a:r>
              <a:rPr lang="de"/>
              <a:t>Vorgang ab 2. wiederholen, bis alle Nichtschlüsselattribute vom gesamten Schlüssel funktional abhängig sind.</a:t>
            </a:r>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3a33ec7831_4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3a33ec7831_4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Eine Relation befindet sich in der dritten Normalform, wenn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sie in der zweiten Normalform ist und</a:t>
            </a:r>
            <a:endParaRPr/>
          </a:p>
          <a:p>
            <a:pPr indent="0" lvl="0" marL="0" rtl="0" algn="l">
              <a:spcBef>
                <a:spcPts val="0"/>
              </a:spcBef>
              <a:spcAft>
                <a:spcPts val="0"/>
              </a:spcAft>
              <a:buClr>
                <a:schemeClr val="dk1"/>
              </a:buClr>
              <a:buSzPts val="1100"/>
              <a:buFont typeface="Arial"/>
              <a:buNone/>
            </a:pPr>
            <a:r>
              <a:rPr lang="de"/>
              <a:t>jedes Nichtschlüsselattribute nicht transitiv vom Primärschlüssel abhängig ist, d.h. aus keinem Nichtschlüsselattribut folgt ein anderes Nichtschlüsselattribut. </a:t>
            </a:r>
            <a:endParaRPr/>
          </a:p>
          <a:p>
            <a:pPr indent="0" lvl="0" marL="0" rtl="0" algn="l">
              <a:spcBef>
                <a:spcPts val="0"/>
              </a:spcBef>
              <a:spcAft>
                <a:spcPts val="0"/>
              </a:spcAft>
              <a:buClr>
                <a:schemeClr val="dk1"/>
              </a:buClr>
              <a:buSzPts val="1100"/>
              <a:buFont typeface="Arial"/>
              <a:buNone/>
            </a:pPr>
            <a:r>
              <a:rPr lang="de"/>
              <a:t>Regel zum Prüfen der zweiten Bedingung: Wenn aus einem Nichtschlüsselattribut ein anderes Nichtschlüsselattribut folgt, dann liegt keine 3. Normalform vor!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Schrittfolge zur Herstellung der dritten Normalform: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Untersuchung, ob aus Nichtschlüsselattributen andere Nichtschlüsselattribute folgen. Falls nicht liegt bereits die 3. NF vor. Falls Abhängigkeiten gefunden werden, dann</a:t>
            </a:r>
            <a:endParaRPr/>
          </a:p>
          <a:p>
            <a:pPr indent="0" lvl="0" marL="0" rtl="0" algn="l">
              <a:spcBef>
                <a:spcPts val="0"/>
              </a:spcBef>
              <a:spcAft>
                <a:spcPts val="0"/>
              </a:spcAft>
              <a:buClr>
                <a:schemeClr val="dk1"/>
              </a:buClr>
              <a:buSzPts val="1100"/>
              <a:buFont typeface="Arial"/>
              <a:buNone/>
            </a:pPr>
            <a:r>
              <a:rPr lang="de"/>
              <a:t>Neue Relation bilden, die das Nichtschlüsselattribut (wird nun Primärschlüssel der neuen Relation) und die von ihm abhängigen Attribute enthält.</a:t>
            </a:r>
            <a:endParaRPr/>
          </a:p>
          <a:p>
            <a:pPr indent="0" lvl="0" marL="0" rtl="0" algn="l">
              <a:spcBef>
                <a:spcPts val="0"/>
              </a:spcBef>
              <a:spcAft>
                <a:spcPts val="0"/>
              </a:spcAft>
              <a:buClr>
                <a:schemeClr val="dk1"/>
              </a:buClr>
              <a:buSzPts val="1100"/>
              <a:buFont typeface="Arial"/>
              <a:buNone/>
            </a:pPr>
            <a:r>
              <a:rPr lang="de"/>
              <a:t>Löschen der ausgelagerten Nichtschlüsselattribute mit Ausnahme des Attributes, das in der neuen Relation Primärschlüssel ist.</a:t>
            </a:r>
            <a:endParaRPr/>
          </a:p>
          <a:p>
            <a:pPr indent="0" lvl="0" marL="0" rtl="0" algn="l">
              <a:spcBef>
                <a:spcPts val="0"/>
              </a:spcBef>
              <a:spcAft>
                <a:spcPts val="0"/>
              </a:spcAft>
              <a:buClr>
                <a:schemeClr val="dk1"/>
              </a:buClr>
              <a:buSzPts val="1100"/>
              <a:buFont typeface="Arial"/>
              <a:buNone/>
            </a:pPr>
            <a:r>
              <a:rPr lang="de"/>
              <a:t>Vorgang ab 2. wiederholen, bis keine Abhängigkeiten mehr bestehen</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dc6cbe5b8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dc6cbe5b8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Github aufgabe 5</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045fb9d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8045fb9d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dc6cbe5b85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dc6cbe5b85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703e26ac2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703e26ac22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703e26ac2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703e26ac2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Das Entity-Relationship-Modell – abgekürzt mit ER-Modell oder ERM – dient als Grundlage für einen Datenbankentwurf.</a:t>
            </a:r>
            <a:endParaRPr/>
          </a:p>
          <a:p>
            <a:pPr indent="0" lvl="0" marL="0" rtl="0" algn="l">
              <a:spcBef>
                <a:spcPts val="0"/>
              </a:spcBef>
              <a:spcAft>
                <a:spcPts val="0"/>
              </a:spcAft>
              <a:buNone/>
            </a:pPr>
            <a:r>
              <a:rPr lang="de" sz="1000">
                <a:solidFill>
                  <a:srgbClr val="666666"/>
                </a:solidFill>
                <a:highlight>
                  <a:srgbClr val="FFFFFF"/>
                </a:highlight>
              </a:rPr>
              <a:t>Mithilfe des </a:t>
            </a:r>
            <a:r>
              <a:rPr b="1" lang="de" sz="1000">
                <a:solidFill>
                  <a:srgbClr val="666666"/>
                </a:solidFill>
                <a:highlight>
                  <a:srgbClr val="FFFFFF"/>
                </a:highlight>
              </a:rPr>
              <a:t>Entity Relationship Modells</a:t>
            </a:r>
            <a:r>
              <a:rPr lang="de" sz="1000">
                <a:solidFill>
                  <a:srgbClr val="666666"/>
                </a:solidFill>
                <a:highlight>
                  <a:srgbClr val="FFFFFF"/>
                </a:highlight>
              </a:rPr>
              <a:t> soll eine Typisierung von </a:t>
            </a:r>
            <a:r>
              <a:rPr b="1" lang="de" sz="1000">
                <a:solidFill>
                  <a:srgbClr val="666666"/>
                </a:solidFill>
                <a:highlight>
                  <a:srgbClr val="FFFFFF"/>
                </a:highlight>
              </a:rPr>
              <a:t>Objekten, ihrer relationalen Beziehungen</a:t>
            </a:r>
            <a:r>
              <a:rPr lang="de" sz="1000">
                <a:solidFill>
                  <a:srgbClr val="666666"/>
                </a:solidFill>
                <a:highlight>
                  <a:srgbClr val="FFFFFF"/>
                </a:highlight>
              </a:rPr>
              <a:t> untereinander und der zu überführenden Attribute, stattfinden.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703e26ac22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703e26ac22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703e26ac2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703e26ac22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23db6021b9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23db6021b9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23db6021b9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23db6021b9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Tabellen kommen nach Klick -&gt; Wir haben noch keine zuordnung</a:t>
            </a:r>
            <a:endParaRPr/>
          </a:p>
          <a:p>
            <a:pPr indent="0" lvl="0" marL="0" rtl="0" algn="l">
              <a:spcBef>
                <a:spcPts val="0"/>
              </a:spcBef>
              <a:spcAft>
                <a:spcPts val="0"/>
              </a:spcAft>
              <a:buNone/>
            </a:pPr>
            <a:r>
              <a:rPr lang="de"/>
              <a:t>zweiter Klick -&gt; mit FKEY</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23db6021b9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23db6021b9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Erster klick tabellen ohne Verbindungstabelle</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Wenn wir jetzt schauen wie wir die Verbindung machen, was fällt uns auf?</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Problem wir brauchen Relationstabelle -&gt; nächster Klick</a:t>
            </a:r>
            <a:endParaRPr/>
          </a:p>
          <a:p>
            <a:pPr indent="0" lvl="0" marL="0" rtl="0" algn="l">
              <a:spcBef>
                <a:spcPts val="0"/>
              </a:spcBef>
              <a:spcAft>
                <a:spcPts val="0"/>
              </a:spcAft>
              <a:buNone/>
            </a:pPr>
            <a:r>
              <a:t/>
            </a:r>
            <a:endParaRPr/>
          </a:p>
          <a:p>
            <a:pPr indent="0" lvl="0" marL="0" rtl="0" algn="l">
              <a:spcBef>
                <a:spcPts val="0"/>
              </a:spcBef>
              <a:spcAft>
                <a:spcPts val="0"/>
              </a:spcAft>
              <a:buNone/>
            </a:pPr>
            <a:r>
              <a:rPr b="1" lang="de"/>
              <a:t>Bei 1:1 ist es egal, aber nur auf einer Seite! aber bei ERD erstmal egal weil es fast wie 1:n ist</a:t>
            </a:r>
            <a:endParaRPr b="1"/>
          </a:p>
          <a:p>
            <a:pPr indent="0" lvl="0" marL="0" rtl="0" algn="l">
              <a:spcBef>
                <a:spcPts val="0"/>
              </a:spcBef>
              <a:spcAft>
                <a:spcPts val="0"/>
              </a:spcAft>
              <a:buNone/>
            </a:pPr>
            <a:r>
              <a:t/>
            </a:r>
            <a:endParaRPr b="1"/>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23db6021b9_2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23db6021b9_2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dc6cbe5b85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dc6cbe5b85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045fb9dd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045fb9dd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800">
                <a:solidFill>
                  <a:srgbClr val="595959"/>
                </a:solidFill>
                <a:latin typeface="Source Sans Pro"/>
                <a:ea typeface="Source Sans Pro"/>
                <a:cs typeface="Source Sans Pro"/>
                <a:sym typeface="Source Sans Pro"/>
              </a:rPr>
              <a:t>Warum ist es heute so wichtig, die Datenbank-Grundlagen zu lernen und auch zu verstehen?</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23db6021b9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23db6021b9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23db6021b9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23db6021b9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3a33ec7831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3a33ec7831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e5268870f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e5268870f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e5268870f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e5268870f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e5268870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1e5268870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e5268870f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e5268870f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35c4df5348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135c4df5348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bekommt csv oder ähnliches, system umsetzten nach Datenbank.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Optimaler verbindung, wie beim Schach beispiel, redudanzen vermeiden usw.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de" sz="1400">
                <a:solidFill>
                  <a:srgbClr val="4F81BD"/>
                </a:solidFill>
                <a:latin typeface="Asap Medium"/>
                <a:ea typeface="Asap Medium"/>
                <a:cs typeface="Asap Medium"/>
                <a:sym typeface="Asap Medium"/>
              </a:rPr>
              <a:t>Herausforderungen</a:t>
            </a:r>
            <a:endParaRPr sz="1400">
              <a:solidFill>
                <a:srgbClr val="4F81BD"/>
              </a:solidFill>
              <a:latin typeface="Asap Medium"/>
              <a:ea typeface="Asap Medium"/>
              <a:cs typeface="Asap Medium"/>
              <a:sym typeface="Asap Medium"/>
            </a:endParaRPr>
          </a:p>
          <a:p>
            <a:pPr indent="-317500" lvl="0" marL="457200" rtl="0" algn="l">
              <a:lnSpc>
                <a:spcPct val="150000"/>
              </a:lnSpc>
              <a:spcBef>
                <a:spcPts val="0"/>
              </a:spcBef>
              <a:spcAft>
                <a:spcPts val="0"/>
              </a:spcAft>
              <a:buClr>
                <a:srgbClr val="595959"/>
              </a:buClr>
              <a:buSzPts val="1400"/>
              <a:buFont typeface="Asap Medium"/>
              <a:buChar char="●"/>
            </a:pPr>
            <a:r>
              <a:rPr lang="de" sz="1400">
                <a:solidFill>
                  <a:srgbClr val="595959"/>
                </a:solidFill>
                <a:latin typeface="Asap Medium"/>
                <a:ea typeface="Asap Medium"/>
                <a:cs typeface="Asap Medium"/>
                <a:sym typeface="Asap Medium"/>
              </a:rPr>
              <a:t>Datenredundanz</a:t>
            </a:r>
            <a:endParaRPr sz="1400">
              <a:solidFill>
                <a:srgbClr val="595959"/>
              </a:solidFill>
              <a:latin typeface="Asap Medium"/>
              <a:ea typeface="Asap Medium"/>
              <a:cs typeface="Asap Medium"/>
              <a:sym typeface="Asap Medium"/>
            </a:endParaRPr>
          </a:p>
          <a:p>
            <a:pPr indent="-317500" lvl="0" marL="457200" rtl="0" algn="l">
              <a:lnSpc>
                <a:spcPct val="150000"/>
              </a:lnSpc>
              <a:spcBef>
                <a:spcPts val="0"/>
              </a:spcBef>
              <a:spcAft>
                <a:spcPts val="0"/>
              </a:spcAft>
              <a:buClr>
                <a:srgbClr val="595959"/>
              </a:buClr>
              <a:buSzPts val="1400"/>
              <a:buFont typeface="Asap Medium"/>
              <a:buChar char="●"/>
            </a:pPr>
            <a:r>
              <a:rPr lang="de" sz="1400">
                <a:solidFill>
                  <a:srgbClr val="595959"/>
                </a:solidFill>
                <a:latin typeface="Asap Medium"/>
                <a:ea typeface="Asap Medium"/>
                <a:cs typeface="Asap Medium"/>
                <a:sym typeface="Asap Medium"/>
              </a:rPr>
              <a:t>Inkonsistenzen</a:t>
            </a:r>
            <a:endParaRPr sz="1400">
              <a:solidFill>
                <a:srgbClr val="595959"/>
              </a:solidFill>
              <a:latin typeface="Asap Medium"/>
              <a:ea typeface="Asap Medium"/>
              <a:cs typeface="Asap Medium"/>
              <a:sym typeface="Asap Medium"/>
            </a:endParaRPr>
          </a:p>
          <a:p>
            <a:pPr indent="-317500" lvl="0" marL="457200" rtl="0" algn="l">
              <a:lnSpc>
                <a:spcPct val="150000"/>
              </a:lnSpc>
              <a:spcBef>
                <a:spcPts val="0"/>
              </a:spcBef>
              <a:spcAft>
                <a:spcPts val="0"/>
              </a:spcAft>
              <a:buClr>
                <a:srgbClr val="595959"/>
              </a:buClr>
              <a:buSzPts val="1400"/>
              <a:buFont typeface="Asap Medium"/>
              <a:buChar char="●"/>
            </a:pPr>
            <a:r>
              <a:rPr lang="de" sz="1400">
                <a:solidFill>
                  <a:srgbClr val="595959"/>
                </a:solidFill>
                <a:latin typeface="Asap Medium"/>
                <a:ea typeface="Asap Medium"/>
                <a:cs typeface="Asap Medium"/>
                <a:sym typeface="Asap Medium"/>
              </a:rPr>
              <a:t>Mehrbenutzerfähigkeit</a:t>
            </a:r>
            <a:endParaRPr sz="1400">
              <a:solidFill>
                <a:srgbClr val="595959"/>
              </a:solidFill>
              <a:latin typeface="Asap Medium"/>
              <a:ea typeface="Asap Medium"/>
              <a:cs typeface="Asap Medium"/>
              <a:sym typeface="Asap Medium"/>
            </a:endParaRPr>
          </a:p>
          <a:p>
            <a:pPr indent="-317500" lvl="0" marL="457200" rtl="0" algn="l">
              <a:lnSpc>
                <a:spcPct val="150000"/>
              </a:lnSpc>
              <a:spcBef>
                <a:spcPts val="0"/>
              </a:spcBef>
              <a:spcAft>
                <a:spcPts val="0"/>
              </a:spcAft>
              <a:buClr>
                <a:srgbClr val="595959"/>
              </a:buClr>
              <a:buSzPts val="1400"/>
              <a:buFont typeface="Asap Medium"/>
              <a:buChar char="●"/>
            </a:pPr>
            <a:r>
              <a:rPr lang="de" sz="1400">
                <a:solidFill>
                  <a:srgbClr val="595959"/>
                </a:solidFill>
                <a:latin typeface="Asap Medium"/>
                <a:ea typeface="Asap Medium"/>
                <a:cs typeface="Asap Medium"/>
                <a:sym typeface="Asap Medium"/>
              </a:rPr>
              <a:t>Suche durch Indexierung</a:t>
            </a:r>
            <a:endParaRPr sz="1400">
              <a:solidFill>
                <a:srgbClr val="595959"/>
              </a:solidFill>
              <a:latin typeface="Asap Medium"/>
              <a:ea typeface="Asap Medium"/>
              <a:cs typeface="Asap Medium"/>
              <a:sym typeface="Asap Medium"/>
            </a:endParaRPr>
          </a:p>
          <a:p>
            <a:pPr indent="-317500" lvl="0" marL="457200" rtl="0" algn="l">
              <a:lnSpc>
                <a:spcPct val="150000"/>
              </a:lnSpc>
              <a:spcBef>
                <a:spcPts val="0"/>
              </a:spcBef>
              <a:spcAft>
                <a:spcPts val="0"/>
              </a:spcAft>
              <a:buClr>
                <a:srgbClr val="595959"/>
              </a:buClr>
              <a:buSzPts val="1400"/>
              <a:buFont typeface="Asap Medium"/>
              <a:buChar char="●"/>
            </a:pPr>
            <a:r>
              <a:rPr lang="de" sz="1400">
                <a:solidFill>
                  <a:srgbClr val="595959"/>
                </a:solidFill>
                <a:latin typeface="Asap Medium"/>
                <a:ea typeface="Asap Medium"/>
                <a:cs typeface="Asap Medium"/>
                <a:sym typeface="Asap Medium"/>
              </a:rPr>
              <a:t>Unkontrolliertes Überschreiben</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35c4df5348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35c4df5348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3a33ec7831_4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13a33ec7831_4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045fb9dd6_0_3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8045fb9dd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Heutzutage kann eine Datenbank viele Informationen beinhalten. </a:t>
            </a:r>
            <a:r>
              <a:rPr b="1" lang="de"/>
              <a:t>Komplexe</a:t>
            </a:r>
            <a:r>
              <a:rPr lang="de"/>
              <a:t> Datenbanken werden oft in Warenwirtschaftssystemen (abgekürzt WWS oder WaWi) verwendet.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de"/>
              <a:t>Datenbanken bilden damit den kompletten Prozessablauf vom Einkauf von Rohstoffen, über die Lagerhaltung von Zwischenerzeugnissen, bis hin zum Verkauf von fertigen Produkten, ab.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de"/>
              <a:t>Zum Beispiel kann ein Benutzer einer Datenbank, neben der Verwaltung von Lieferscheinen, auch Kundendaten oder Rechnungsdaten für den Verkauf erstellen, bearbeiten oder entfernen.</a:t>
            </a:r>
            <a:endParaRPr/>
          </a:p>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ecaec27de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ecaec27de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70015fee3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70015fee3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5f18b0f99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5f18b0f99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70015fee3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70015fee3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fcc11068b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fcc11068b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70015fee3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70015fee3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Kern antworten: </a:t>
            </a:r>
            <a:endParaRPr/>
          </a:p>
          <a:p>
            <a:pPr indent="-298450" lvl="0" marL="457200" rtl="0" algn="l">
              <a:spcBef>
                <a:spcPts val="0"/>
              </a:spcBef>
              <a:spcAft>
                <a:spcPts val="0"/>
              </a:spcAft>
              <a:buSzPts val="1100"/>
              <a:buAutoNum type="arabicPeriod"/>
            </a:pPr>
            <a:r>
              <a:rPr lang="de"/>
              <a:t>2er Join plus DISTINCT</a:t>
            </a:r>
            <a:endParaRPr/>
          </a:p>
          <a:p>
            <a:pPr indent="-298450" lvl="0" marL="457200" rtl="0" algn="l">
              <a:spcBef>
                <a:spcPts val="0"/>
              </a:spcBef>
              <a:spcAft>
                <a:spcPts val="0"/>
              </a:spcAft>
              <a:buSzPts val="1100"/>
              <a:buAutoNum type="arabicPeriod"/>
            </a:pPr>
            <a:r>
              <a:rPr lang="de"/>
              <a:t>SUM Zeit 1xjoin pro Projekt</a:t>
            </a:r>
            <a:endParaRPr/>
          </a:p>
          <a:p>
            <a:pPr indent="-298450" lvl="0" marL="457200" rtl="0" algn="l">
              <a:spcBef>
                <a:spcPts val="0"/>
              </a:spcBef>
              <a:spcAft>
                <a:spcPts val="0"/>
              </a:spcAft>
              <a:buSzPts val="1100"/>
              <a:buAutoNum type="arabicPeriod"/>
            </a:pPr>
            <a:r>
              <a:rPr lang="de"/>
              <a:t>1x join Abt. (Beliebige)</a:t>
            </a:r>
            <a:endParaRPr/>
          </a:p>
          <a:p>
            <a:pPr indent="-298450" lvl="0" marL="457200" rtl="0" algn="l">
              <a:spcBef>
                <a:spcPts val="0"/>
              </a:spcBef>
              <a:spcAft>
                <a:spcPts val="0"/>
              </a:spcAft>
              <a:buSzPts val="1100"/>
              <a:buAutoNum type="arabicPeriod"/>
            </a:pPr>
            <a:r>
              <a:rPr lang="de"/>
              <a:t>2 mit filter</a:t>
            </a:r>
            <a:endParaRPr/>
          </a:p>
          <a:p>
            <a:pPr indent="-298450" lvl="0" marL="457200" rtl="0" algn="l">
              <a:spcBef>
                <a:spcPts val="0"/>
              </a:spcBef>
              <a:spcAft>
                <a:spcPts val="0"/>
              </a:spcAft>
              <a:buSzPts val="1100"/>
              <a:buAutoNum type="arabicPeriod"/>
            </a:pPr>
            <a:r>
              <a:rPr lang="de"/>
              <a:t>2xjoin für beliebig</a:t>
            </a:r>
            <a:endParaRPr/>
          </a:p>
          <a:p>
            <a:pPr indent="-298450" lvl="0" marL="457200" rtl="0" algn="l">
              <a:spcBef>
                <a:spcPts val="0"/>
              </a:spcBef>
              <a:spcAft>
                <a:spcPts val="0"/>
              </a:spcAft>
              <a:buSzPts val="1100"/>
              <a:buAutoNum type="arabicPeriod"/>
            </a:pPr>
            <a:r>
              <a:rPr lang="de"/>
              <a:t>insert into PrjktZeit (PersonalNr,PrjtNr,Zeit) VALUES</a:t>
            </a:r>
            <a:endParaRPr/>
          </a:p>
          <a:p>
            <a:pPr indent="0" lvl="0" marL="0" rtl="0" algn="l">
              <a:spcBef>
                <a:spcPts val="0"/>
              </a:spcBef>
              <a:spcAft>
                <a:spcPts val="0"/>
              </a:spcAft>
              <a:buNone/>
            </a:pPr>
            <a:r>
              <a:rPr lang="de"/>
              <a:t>select Mitarbeiter.PersonalNr, 3, 0</a:t>
            </a:r>
            <a:endParaRPr/>
          </a:p>
          <a:p>
            <a:pPr indent="0" lvl="0" marL="0" rtl="0" algn="l">
              <a:spcBef>
                <a:spcPts val="0"/>
              </a:spcBef>
              <a:spcAft>
                <a:spcPts val="0"/>
              </a:spcAft>
              <a:buNone/>
            </a:pPr>
            <a:r>
              <a:rPr lang="de"/>
              <a:t>from Mitarbeiter</a:t>
            </a:r>
            <a:endParaRPr/>
          </a:p>
          <a:p>
            <a:pPr indent="0" lvl="0" marL="0" rtl="0" algn="l">
              <a:spcBef>
                <a:spcPts val="0"/>
              </a:spcBef>
              <a:spcAft>
                <a:spcPts val="0"/>
              </a:spcAft>
              <a:buNone/>
            </a:pPr>
            <a:r>
              <a:rPr lang="de"/>
              <a:t>left join PrjktZeit pz on Mitarbeiter.PersonalNr = pz.PersonalNr</a:t>
            </a:r>
            <a:endParaRPr/>
          </a:p>
          <a:p>
            <a:pPr indent="0" lvl="0" marL="0" rtl="0" algn="l">
              <a:spcBef>
                <a:spcPts val="0"/>
              </a:spcBef>
              <a:spcAft>
                <a:spcPts val="0"/>
              </a:spcAft>
              <a:buNone/>
            </a:pPr>
            <a:r>
              <a:rPr lang="de"/>
              <a:t>where PrjtNr is null;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dc6cbe5b8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dc6cbe5b8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Normalisierungs csv Aufgabe 6</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dc6cbe5b85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dc6cbe5b85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Normalisierungs csv Aufgabe 6</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75dab5682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75dab5682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5fd00a08c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5fd00a08c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solidFill>
                  <a:srgbClr val="444444"/>
                </a:solidFill>
                <a:latin typeface="Verdana"/>
                <a:ea typeface="Verdana"/>
                <a:cs typeface="Verdana"/>
                <a:sym typeface="Verdana"/>
              </a:rPr>
              <a:t>In der Tabelle </a:t>
            </a:r>
            <a:r>
              <a:rPr lang="de" sz="1200">
                <a:solidFill>
                  <a:srgbClr val="0000BB"/>
                </a:solidFill>
                <a:latin typeface="Courier New"/>
                <a:ea typeface="Courier New"/>
                <a:cs typeface="Courier New"/>
                <a:sym typeface="Courier New"/>
              </a:rPr>
              <a:t>konto</a:t>
            </a:r>
            <a:r>
              <a:rPr lang="de" sz="1000">
                <a:solidFill>
                  <a:srgbClr val="444444"/>
                </a:solidFill>
                <a:latin typeface="Verdana"/>
                <a:ea typeface="Verdana"/>
                <a:cs typeface="Verdana"/>
                <a:sym typeface="Verdana"/>
              </a:rPr>
              <a:t> ist </a:t>
            </a:r>
            <a:r>
              <a:rPr lang="de" sz="1200">
                <a:solidFill>
                  <a:srgbClr val="0000BB"/>
                </a:solidFill>
                <a:latin typeface="Courier New"/>
                <a:ea typeface="Courier New"/>
                <a:cs typeface="Courier New"/>
                <a:sym typeface="Courier New"/>
              </a:rPr>
              <a:t>adr_id</a:t>
            </a:r>
            <a:r>
              <a:rPr lang="de" sz="1000">
                <a:solidFill>
                  <a:srgbClr val="444444"/>
                </a:solidFill>
                <a:latin typeface="Verdana"/>
                <a:ea typeface="Verdana"/>
                <a:cs typeface="Verdana"/>
                <a:sym typeface="Verdana"/>
              </a:rPr>
              <a:t> der Fremdschlüssel, der in der Tabelle </a:t>
            </a:r>
            <a:r>
              <a:rPr lang="de" sz="1200">
                <a:solidFill>
                  <a:srgbClr val="0000BB"/>
                </a:solidFill>
                <a:latin typeface="Courier New"/>
                <a:ea typeface="Courier New"/>
                <a:cs typeface="Courier New"/>
                <a:sym typeface="Courier New"/>
              </a:rPr>
              <a:t>adresse</a:t>
            </a:r>
            <a:r>
              <a:rPr lang="de" sz="1000">
                <a:solidFill>
                  <a:srgbClr val="444444"/>
                </a:solidFill>
                <a:latin typeface="Verdana"/>
                <a:ea typeface="Verdana"/>
                <a:cs typeface="Verdana"/>
                <a:sym typeface="Verdana"/>
              </a:rPr>
              <a:t> auf </a:t>
            </a:r>
            <a:r>
              <a:rPr lang="de" sz="1200">
                <a:solidFill>
                  <a:srgbClr val="0000BB"/>
                </a:solidFill>
                <a:latin typeface="Courier New"/>
                <a:ea typeface="Courier New"/>
                <a:cs typeface="Courier New"/>
                <a:sym typeface="Courier New"/>
              </a:rPr>
              <a:t>id</a:t>
            </a:r>
            <a:r>
              <a:rPr lang="de" sz="1000">
                <a:solidFill>
                  <a:srgbClr val="444444"/>
                </a:solidFill>
                <a:latin typeface="Verdana"/>
                <a:ea typeface="Verdana"/>
                <a:cs typeface="Verdana"/>
                <a:sym typeface="Verdana"/>
              </a:rPr>
              <a:t> verweist. Und in </a:t>
            </a:r>
            <a:r>
              <a:rPr lang="de" sz="1200">
                <a:solidFill>
                  <a:srgbClr val="0000BB"/>
                </a:solidFill>
                <a:latin typeface="Courier New"/>
                <a:ea typeface="Courier New"/>
                <a:cs typeface="Courier New"/>
                <a:sym typeface="Courier New"/>
              </a:rPr>
              <a:t>saldo</a:t>
            </a:r>
            <a:r>
              <a:rPr lang="de" sz="1000">
                <a:solidFill>
                  <a:srgbClr val="444444"/>
                </a:solidFill>
                <a:latin typeface="Verdana"/>
                <a:ea typeface="Verdana"/>
                <a:cs typeface="Verdana"/>
                <a:sym typeface="Verdana"/>
              </a:rPr>
              <a:t> ist es </a:t>
            </a:r>
            <a:r>
              <a:rPr lang="de" sz="1200">
                <a:solidFill>
                  <a:srgbClr val="0000BB"/>
                </a:solidFill>
                <a:latin typeface="Courier New"/>
                <a:ea typeface="Courier New"/>
                <a:cs typeface="Courier New"/>
                <a:sym typeface="Courier New"/>
              </a:rPr>
              <a:t>kto_id</a:t>
            </a:r>
            <a:r>
              <a:rPr lang="de" sz="1000">
                <a:solidFill>
                  <a:srgbClr val="444444"/>
                </a:solidFill>
                <a:latin typeface="Verdana"/>
                <a:ea typeface="Verdana"/>
                <a:cs typeface="Verdana"/>
                <a:sym typeface="Verdana"/>
              </a:rPr>
              <a:t>, das sich auf </a:t>
            </a:r>
            <a:r>
              <a:rPr lang="de" sz="1200">
                <a:solidFill>
                  <a:srgbClr val="0000BB"/>
                </a:solidFill>
                <a:latin typeface="Courier New"/>
                <a:ea typeface="Courier New"/>
                <a:cs typeface="Courier New"/>
                <a:sym typeface="Courier New"/>
              </a:rPr>
              <a:t>id</a:t>
            </a:r>
            <a:r>
              <a:rPr lang="de" sz="1000">
                <a:solidFill>
                  <a:srgbClr val="444444"/>
                </a:solidFill>
                <a:latin typeface="Verdana"/>
                <a:ea typeface="Verdana"/>
                <a:cs typeface="Verdana"/>
                <a:sym typeface="Verdana"/>
              </a:rPr>
              <a:t> in </a:t>
            </a:r>
            <a:r>
              <a:rPr lang="de" sz="1200">
                <a:solidFill>
                  <a:srgbClr val="0000BB"/>
                </a:solidFill>
                <a:latin typeface="Courier New"/>
                <a:ea typeface="Courier New"/>
                <a:cs typeface="Courier New"/>
                <a:sym typeface="Courier New"/>
              </a:rPr>
              <a:t>konto</a:t>
            </a:r>
            <a:r>
              <a:rPr lang="de" sz="1000">
                <a:solidFill>
                  <a:srgbClr val="444444"/>
                </a:solidFill>
                <a:latin typeface="Verdana"/>
                <a:ea typeface="Verdana"/>
                <a:cs typeface="Verdana"/>
                <a:sym typeface="Verdana"/>
              </a:rPr>
              <a:t> bezieht.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5e8e1d629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e8e1d629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2.1. Was ist SQL? SQL steht für Structured Query Language und mit ihr kann man Daten aus einer Datenbank selektieren, eintragen, aktualisieren und löschen.</a:t>
            </a:r>
            <a:endParaRPr/>
          </a:p>
          <a:p>
            <a:pPr indent="0" lvl="0" marL="0" rtl="0" algn="l">
              <a:spcBef>
                <a:spcPts val="0"/>
              </a:spcBef>
              <a:spcAft>
                <a:spcPts val="0"/>
              </a:spcAft>
              <a:buNone/>
            </a:pPr>
            <a:r>
              <a:rPr lang="de"/>
              <a:t> Zudem kann man mit SQL Datenbank-Tabellen erstellen, modifzieren und löschen.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Wenn du also eine Datenbank hast und die Datenbank  benutzen möchtest, brauchst du SQL!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SQL ist recht einfach zu lernen, zumindest die Grundzüge. Umso komplexere Anfragen du an deine Datenbank stellst, desto komplexer die SQLQueries (die Abfragen an die Datenbank).</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Aber keine Sorge, wir starten einfach für SQL Anfänger und behandeln auch den Bereich für SQL  Fortgeschrittene so einfach wie möglich. Wenn dir irgendwas im SQL Tutorial fehlt, du eine Frage oder einen Fehler gefunden hast, melde dich  über den Feedback Button auf der rechten Seite.</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5fd00a08c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5fd00a08c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5fd00a08c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fd00a08c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rtl="0" algn="l">
              <a:lnSpc>
                <a:spcPct val="115000"/>
              </a:lnSpc>
              <a:spcBef>
                <a:spcPts val="400"/>
              </a:spcBef>
              <a:spcAft>
                <a:spcPts val="0"/>
              </a:spcAft>
              <a:buClr>
                <a:schemeClr val="dk1"/>
              </a:buClr>
              <a:buSzPts val="1100"/>
              <a:buFont typeface="Arial"/>
              <a:buNone/>
            </a:pPr>
            <a:r>
              <a:rPr lang="de" sz="1000">
                <a:solidFill>
                  <a:srgbClr val="444444"/>
                </a:solidFill>
                <a:latin typeface="Verdana"/>
                <a:ea typeface="Verdana"/>
                <a:cs typeface="Verdana"/>
                <a:sym typeface="Verdana"/>
              </a:rPr>
              <a:t>Das geschieht mit </a:t>
            </a:r>
            <a:r>
              <a:rPr lang="de">
                <a:solidFill>
                  <a:srgbClr val="0000BB"/>
                </a:solidFill>
                <a:latin typeface="Courier New"/>
                <a:ea typeface="Courier New"/>
                <a:cs typeface="Courier New"/>
                <a:sym typeface="Courier New"/>
              </a:rPr>
              <a:t>CREATE VIEW</a:t>
            </a:r>
            <a:r>
              <a:rPr lang="de" sz="1000">
                <a:solidFill>
                  <a:srgbClr val="444444"/>
                </a:solidFill>
                <a:latin typeface="Verdana"/>
                <a:ea typeface="Verdana"/>
                <a:cs typeface="Verdana"/>
                <a:sym typeface="Verdana"/>
              </a:rPr>
              <a:t>. Dazu muss man dem Kind auch noch einen Namen geben, ein </a:t>
            </a:r>
            <a:r>
              <a:rPr lang="de">
                <a:solidFill>
                  <a:srgbClr val="0000BB"/>
                </a:solidFill>
                <a:latin typeface="Courier New"/>
                <a:ea typeface="Courier New"/>
                <a:cs typeface="Courier New"/>
                <a:sym typeface="Courier New"/>
              </a:rPr>
              <a:t>AS</a:t>
            </a:r>
            <a:r>
              <a:rPr lang="de" sz="1000">
                <a:solidFill>
                  <a:srgbClr val="444444"/>
                </a:solidFill>
                <a:latin typeface="Verdana"/>
                <a:ea typeface="Verdana"/>
                <a:cs typeface="Verdana"/>
                <a:sym typeface="Verdana"/>
              </a:rPr>
              <a:t> dranhängen und zu guter Letzt den Query anfügen. Wichtig dabei ist, dass der dann sehr allgemein gehalten ist, also im Normalfall ohne(!) </a:t>
            </a:r>
            <a:r>
              <a:rPr lang="de">
                <a:solidFill>
                  <a:srgbClr val="0000BB"/>
                </a:solidFill>
                <a:latin typeface="Courier New"/>
                <a:ea typeface="Courier New"/>
                <a:cs typeface="Courier New"/>
                <a:sym typeface="Courier New"/>
              </a:rPr>
              <a:t>WHERE</a:t>
            </a:r>
            <a:r>
              <a:rPr lang="de" sz="1000">
                <a:solidFill>
                  <a:srgbClr val="444444"/>
                </a:solidFill>
                <a:latin typeface="Verdana"/>
                <a:ea typeface="Verdana"/>
                <a:cs typeface="Verdana"/>
                <a:sym typeface="Verdana"/>
              </a:rPr>
              <a:t>-Klausel.</a:t>
            </a:r>
            <a:endParaRPr sz="1000">
              <a:solidFill>
                <a:srgbClr val="444444"/>
              </a:solidFill>
              <a:latin typeface="Verdana"/>
              <a:ea typeface="Verdana"/>
              <a:cs typeface="Verdana"/>
              <a:sym typeface="Verdana"/>
            </a:endParaRPr>
          </a:p>
          <a:p>
            <a:pPr indent="0" lvl="0" marL="190500" rtl="0" algn="l">
              <a:lnSpc>
                <a:spcPct val="115000"/>
              </a:lnSpc>
              <a:spcBef>
                <a:spcPts val="400"/>
              </a:spcBef>
              <a:spcAft>
                <a:spcPts val="0"/>
              </a:spcAft>
              <a:buClr>
                <a:schemeClr val="dk1"/>
              </a:buClr>
              <a:buSzPts val="1100"/>
              <a:buFont typeface="Arial"/>
              <a:buNone/>
            </a:pPr>
            <a:r>
              <a:rPr b="1" lang="de" sz="1000">
                <a:solidFill>
                  <a:srgbClr val="444444"/>
                </a:solidFill>
                <a:latin typeface="Verdana"/>
                <a:ea typeface="Verdana"/>
                <a:cs typeface="Verdana"/>
                <a:sym typeface="Verdana"/>
              </a:rPr>
              <a:t>WICHTIG! eindeutige namen der Spalten!</a:t>
            </a:r>
            <a:endParaRPr b="1" sz="1000">
              <a:solidFill>
                <a:srgbClr val="444444"/>
              </a:solidFill>
              <a:latin typeface="Verdana"/>
              <a:ea typeface="Verdana"/>
              <a:cs typeface="Verdana"/>
              <a:sym typeface="Verdana"/>
            </a:endParaRPr>
          </a:p>
          <a:p>
            <a:pPr indent="0" lvl="0" marL="0" rtl="0" algn="l">
              <a:lnSpc>
                <a:spcPct val="115000"/>
              </a:lnSpc>
              <a:spcBef>
                <a:spcPts val="400"/>
              </a:spcBef>
              <a:spcAft>
                <a:spcPts val="0"/>
              </a:spcAft>
              <a:buClr>
                <a:schemeClr val="dk1"/>
              </a:buClr>
              <a:buSzPts val="1100"/>
              <a:buFont typeface="Arial"/>
              <a:buNone/>
            </a:pPr>
            <a:r>
              <a:t/>
            </a:r>
            <a:endParaRPr>
              <a:solidFill>
                <a:schemeClr val="dk1"/>
              </a:solidFill>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chemeClr val="dk1"/>
                </a:solidFill>
                <a:highlight>
                  <a:srgbClr val="FFFFFF"/>
                </a:highlight>
              </a:rPr>
              <a:t>select</a:t>
            </a:r>
            <a:endParaRPr b="1"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chemeClr val="dk1"/>
                </a:solidFill>
                <a:highlight>
                  <a:srgbClr val="FFFFFF"/>
                </a:highlight>
              </a:rPr>
              <a:t>a.id, a.vorname, a.name, a.strasse, a.plz, a.ort,</a:t>
            </a:r>
            <a:endParaRPr b="1"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chemeClr val="dk1"/>
                </a:solidFill>
                <a:highlight>
                  <a:srgbClr val="FFFFFF"/>
                </a:highlight>
              </a:rPr>
              <a:t>k.blz, k.ktonr,</a:t>
            </a:r>
            <a:endParaRPr b="1"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chemeClr val="dk1"/>
                </a:solidFill>
                <a:highlight>
                  <a:srgbClr val="FFFFFF"/>
                </a:highlight>
              </a:rPr>
              <a:t>s.guthaben, s.dispo, s.guthaben + s.dispo as verfuegbar</a:t>
            </a:r>
            <a:endParaRPr b="1"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chemeClr val="dk1"/>
                </a:solidFill>
                <a:highlight>
                  <a:srgbClr val="FFFFFF"/>
                </a:highlight>
              </a:rPr>
              <a:t>from adresse as a</a:t>
            </a:r>
            <a:endParaRPr b="1"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chemeClr val="dk1"/>
                </a:solidFill>
                <a:highlight>
                  <a:srgbClr val="FFFFFF"/>
                </a:highlight>
              </a:rPr>
              <a:t>inner join konto as k on k.adr_id = a.id</a:t>
            </a:r>
            <a:endParaRPr b="1"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chemeClr val="dk1"/>
                </a:solidFill>
                <a:highlight>
                  <a:srgbClr val="FFFFFF"/>
                </a:highlight>
              </a:rPr>
              <a:t>inner join saldo as s on s.kto_id = k.id;</a:t>
            </a:r>
            <a:endParaRPr b="1"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t/>
            </a:r>
            <a:endParaRPr b="1"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5fd00a08c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5fd00a08c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solidFill>
                  <a:srgbClr val="444444"/>
                </a:solidFill>
                <a:latin typeface="Verdana"/>
                <a:ea typeface="Verdana"/>
                <a:cs typeface="Verdana"/>
                <a:sym typeface="Verdana"/>
              </a:rPr>
              <a:t>Bei Views gehen sämtliche Indizes verloren! Da ist nichts mehr mit </a:t>
            </a:r>
            <a:r>
              <a:rPr lang="de" sz="1200">
                <a:solidFill>
                  <a:srgbClr val="0000BB"/>
                </a:solidFill>
                <a:latin typeface="Courier New"/>
                <a:ea typeface="Courier New"/>
                <a:cs typeface="Courier New"/>
                <a:sym typeface="Courier New"/>
              </a:rPr>
              <a:t>PRIMARY KEY</a:t>
            </a:r>
            <a:r>
              <a:rPr lang="de" sz="1000">
                <a:solidFill>
                  <a:srgbClr val="444444"/>
                </a:solidFill>
                <a:latin typeface="Verdana"/>
                <a:ea typeface="Verdana"/>
                <a:cs typeface="Verdana"/>
                <a:sym typeface="Verdana"/>
              </a:rPr>
              <a:t> und dergleichen. Deshalb sollte man auch sehr vorsichtig damit sein. Man spart sich zwar viel Arbeit, aber das kann sehr schnell zu Lasten der Geschwindigkeit gehen.</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3bb3919ec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3bb3919ec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906b139ac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906b139ac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5400" marR="25400" rtl="0" algn="l">
              <a:lnSpc>
                <a:spcPct val="125000"/>
              </a:lnSpc>
              <a:spcBef>
                <a:spcPts val="1100"/>
              </a:spcBef>
              <a:spcAft>
                <a:spcPts val="0"/>
              </a:spcAft>
              <a:buNone/>
            </a:pPr>
            <a:r>
              <a:rPr lang="de"/>
              <a:t>Auf 1</a:t>
            </a:r>
            <a:endParaRPr/>
          </a:p>
          <a:p>
            <a:pPr indent="0" lvl="0" marL="25400" marR="25400" rtl="0" algn="l">
              <a:lnSpc>
                <a:spcPct val="125000"/>
              </a:lnSpc>
              <a:spcBef>
                <a:spcPts val="1100"/>
              </a:spcBef>
              <a:spcAft>
                <a:spcPts val="0"/>
              </a:spcAft>
              <a:buNone/>
            </a:pPr>
            <a:r>
              <a:rPr b="1" lang="de" sz="900">
                <a:solidFill>
                  <a:srgbClr val="000080"/>
                </a:solidFill>
                <a:highlight>
                  <a:srgbClr val="FFFFFF"/>
                </a:highlight>
                <a:uFill>
                  <a:noFill/>
                </a:uFill>
                <a:hlinkClick r:id="rId2">
                  <a:extLst>
                    <a:ext uri="{A12FA001-AC4F-418D-AE19-62706E023703}">
                      <ahyp:hlinkClr val="tx"/>
                    </a:ext>
                  </a:extLst>
                </a:hlinkClick>
              </a:rPr>
              <a:t>Select</a:t>
            </a:r>
            <a:r>
              <a:rPr lang="de" sz="900">
                <a:solidFill>
                  <a:schemeClr val="dk1"/>
                </a:solidFill>
                <a:highlight>
                  <a:srgbClr val="FFFFFF"/>
                </a:highlight>
              </a:rPr>
              <a:t> l.name, f.fachbezeichnung, s.name </a:t>
            </a:r>
            <a:r>
              <a:rPr b="1" lang="de" sz="900">
                <a:solidFill>
                  <a:srgbClr val="000080"/>
                </a:solidFill>
                <a:highlight>
                  <a:srgbClr val="FFFFFF"/>
                </a:highlight>
              </a:rPr>
              <a:t>as</a:t>
            </a:r>
            <a:r>
              <a:rPr lang="de" sz="900">
                <a:solidFill>
                  <a:schemeClr val="dk1"/>
                </a:solidFill>
                <a:highlight>
                  <a:srgbClr val="FFFFFF"/>
                </a:highlight>
              </a:rPr>
              <a:t> schuelerName</a:t>
            </a:r>
            <a:br>
              <a:rPr lang="de" sz="900">
                <a:solidFill>
                  <a:schemeClr val="dk1"/>
                </a:solidFill>
                <a:highlight>
                  <a:srgbClr val="FFFFFF"/>
                </a:highlight>
              </a:rPr>
            </a:br>
            <a:r>
              <a:rPr b="1" lang="de" sz="900">
                <a:solidFill>
                  <a:srgbClr val="000080"/>
                </a:solidFill>
                <a:highlight>
                  <a:srgbClr val="FFFFFF"/>
                </a:highlight>
              </a:rPr>
              <a:t>from</a:t>
            </a:r>
            <a:r>
              <a:rPr lang="de" sz="900">
                <a:solidFill>
                  <a:schemeClr val="dk1"/>
                </a:solidFill>
                <a:highlight>
                  <a:srgbClr val="FFFFFF"/>
                </a:highlight>
                <a:uFill>
                  <a:noFill/>
                </a:uFill>
                <a:hlinkClick r:id="rId3">
                  <a:extLst>
                    <a:ext uri="{A12FA001-AC4F-418D-AE19-62706E023703}">
                      <ahyp:hlinkClr val="tx"/>
                    </a:ext>
                  </a:extLst>
                </a:hlinkClick>
              </a:rPr>
              <a:t> </a:t>
            </a:r>
            <a:r>
              <a:rPr lang="de" sz="900">
                <a:solidFill>
                  <a:schemeClr val="hlink"/>
                </a:solidFill>
                <a:highlight>
                  <a:srgbClr val="FFFFFF"/>
                </a:highlight>
                <a:uFill>
                  <a:noFill/>
                </a:uFill>
                <a:hlinkClick r:id="rId4"/>
              </a:rPr>
              <a:t>lehrer</a:t>
            </a:r>
            <a:r>
              <a:rPr lang="de" sz="900">
                <a:solidFill>
                  <a:schemeClr val="dk1"/>
                </a:solidFill>
                <a:highlight>
                  <a:srgbClr val="FFFFFF"/>
                </a:highlight>
              </a:rPr>
              <a:t> l</a:t>
            </a:r>
            <a:br>
              <a:rPr lang="de" sz="900">
                <a:solidFill>
                  <a:schemeClr val="dk1"/>
                </a:solidFill>
                <a:highlight>
                  <a:srgbClr val="FFFFFF"/>
                </a:highlight>
              </a:rPr>
            </a:br>
            <a:r>
              <a:rPr b="1" lang="de" sz="900">
                <a:solidFill>
                  <a:srgbClr val="000080"/>
                </a:solidFill>
                <a:highlight>
                  <a:srgbClr val="FFFFFF"/>
                </a:highlight>
              </a:rPr>
              <a:t>INNER</a:t>
            </a:r>
            <a:r>
              <a:rPr lang="de" sz="900">
                <a:solidFill>
                  <a:schemeClr val="dk1"/>
                </a:solidFill>
                <a:highlight>
                  <a:srgbClr val="FFFFFF"/>
                </a:highlight>
                <a:uFill>
                  <a:noFill/>
                </a:uFill>
                <a:hlinkClick r:id="rId5">
                  <a:extLst>
                    <a:ext uri="{A12FA001-AC4F-418D-AE19-62706E023703}">
                      <ahyp:hlinkClr val="tx"/>
                    </a:ext>
                  </a:extLst>
                </a:hlinkClick>
              </a:rPr>
              <a:t> </a:t>
            </a:r>
            <a:r>
              <a:rPr b="1" lang="de" sz="900">
                <a:solidFill>
                  <a:srgbClr val="000080"/>
                </a:solidFill>
                <a:highlight>
                  <a:srgbClr val="FFFFFF"/>
                </a:highlight>
                <a:uFill>
                  <a:noFill/>
                </a:uFill>
                <a:hlinkClick r:id="rId6">
                  <a:extLst>
                    <a:ext uri="{A12FA001-AC4F-418D-AE19-62706E023703}">
                      <ahyp:hlinkClr val="tx"/>
                    </a:ext>
                  </a:extLst>
                </a:hlinkClick>
              </a:rPr>
              <a:t>JOIN</a:t>
            </a:r>
            <a:r>
              <a:rPr lang="de" sz="900">
                <a:solidFill>
                  <a:schemeClr val="dk1"/>
                </a:solidFill>
                <a:highlight>
                  <a:srgbClr val="FFFFFF"/>
                </a:highlight>
                <a:uFill>
                  <a:noFill/>
                </a:uFill>
                <a:hlinkClick r:id="rId7">
                  <a:extLst>
                    <a:ext uri="{A12FA001-AC4F-418D-AE19-62706E023703}">
                      <ahyp:hlinkClr val="tx"/>
                    </a:ext>
                  </a:extLst>
                </a:hlinkClick>
              </a:rPr>
              <a:t> </a:t>
            </a:r>
            <a:r>
              <a:rPr lang="de" sz="900">
                <a:solidFill>
                  <a:schemeClr val="hlink"/>
                </a:solidFill>
                <a:highlight>
                  <a:srgbClr val="FFFFFF"/>
                </a:highlight>
                <a:uFill>
                  <a:noFill/>
                </a:uFill>
                <a:hlinkClick r:id="rId8"/>
              </a:rPr>
              <a:t>lehrer_hat_schueler</a:t>
            </a:r>
            <a:r>
              <a:rPr lang="de" sz="900">
                <a:solidFill>
                  <a:schemeClr val="dk1"/>
                </a:solidFill>
                <a:highlight>
                  <a:srgbClr val="FFFFFF"/>
                </a:highlight>
              </a:rPr>
              <a:t> v </a:t>
            </a:r>
            <a:r>
              <a:rPr b="1" lang="de" sz="900">
                <a:solidFill>
                  <a:srgbClr val="000080"/>
                </a:solidFill>
                <a:highlight>
                  <a:srgbClr val="FFFFFF"/>
                </a:highlight>
              </a:rPr>
              <a:t>on</a:t>
            </a:r>
            <a:r>
              <a:rPr lang="de" sz="900">
                <a:solidFill>
                  <a:schemeClr val="dk1"/>
                </a:solidFill>
                <a:highlight>
                  <a:srgbClr val="FFFFFF"/>
                </a:highlight>
              </a:rPr>
              <a:t> (l.id = v.idLehrer)</a:t>
            </a:r>
            <a:br>
              <a:rPr lang="de" sz="900">
                <a:solidFill>
                  <a:schemeClr val="dk1"/>
                </a:solidFill>
                <a:highlight>
                  <a:srgbClr val="FFFFFF"/>
                </a:highlight>
              </a:rPr>
            </a:br>
            <a:r>
              <a:rPr b="1" lang="de" sz="900">
                <a:solidFill>
                  <a:srgbClr val="000080"/>
                </a:solidFill>
                <a:highlight>
                  <a:srgbClr val="FFFFFF"/>
                </a:highlight>
                <a:uFill>
                  <a:noFill/>
                </a:uFill>
                <a:hlinkClick r:id="rId9">
                  <a:extLst>
                    <a:ext uri="{A12FA001-AC4F-418D-AE19-62706E023703}">
                      <ahyp:hlinkClr val="tx"/>
                    </a:ext>
                  </a:extLst>
                </a:hlinkClick>
              </a:rPr>
              <a:t>JOIN</a:t>
            </a:r>
            <a:r>
              <a:rPr lang="de" sz="900">
                <a:solidFill>
                  <a:schemeClr val="dk1"/>
                </a:solidFill>
                <a:highlight>
                  <a:srgbClr val="FFFFFF"/>
                </a:highlight>
                <a:uFill>
                  <a:noFill/>
                </a:uFill>
                <a:hlinkClick r:id="rId10">
                  <a:extLst>
                    <a:ext uri="{A12FA001-AC4F-418D-AE19-62706E023703}">
                      <ahyp:hlinkClr val="tx"/>
                    </a:ext>
                  </a:extLst>
                </a:hlinkClick>
              </a:rPr>
              <a:t> </a:t>
            </a:r>
            <a:r>
              <a:rPr lang="de" sz="900">
                <a:solidFill>
                  <a:schemeClr val="hlink"/>
                </a:solidFill>
                <a:highlight>
                  <a:srgbClr val="FFFFFF"/>
                </a:highlight>
                <a:uFill>
                  <a:noFill/>
                </a:uFill>
                <a:hlinkClick r:id="rId11"/>
              </a:rPr>
              <a:t>lehrer_hat_faecher</a:t>
            </a:r>
            <a:r>
              <a:rPr lang="de" sz="900">
                <a:solidFill>
                  <a:schemeClr val="dk1"/>
                </a:solidFill>
                <a:highlight>
                  <a:srgbClr val="FFFFFF"/>
                </a:highlight>
              </a:rPr>
              <a:t> </a:t>
            </a:r>
            <a:r>
              <a:rPr b="1" lang="de" sz="900">
                <a:solidFill>
                  <a:srgbClr val="000080"/>
                </a:solidFill>
                <a:highlight>
                  <a:srgbClr val="FFFFFF"/>
                </a:highlight>
              </a:rPr>
              <a:t>on</a:t>
            </a:r>
            <a:r>
              <a:rPr lang="de" sz="900">
                <a:solidFill>
                  <a:schemeClr val="dk1"/>
                </a:solidFill>
                <a:highlight>
                  <a:srgbClr val="FFFFFF"/>
                </a:highlight>
              </a:rPr>
              <a:t> l.id =</a:t>
            </a:r>
            <a:r>
              <a:rPr lang="de" sz="900">
                <a:solidFill>
                  <a:schemeClr val="dk1"/>
                </a:solidFill>
                <a:highlight>
                  <a:srgbClr val="FFFFFF"/>
                </a:highlight>
                <a:uFill>
                  <a:noFill/>
                </a:uFill>
                <a:hlinkClick r:id="rId12">
                  <a:extLst>
                    <a:ext uri="{A12FA001-AC4F-418D-AE19-62706E023703}">
                      <ahyp:hlinkClr val="tx"/>
                    </a:ext>
                  </a:extLst>
                </a:hlinkClick>
              </a:rPr>
              <a:t> </a:t>
            </a:r>
            <a:r>
              <a:rPr lang="de" sz="900">
                <a:solidFill>
                  <a:schemeClr val="hlink"/>
                </a:solidFill>
                <a:highlight>
                  <a:srgbClr val="FFFFFF"/>
                </a:highlight>
                <a:uFill>
                  <a:noFill/>
                </a:uFill>
                <a:hlinkClick r:id="rId13"/>
              </a:rPr>
              <a:t>lehrer_hat_faecher</a:t>
            </a:r>
            <a:r>
              <a:rPr lang="de" sz="900">
                <a:solidFill>
                  <a:schemeClr val="dk1"/>
                </a:solidFill>
                <a:highlight>
                  <a:srgbClr val="FFFFFF"/>
                </a:highlight>
              </a:rPr>
              <a:t>.idLehrer</a:t>
            </a:r>
            <a:br>
              <a:rPr lang="de" sz="900">
                <a:solidFill>
                  <a:schemeClr val="dk1"/>
                </a:solidFill>
                <a:highlight>
                  <a:srgbClr val="FFFFFF"/>
                </a:highlight>
              </a:rPr>
            </a:br>
            <a:r>
              <a:rPr b="1" lang="de" sz="900">
                <a:solidFill>
                  <a:srgbClr val="000080"/>
                </a:solidFill>
                <a:highlight>
                  <a:srgbClr val="FFFFFF"/>
                </a:highlight>
              </a:rPr>
              <a:t>INNER</a:t>
            </a:r>
            <a:r>
              <a:rPr lang="de" sz="900">
                <a:solidFill>
                  <a:schemeClr val="dk1"/>
                </a:solidFill>
                <a:highlight>
                  <a:srgbClr val="FFFFFF"/>
                </a:highlight>
                <a:uFill>
                  <a:noFill/>
                </a:uFill>
                <a:hlinkClick r:id="rId14">
                  <a:extLst>
                    <a:ext uri="{A12FA001-AC4F-418D-AE19-62706E023703}">
                      <ahyp:hlinkClr val="tx"/>
                    </a:ext>
                  </a:extLst>
                </a:hlinkClick>
              </a:rPr>
              <a:t> </a:t>
            </a:r>
            <a:r>
              <a:rPr b="1" lang="de" sz="900">
                <a:solidFill>
                  <a:srgbClr val="000080"/>
                </a:solidFill>
                <a:highlight>
                  <a:srgbClr val="FFFFFF"/>
                </a:highlight>
                <a:uFill>
                  <a:noFill/>
                </a:uFill>
                <a:hlinkClick r:id="rId15">
                  <a:extLst>
                    <a:ext uri="{A12FA001-AC4F-418D-AE19-62706E023703}">
                      <ahyp:hlinkClr val="tx"/>
                    </a:ext>
                  </a:extLst>
                </a:hlinkClick>
              </a:rPr>
              <a:t>JOIN</a:t>
            </a:r>
            <a:r>
              <a:rPr lang="de" sz="900">
                <a:solidFill>
                  <a:schemeClr val="dk1"/>
                </a:solidFill>
                <a:highlight>
                  <a:srgbClr val="FFFFFF"/>
                </a:highlight>
                <a:uFill>
                  <a:noFill/>
                </a:uFill>
                <a:hlinkClick r:id="rId16">
                  <a:extLst>
                    <a:ext uri="{A12FA001-AC4F-418D-AE19-62706E023703}">
                      <ahyp:hlinkClr val="tx"/>
                    </a:ext>
                  </a:extLst>
                </a:hlinkClick>
              </a:rPr>
              <a:t> </a:t>
            </a:r>
            <a:r>
              <a:rPr lang="de" sz="900">
                <a:solidFill>
                  <a:schemeClr val="hlink"/>
                </a:solidFill>
                <a:highlight>
                  <a:srgbClr val="FFFFFF"/>
                </a:highlight>
                <a:uFill>
                  <a:noFill/>
                </a:uFill>
                <a:hlinkClick r:id="rId17"/>
              </a:rPr>
              <a:t>schueler</a:t>
            </a:r>
            <a:r>
              <a:rPr lang="de" sz="900">
                <a:solidFill>
                  <a:schemeClr val="dk1"/>
                </a:solidFill>
                <a:highlight>
                  <a:srgbClr val="FFFFFF"/>
                </a:highlight>
              </a:rPr>
              <a:t> s </a:t>
            </a:r>
            <a:r>
              <a:rPr b="1" lang="de" sz="900">
                <a:solidFill>
                  <a:srgbClr val="000080"/>
                </a:solidFill>
                <a:highlight>
                  <a:srgbClr val="FFFFFF"/>
                </a:highlight>
              </a:rPr>
              <a:t>on</a:t>
            </a:r>
            <a:r>
              <a:rPr lang="de" sz="900">
                <a:solidFill>
                  <a:schemeClr val="dk1"/>
                </a:solidFill>
                <a:highlight>
                  <a:srgbClr val="FFFFFF"/>
                </a:highlight>
              </a:rPr>
              <a:t> (v.idSchueler = s.id)</a:t>
            </a:r>
            <a:br>
              <a:rPr lang="de" sz="900">
                <a:solidFill>
                  <a:schemeClr val="dk1"/>
                </a:solidFill>
                <a:highlight>
                  <a:srgbClr val="FFFFFF"/>
                </a:highlight>
              </a:rPr>
            </a:br>
            <a:r>
              <a:rPr b="1" lang="de" sz="900">
                <a:solidFill>
                  <a:srgbClr val="000080"/>
                </a:solidFill>
                <a:highlight>
                  <a:srgbClr val="FFFFFF"/>
                </a:highlight>
                <a:uFill>
                  <a:noFill/>
                </a:uFill>
                <a:hlinkClick r:id="rId18">
                  <a:extLst>
                    <a:ext uri="{A12FA001-AC4F-418D-AE19-62706E023703}">
                      <ahyp:hlinkClr val="tx"/>
                    </a:ext>
                  </a:extLst>
                </a:hlinkClick>
              </a:rPr>
              <a:t>join</a:t>
            </a:r>
            <a:r>
              <a:rPr lang="de" sz="900">
                <a:solidFill>
                  <a:schemeClr val="dk1"/>
                </a:solidFill>
                <a:highlight>
                  <a:srgbClr val="FFFFFF"/>
                </a:highlight>
                <a:uFill>
                  <a:noFill/>
                </a:uFill>
                <a:hlinkClick r:id="rId19">
                  <a:extLst>
                    <a:ext uri="{A12FA001-AC4F-418D-AE19-62706E023703}">
                      <ahyp:hlinkClr val="tx"/>
                    </a:ext>
                  </a:extLst>
                </a:hlinkClick>
              </a:rPr>
              <a:t> </a:t>
            </a:r>
            <a:r>
              <a:rPr lang="de" sz="900">
                <a:solidFill>
                  <a:schemeClr val="hlink"/>
                </a:solidFill>
                <a:highlight>
                  <a:srgbClr val="FFFFFF"/>
                </a:highlight>
                <a:uFill>
                  <a:noFill/>
                </a:uFill>
                <a:hlinkClick r:id="rId20"/>
              </a:rPr>
              <a:t>faecher</a:t>
            </a:r>
            <a:r>
              <a:rPr lang="de" sz="900">
                <a:solidFill>
                  <a:schemeClr val="dk1"/>
                </a:solidFill>
                <a:highlight>
                  <a:srgbClr val="FFFFFF"/>
                </a:highlight>
              </a:rPr>
              <a:t> f </a:t>
            </a:r>
            <a:r>
              <a:rPr b="1" lang="de" sz="900">
                <a:solidFill>
                  <a:srgbClr val="000080"/>
                </a:solidFill>
                <a:highlight>
                  <a:srgbClr val="FFFFFF"/>
                </a:highlight>
              </a:rPr>
              <a:t>on</a:t>
            </a:r>
            <a:r>
              <a:rPr lang="de" sz="900">
                <a:solidFill>
                  <a:schemeClr val="dk1"/>
                </a:solidFill>
                <a:highlight>
                  <a:srgbClr val="FFFFFF"/>
                </a:highlight>
                <a:uFill>
                  <a:noFill/>
                </a:uFill>
                <a:hlinkClick r:id="rId21">
                  <a:extLst>
                    <a:ext uri="{A12FA001-AC4F-418D-AE19-62706E023703}">
                      <ahyp:hlinkClr val="tx"/>
                    </a:ext>
                  </a:extLst>
                </a:hlinkClick>
              </a:rPr>
              <a:t> </a:t>
            </a:r>
            <a:r>
              <a:rPr lang="de" sz="900">
                <a:solidFill>
                  <a:schemeClr val="hlink"/>
                </a:solidFill>
                <a:highlight>
                  <a:srgbClr val="FFFFFF"/>
                </a:highlight>
                <a:uFill>
                  <a:noFill/>
                </a:uFill>
                <a:hlinkClick r:id="rId22"/>
              </a:rPr>
              <a:t>lehrer_hat_faecher</a:t>
            </a:r>
            <a:r>
              <a:rPr lang="de" sz="900">
                <a:solidFill>
                  <a:schemeClr val="dk1"/>
                </a:solidFill>
                <a:highlight>
                  <a:srgbClr val="FFFFFF"/>
                </a:highlight>
              </a:rPr>
              <a:t>.idFaecher = f.id;</a:t>
            </a:r>
            <a:endParaRPr sz="900">
              <a:solidFill>
                <a:schemeClr val="dk1"/>
              </a:solidFill>
              <a:highlight>
                <a:srgbClr val="FFFFFF"/>
              </a:highlight>
            </a:endParaRPr>
          </a:p>
          <a:p>
            <a:pPr indent="0" lvl="0" marL="25400" marR="25400" rtl="0" algn="l">
              <a:lnSpc>
                <a:spcPct val="125000"/>
              </a:lnSpc>
              <a:spcBef>
                <a:spcPts val="1100"/>
              </a:spcBef>
              <a:spcAft>
                <a:spcPts val="0"/>
              </a:spcAft>
              <a:buNone/>
            </a:pPr>
            <a:r>
              <a:t/>
            </a:r>
            <a:endParaRPr sz="900">
              <a:solidFill>
                <a:schemeClr val="dk1"/>
              </a:solidFill>
              <a:highlight>
                <a:srgbClr val="FFFFFF"/>
              </a:highlight>
            </a:endParaRPr>
          </a:p>
          <a:p>
            <a:pPr indent="0" lvl="0" marL="0" marR="25400" rtl="0" algn="l">
              <a:lnSpc>
                <a:spcPct val="125000"/>
              </a:lnSpc>
              <a:spcBef>
                <a:spcPts val="1100"/>
              </a:spcBef>
              <a:spcAft>
                <a:spcPts val="0"/>
              </a:spcAft>
              <a:buClr>
                <a:schemeClr val="dk1"/>
              </a:buClr>
              <a:buSzPts val="1100"/>
              <a:buFont typeface="Arial"/>
              <a:buNone/>
            </a:pPr>
            <a:r>
              <a:rPr lang="de" sz="900">
                <a:solidFill>
                  <a:schemeClr val="dk1"/>
                </a:solidFill>
                <a:highlight>
                  <a:srgbClr val="FFFFFF"/>
                </a:highlight>
              </a:rPr>
              <a:t>Auf 2</a:t>
            </a:r>
            <a:endParaRPr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uFill>
                  <a:noFill/>
                </a:uFill>
                <a:hlinkClick r:id="rId23">
                  <a:extLst>
                    <a:ext uri="{A12FA001-AC4F-418D-AE19-62706E023703}">
                      <ahyp:hlinkClr val="tx"/>
                    </a:ext>
                  </a:extLst>
                </a:hlinkClick>
              </a:rPr>
              <a:t>select</a:t>
            </a:r>
            <a:r>
              <a:rPr lang="de" sz="900">
                <a:solidFill>
                  <a:schemeClr val="dk1"/>
                </a:solidFill>
                <a:highlight>
                  <a:srgbClr val="FFFFFF"/>
                </a:highlight>
              </a:rPr>
              <a:t> s.name, s.noteMathe, s.noteDeutsch, (s.noteMathe+ s.noteDeutsch) /</a:t>
            </a:r>
            <a:r>
              <a:rPr lang="de" sz="900">
                <a:solidFill>
                  <a:srgbClr val="007F7F"/>
                </a:solidFill>
                <a:highlight>
                  <a:srgbClr val="FFFFFF"/>
                </a:highlight>
              </a:rPr>
              <a:t>2</a:t>
            </a:r>
            <a:r>
              <a:rPr lang="de" sz="900">
                <a:solidFill>
                  <a:schemeClr val="dk1"/>
                </a:solidFill>
                <a:highlight>
                  <a:srgbClr val="FFFFFF"/>
                </a:highlight>
              </a:rPr>
              <a:t> </a:t>
            </a:r>
            <a:r>
              <a:rPr b="1" lang="de" sz="900">
                <a:solidFill>
                  <a:srgbClr val="000080"/>
                </a:solidFill>
                <a:highlight>
                  <a:srgbClr val="FFFFFF"/>
                </a:highlight>
              </a:rPr>
              <a:t>as</a:t>
            </a:r>
            <a:r>
              <a:rPr lang="de" sz="900">
                <a:solidFill>
                  <a:schemeClr val="dk1"/>
                </a:solidFill>
                <a:highlight>
                  <a:srgbClr val="FFFFFF"/>
                </a:highlight>
              </a:rPr>
              <a:t> durch</a:t>
            </a:r>
            <a:endParaRPr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rPr>
              <a:t>from</a:t>
            </a:r>
            <a:r>
              <a:rPr lang="de" sz="900">
                <a:solidFill>
                  <a:schemeClr val="dk1"/>
                </a:solidFill>
                <a:highlight>
                  <a:srgbClr val="FFFFFF"/>
                </a:highlight>
                <a:uFill>
                  <a:noFill/>
                </a:uFill>
                <a:hlinkClick r:id="rId24">
                  <a:extLst>
                    <a:ext uri="{A12FA001-AC4F-418D-AE19-62706E023703}">
                      <ahyp:hlinkClr val="tx"/>
                    </a:ext>
                  </a:extLst>
                </a:hlinkClick>
              </a:rPr>
              <a:t> </a:t>
            </a:r>
            <a:r>
              <a:rPr lang="de" sz="900">
                <a:solidFill>
                  <a:schemeClr val="hlink"/>
                </a:solidFill>
                <a:highlight>
                  <a:srgbClr val="FFFFFF"/>
                </a:highlight>
                <a:uFill>
                  <a:noFill/>
                </a:uFill>
                <a:hlinkClick r:id="rId25"/>
              </a:rPr>
              <a:t>schueler</a:t>
            </a:r>
            <a:r>
              <a:rPr lang="de" sz="900">
                <a:solidFill>
                  <a:schemeClr val="dk1"/>
                </a:solidFill>
                <a:highlight>
                  <a:srgbClr val="FFFFFF"/>
                </a:highlight>
              </a:rPr>
              <a:t> s</a:t>
            </a:r>
            <a:endParaRPr sz="90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Auf 3</a:t>
            </a:r>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uFill>
                  <a:noFill/>
                </a:uFill>
                <a:hlinkClick r:id="rId26">
                  <a:extLst>
                    <a:ext uri="{A12FA001-AC4F-418D-AE19-62706E023703}">
                      <ahyp:hlinkClr val="tx"/>
                    </a:ext>
                  </a:extLst>
                </a:hlinkClick>
              </a:rPr>
              <a:t>select</a:t>
            </a:r>
            <a:r>
              <a:rPr lang="de" sz="900">
                <a:solidFill>
                  <a:schemeClr val="dk1"/>
                </a:solidFill>
                <a:highlight>
                  <a:srgbClr val="FFFFFF"/>
                </a:highlight>
                <a:uFill>
                  <a:noFill/>
                </a:uFill>
                <a:hlinkClick r:id="rId27">
                  <a:extLst>
                    <a:ext uri="{A12FA001-AC4F-418D-AE19-62706E023703}">
                      <ahyp:hlinkClr val="tx"/>
                    </a:ext>
                  </a:extLst>
                </a:hlinkClick>
              </a:rPr>
              <a:t> </a:t>
            </a:r>
            <a:r>
              <a:rPr lang="de" sz="900">
                <a:solidFill>
                  <a:schemeClr val="hlink"/>
                </a:solidFill>
                <a:highlight>
                  <a:srgbClr val="FFFFFF"/>
                </a:highlight>
                <a:uFill>
                  <a:noFill/>
                </a:uFill>
                <a:hlinkClick r:id="rId28"/>
              </a:rPr>
              <a:t>schueler</a:t>
            </a:r>
            <a:r>
              <a:rPr lang="de" sz="900">
                <a:solidFill>
                  <a:schemeClr val="dk1"/>
                </a:solidFill>
                <a:highlight>
                  <a:srgbClr val="FFFFFF"/>
                </a:highlight>
              </a:rPr>
              <a:t>.nationalitaet,</a:t>
            </a:r>
            <a:r>
              <a:rPr lang="de" sz="900">
                <a:solidFill>
                  <a:schemeClr val="dk1"/>
                </a:solidFill>
                <a:highlight>
                  <a:srgbClr val="FFFFFF"/>
                </a:highlight>
                <a:uFill>
                  <a:noFill/>
                </a:uFill>
                <a:hlinkClick r:id="rId29">
                  <a:extLst>
                    <a:ext uri="{A12FA001-AC4F-418D-AE19-62706E023703}">
                      <ahyp:hlinkClr val="tx"/>
                    </a:ext>
                  </a:extLst>
                </a:hlinkClick>
              </a:rPr>
              <a:t> </a:t>
            </a:r>
            <a:r>
              <a:rPr b="1" lang="de" sz="900">
                <a:solidFill>
                  <a:srgbClr val="000080"/>
                </a:solidFill>
                <a:highlight>
                  <a:srgbClr val="FFFFFF"/>
                </a:highlight>
                <a:uFill>
                  <a:noFill/>
                </a:uFill>
                <a:hlinkClick r:id="rId30">
                  <a:extLst>
                    <a:ext uri="{A12FA001-AC4F-418D-AE19-62706E023703}">
                      <ahyp:hlinkClr val="tx"/>
                    </a:ext>
                  </a:extLst>
                </a:hlinkClick>
              </a:rPr>
              <a:t>avg</a:t>
            </a:r>
            <a:r>
              <a:rPr lang="de" sz="900">
                <a:solidFill>
                  <a:schemeClr val="dk1"/>
                </a:solidFill>
                <a:highlight>
                  <a:srgbClr val="FFFFFF"/>
                </a:highlight>
              </a:rPr>
              <a:t>((noteMathe+noteDeutsch)</a:t>
            </a:r>
            <a:r>
              <a:rPr lang="de" sz="900">
                <a:solidFill>
                  <a:schemeClr val="dk1"/>
                </a:solidFill>
                <a:highlight>
                  <a:schemeClr val="lt1"/>
                </a:highlight>
              </a:rPr>
              <a:t>/</a:t>
            </a:r>
            <a:r>
              <a:rPr lang="de" sz="900">
                <a:solidFill>
                  <a:srgbClr val="007F7F"/>
                </a:solidFill>
                <a:highlight>
                  <a:schemeClr val="lt1"/>
                </a:highlight>
              </a:rPr>
              <a:t>2)</a:t>
            </a:r>
            <a:r>
              <a:rPr lang="de" sz="900">
                <a:solidFill>
                  <a:schemeClr val="dk1"/>
                </a:solidFill>
                <a:highlight>
                  <a:srgbClr val="FFFFFF"/>
                </a:highlight>
              </a:rPr>
              <a:t> </a:t>
            </a:r>
            <a:r>
              <a:rPr b="1" lang="de" sz="900">
                <a:solidFill>
                  <a:srgbClr val="000080"/>
                </a:solidFill>
                <a:highlight>
                  <a:srgbClr val="FFFFFF"/>
                </a:highlight>
              </a:rPr>
              <a:t>as</a:t>
            </a:r>
            <a:r>
              <a:rPr lang="de" sz="900">
                <a:solidFill>
                  <a:schemeClr val="dk1"/>
                </a:solidFill>
                <a:highlight>
                  <a:srgbClr val="FFFFFF"/>
                </a:highlight>
              </a:rPr>
              <a:t> Schnitt</a:t>
            </a:r>
            <a:endParaRPr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rPr>
              <a:t>from</a:t>
            </a:r>
            <a:r>
              <a:rPr lang="de" sz="900">
                <a:solidFill>
                  <a:schemeClr val="dk1"/>
                </a:solidFill>
                <a:highlight>
                  <a:srgbClr val="FFFFFF"/>
                </a:highlight>
                <a:uFill>
                  <a:noFill/>
                </a:uFill>
                <a:hlinkClick r:id="rId31">
                  <a:extLst>
                    <a:ext uri="{A12FA001-AC4F-418D-AE19-62706E023703}">
                      <ahyp:hlinkClr val="tx"/>
                    </a:ext>
                  </a:extLst>
                </a:hlinkClick>
              </a:rPr>
              <a:t> </a:t>
            </a:r>
            <a:r>
              <a:rPr lang="de" sz="900">
                <a:solidFill>
                  <a:schemeClr val="hlink"/>
                </a:solidFill>
                <a:highlight>
                  <a:srgbClr val="FFFFFF"/>
                </a:highlight>
                <a:uFill>
                  <a:noFill/>
                </a:uFill>
                <a:hlinkClick r:id="rId32"/>
              </a:rPr>
              <a:t>schueler</a:t>
            </a:r>
            <a:endParaRPr sz="900">
              <a:solidFill>
                <a:schemeClr val="hlink"/>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rPr>
              <a:t>group</a:t>
            </a:r>
            <a:r>
              <a:rPr lang="de" sz="900">
                <a:solidFill>
                  <a:schemeClr val="dk1"/>
                </a:solidFill>
                <a:highlight>
                  <a:srgbClr val="FFFFFF"/>
                </a:highlight>
              </a:rPr>
              <a:t> </a:t>
            </a:r>
            <a:r>
              <a:rPr b="1" lang="de" sz="900">
                <a:solidFill>
                  <a:srgbClr val="000080"/>
                </a:solidFill>
                <a:highlight>
                  <a:srgbClr val="FFFFFF"/>
                </a:highlight>
              </a:rPr>
              <a:t>by</a:t>
            </a:r>
            <a:r>
              <a:rPr lang="de" sz="900">
                <a:solidFill>
                  <a:schemeClr val="dk1"/>
                </a:solidFill>
                <a:highlight>
                  <a:srgbClr val="FFFFFF"/>
                </a:highlight>
              </a:rPr>
              <a:t> nationalitaet</a:t>
            </a:r>
            <a:endParaRPr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rPr>
              <a:t>order</a:t>
            </a:r>
            <a:r>
              <a:rPr lang="de" sz="900">
                <a:solidFill>
                  <a:schemeClr val="dk1"/>
                </a:solidFill>
                <a:highlight>
                  <a:srgbClr val="FFFFFF"/>
                </a:highlight>
              </a:rPr>
              <a:t> </a:t>
            </a:r>
            <a:r>
              <a:rPr b="1" lang="de" sz="900">
                <a:solidFill>
                  <a:srgbClr val="000080"/>
                </a:solidFill>
                <a:highlight>
                  <a:srgbClr val="FFFFFF"/>
                </a:highlight>
              </a:rPr>
              <a:t>by</a:t>
            </a:r>
            <a:r>
              <a:rPr lang="de" sz="900">
                <a:solidFill>
                  <a:schemeClr val="dk1"/>
                </a:solidFill>
                <a:highlight>
                  <a:srgbClr val="FFFFFF"/>
                </a:highlight>
              </a:rPr>
              <a:t> Schnitt </a:t>
            </a:r>
            <a:r>
              <a:rPr b="1" lang="de" sz="900">
                <a:solidFill>
                  <a:srgbClr val="000080"/>
                </a:solidFill>
                <a:highlight>
                  <a:srgbClr val="FFFFFF"/>
                </a:highlight>
              </a:rPr>
              <a:t>desc</a:t>
            </a:r>
            <a:endParaRPr b="1" sz="900">
              <a:solidFill>
                <a:srgbClr val="000080"/>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218e9ae2e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218e9ae2e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218e9ae2e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218e9ae2e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rtl="0" algn="l">
              <a:lnSpc>
                <a:spcPct val="115000"/>
              </a:lnSpc>
              <a:spcBef>
                <a:spcPts val="400"/>
              </a:spcBef>
              <a:spcAft>
                <a:spcPts val="0"/>
              </a:spcAft>
              <a:buClr>
                <a:schemeClr val="dk1"/>
              </a:buClr>
              <a:buSzPts val="1100"/>
              <a:buFont typeface="Arial"/>
              <a:buNone/>
            </a:pPr>
            <a:r>
              <a:rPr lang="de" sz="1000">
                <a:solidFill>
                  <a:srgbClr val="444444"/>
                </a:solidFill>
                <a:latin typeface="Verdana"/>
                <a:ea typeface="Verdana"/>
                <a:cs typeface="Verdana"/>
                <a:sym typeface="Verdana"/>
              </a:rPr>
              <a:t>Das geschieht mit </a:t>
            </a:r>
            <a:r>
              <a:rPr lang="de">
                <a:solidFill>
                  <a:srgbClr val="0000BB"/>
                </a:solidFill>
                <a:latin typeface="Courier New"/>
                <a:ea typeface="Courier New"/>
                <a:cs typeface="Courier New"/>
                <a:sym typeface="Courier New"/>
              </a:rPr>
              <a:t>CREATE VIEW</a:t>
            </a:r>
            <a:r>
              <a:rPr lang="de" sz="1000">
                <a:solidFill>
                  <a:srgbClr val="444444"/>
                </a:solidFill>
                <a:latin typeface="Verdana"/>
                <a:ea typeface="Verdana"/>
                <a:cs typeface="Verdana"/>
                <a:sym typeface="Verdana"/>
              </a:rPr>
              <a:t>. Dazu muss man dem Kind auch noch einen Namen geben, ein </a:t>
            </a:r>
            <a:r>
              <a:rPr lang="de">
                <a:solidFill>
                  <a:srgbClr val="0000BB"/>
                </a:solidFill>
                <a:latin typeface="Courier New"/>
                <a:ea typeface="Courier New"/>
                <a:cs typeface="Courier New"/>
                <a:sym typeface="Courier New"/>
              </a:rPr>
              <a:t>AS</a:t>
            </a:r>
            <a:r>
              <a:rPr lang="de" sz="1000">
                <a:solidFill>
                  <a:srgbClr val="444444"/>
                </a:solidFill>
                <a:latin typeface="Verdana"/>
                <a:ea typeface="Verdana"/>
                <a:cs typeface="Verdana"/>
                <a:sym typeface="Verdana"/>
              </a:rPr>
              <a:t> dranhängen und zu guter Letzt den Query anfügen. Wichtig dabei ist, dass der dann sehr allgemein gehalten ist, also im Normalfall ohne(!) </a:t>
            </a:r>
            <a:r>
              <a:rPr lang="de">
                <a:solidFill>
                  <a:srgbClr val="0000BB"/>
                </a:solidFill>
                <a:latin typeface="Courier New"/>
                <a:ea typeface="Courier New"/>
                <a:cs typeface="Courier New"/>
                <a:sym typeface="Courier New"/>
              </a:rPr>
              <a:t>WHERE</a:t>
            </a:r>
            <a:r>
              <a:rPr lang="de" sz="1000">
                <a:solidFill>
                  <a:srgbClr val="444444"/>
                </a:solidFill>
                <a:latin typeface="Verdana"/>
                <a:ea typeface="Verdana"/>
                <a:cs typeface="Verdana"/>
                <a:sym typeface="Verdana"/>
              </a:rPr>
              <a:t>-Klausel.</a:t>
            </a:r>
            <a:endParaRPr sz="1000">
              <a:solidFill>
                <a:srgbClr val="444444"/>
              </a:solidFill>
              <a:latin typeface="Verdana"/>
              <a:ea typeface="Verdana"/>
              <a:cs typeface="Verdana"/>
              <a:sym typeface="Verdana"/>
            </a:endParaRPr>
          </a:p>
          <a:p>
            <a:pPr indent="0" lvl="0" marL="190500" rtl="0" algn="l">
              <a:lnSpc>
                <a:spcPct val="115000"/>
              </a:lnSpc>
              <a:spcBef>
                <a:spcPts val="400"/>
              </a:spcBef>
              <a:spcAft>
                <a:spcPts val="0"/>
              </a:spcAft>
              <a:buClr>
                <a:schemeClr val="dk1"/>
              </a:buClr>
              <a:buSzPts val="1100"/>
              <a:buFont typeface="Arial"/>
              <a:buNone/>
            </a:pPr>
            <a:r>
              <a:rPr b="1" lang="de" sz="1000">
                <a:solidFill>
                  <a:srgbClr val="444444"/>
                </a:solidFill>
                <a:latin typeface="Verdana"/>
                <a:ea typeface="Verdana"/>
                <a:cs typeface="Verdana"/>
                <a:sym typeface="Verdana"/>
              </a:rPr>
              <a:t>WICHTIG! eindeutige namen der Spalten!</a:t>
            </a:r>
            <a:endParaRPr b="1" sz="1000">
              <a:solidFill>
                <a:srgbClr val="444444"/>
              </a:solidFill>
              <a:latin typeface="Verdana"/>
              <a:ea typeface="Verdana"/>
              <a:cs typeface="Verdana"/>
              <a:sym typeface="Verdana"/>
            </a:endParaRPr>
          </a:p>
          <a:p>
            <a:pPr indent="0" lvl="0" marL="0" rtl="0" algn="l">
              <a:lnSpc>
                <a:spcPct val="115000"/>
              </a:lnSpc>
              <a:spcBef>
                <a:spcPts val="400"/>
              </a:spcBef>
              <a:spcAft>
                <a:spcPts val="0"/>
              </a:spcAft>
              <a:buClr>
                <a:schemeClr val="dk1"/>
              </a:buClr>
              <a:buSzPts val="1100"/>
              <a:buFont typeface="Arial"/>
              <a:buNone/>
            </a:pPr>
            <a:r>
              <a:t/>
            </a:r>
            <a:endParaRPr>
              <a:solidFill>
                <a:schemeClr val="dk1"/>
              </a:solidFill>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uFill>
                  <a:noFill/>
                </a:uFill>
                <a:hlinkClick r:id="rId2">
                  <a:extLst>
                    <a:ext uri="{A12FA001-AC4F-418D-AE19-62706E023703}">
                      <ahyp:hlinkClr val="tx"/>
                    </a:ext>
                  </a:extLst>
                </a:hlinkClick>
              </a:rPr>
              <a:t>select</a:t>
            </a:r>
            <a:endParaRPr b="1" sz="900">
              <a:solidFill>
                <a:srgbClr val="000080"/>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lang="de" sz="900">
                <a:solidFill>
                  <a:schemeClr val="dk1"/>
                </a:solidFill>
                <a:highlight>
                  <a:srgbClr val="FFFFFF"/>
                </a:highlight>
              </a:rPr>
              <a:t>a.id, a.vorname, a.name, a.strasse, a.plz, a.ort,</a:t>
            </a:r>
            <a:endParaRPr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lang="de" sz="900">
                <a:solidFill>
                  <a:schemeClr val="dk1"/>
                </a:solidFill>
                <a:highlight>
                  <a:srgbClr val="FFFFFF"/>
                </a:highlight>
              </a:rPr>
              <a:t>k.blz, k.kontonr,</a:t>
            </a:r>
            <a:endParaRPr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lang="de" sz="900">
                <a:solidFill>
                  <a:schemeClr val="dk1"/>
                </a:solidFill>
                <a:highlight>
                  <a:srgbClr val="FFFFFF"/>
                </a:highlight>
              </a:rPr>
              <a:t>s.guthaben, s.</a:t>
            </a:r>
            <a:r>
              <a:rPr lang="de" sz="900">
                <a:solidFill>
                  <a:schemeClr val="hlink"/>
                </a:solidFill>
                <a:highlight>
                  <a:srgbClr val="FFFFFF"/>
                </a:highlight>
                <a:uFill>
                  <a:noFill/>
                </a:uFill>
                <a:hlinkClick r:id="rId3"/>
              </a:rPr>
              <a:t>saldo</a:t>
            </a:r>
            <a:r>
              <a:rPr lang="de" sz="900">
                <a:solidFill>
                  <a:schemeClr val="dk1"/>
                </a:solidFill>
                <a:highlight>
                  <a:srgbClr val="FFFFFF"/>
                </a:highlight>
              </a:rPr>
              <a:t>, s.guthaben + s.</a:t>
            </a:r>
            <a:r>
              <a:rPr lang="de" sz="900">
                <a:solidFill>
                  <a:schemeClr val="hlink"/>
                </a:solidFill>
                <a:highlight>
                  <a:srgbClr val="FFFFFF"/>
                </a:highlight>
                <a:uFill>
                  <a:noFill/>
                </a:uFill>
                <a:hlinkClick r:id="rId4"/>
              </a:rPr>
              <a:t>saldo</a:t>
            </a:r>
            <a:r>
              <a:rPr lang="de" sz="900">
                <a:solidFill>
                  <a:schemeClr val="dk1"/>
                </a:solidFill>
                <a:highlight>
                  <a:srgbClr val="FFFFFF"/>
                </a:highlight>
              </a:rPr>
              <a:t> </a:t>
            </a:r>
            <a:r>
              <a:rPr b="1" lang="de" sz="900">
                <a:solidFill>
                  <a:srgbClr val="000080"/>
                </a:solidFill>
                <a:highlight>
                  <a:srgbClr val="FFFFFF"/>
                </a:highlight>
              </a:rPr>
              <a:t>as</a:t>
            </a:r>
            <a:r>
              <a:rPr lang="de" sz="900">
                <a:solidFill>
                  <a:schemeClr val="dk1"/>
                </a:solidFill>
                <a:highlight>
                  <a:srgbClr val="FFFFFF"/>
                </a:highlight>
              </a:rPr>
              <a:t> verfuegbar</a:t>
            </a:r>
            <a:endParaRPr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rPr>
              <a:t>from</a:t>
            </a:r>
            <a:r>
              <a:rPr lang="de" sz="900">
                <a:solidFill>
                  <a:schemeClr val="dk1"/>
                </a:solidFill>
                <a:highlight>
                  <a:srgbClr val="FFFFFF"/>
                </a:highlight>
                <a:uFill>
                  <a:noFill/>
                </a:uFill>
                <a:hlinkClick r:id="rId5">
                  <a:extLst>
                    <a:ext uri="{A12FA001-AC4F-418D-AE19-62706E023703}">
                      <ahyp:hlinkClr val="tx"/>
                    </a:ext>
                  </a:extLst>
                </a:hlinkClick>
              </a:rPr>
              <a:t> </a:t>
            </a:r>
            <a:r>
              <a:rPr lang="de" sz="900">
                <a:solidFill>
                  <a:schemeClr val="hlink"/>
                </a:solidFill>
                <a:highlight>
                  <a:srgbClr val="FFFFFF"/>
                </a:highlight>
                <a:uFill>
                  <a:noFill/>
                </a:uFill>
                <a:hlinkClick r:id="rId6"/>
              </a:rPr>
              <a:t>adresse</a:t>
            </a:r>
            <a:r>
              <a:rPr lang="de" sz="900">
                <a:solidFill>
                  <a:schemeClr val="dk1"/>
                </a:solidFill>
                <a:highlight>
                  <a:srgbClr val="FFFFFF"/>
                </a:highlight>
              </a:rPr>
              <a:t> </a:t>
            </a:r>
            <a:r>
              <a:rPr b="1" lang="de" sz="900">
                <a:solidFill>
                  <a:srgbClr val="000080"/>
                </a:solidFill>
                <a:highlight>
                  <a:srgbClr val="FFFFFF"/>
                </a:highlight>
              </a:rPr>
              <a:t>as</a:t>
            </a:r>
            <a:r>
              <a:rPr lang="de" sz="900">
                <a:solidFill>
                  <a:schemeClr val="dk1"/>
                </a:solidFill>
                <a:highlight>
                  <a:srgbClr val="FFFFFF"/>
                </a:highlight>
              </a:rPr>
              <a:t> a</a:t>
            </a:r>
            <a:endParaRPr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rPr>
              <a:t>inner</a:t>
            </a:r>
            <a:r>
              <a:rPr lang="de" sz="900">
                <a:solidFill>
                  <a:schemeClr val="dk1"/>
                </a:solidFill>
                <a:highlight>
                  <a:srgbClr val="FFFFFF"/>
                </a:highlight>
                <a:uFill>
                  <a:noFill/>
                </a:uFill>
                <a:hlinkClick r:id="rId7">
                  <a:extLst>
                    <a:ext uri="{A12FA001-AC4F-418D-AE19-62706E023703}">
                      <ahyp:hlinkClr val="tx"/>
                    </a:ext>
                  </a:extLst>
                </a:hlinkClick>
              </a:rPr>
              <a:t> </a:t>
            </a:r>
            <a:r>
              <a:rPr b="1" lang="de" sz="900">
                <a:solidFill>
                  <a:srgbClr val="000080"/>
                </a:solidFill>
                <a:highlight>
                  <a:srgbClr val="FFFFFF"/>
                </a:highlight>
                <a:uFill>
                  <a:noFill/>
                </a:uFill>
                <a:hlinkClick r:id="rId8">
                  <a:extLst>
                    <a:ext uri="{A12FA001-AC4F-418D-AE19-62706E023703}">
                      <ahyp:hlinkClr val="tx"/>
                    </a:ext>
                  </a:extLst>
                </a:hlinkClick>
              </a:rPr>
              <a:t>join</a:t>
            </a:r>
            <a:r>
              <a:rPr lang="de" sz="900">
                <a:solidFill>
                  <a:schemeClr val="dk1"/>
                </a:solidFill>
                <a:highlight>
                  <a:srgbClr val="FFFFFF"/>
                </a:highlight>
                <a:uFill>
                  <a:noFill/>
                </a:uFill>
                <a:hlinkClick r:id="rId9">
                  <a:extLst>
                    <a:ext uri="{A12FA001-AC4F-418D-AE19-62706E023703}">
                      <ahyp:hlinkClr val="tx"/>
                    </a:ext>
                  </a:extLst>
                </a:hlinkClick>
              </a:rPr>
              <a:t> </a:t>
            </a:r>
            <a:r>
              <a:rPr lang="de" sz="900">
                <a:solidFill>
                  <a:schemeClr val="hlink"/>
                </a:solidFill>
                <a:highlight>
                  <a:srgbClr val="FFFFFF"/>
                </a:highlight>
                <a:uFill>
                  <a:noFill/>
                </a:uFill>
                <a:hlinkClick r:id="rId10"/>
              </a:rPr>
              <a:t>konto</a:t>
            </a:r>
            <a:r>
              <a:rPr lang="de" sz="900">
                <a:solidFill>
                  <a:schemeClr val="dk1"/>
                </a:solidFill>
                <a:highlight>
                  <a:srgbClr val="FFFFFF"/>
                </a:highlight>
              </a:rPr>
              <a:t> </a:t>
            </a:r>
            <a:r>
              <a:rPr b="1" lang="de" sz="900">
                <a:solidFill>
                  <a:srgbClr val="000080"/>
                </a:solidFill>
                <a:highlight>
                  <a:srgbClr val="FFFFFF"/>
                </a:highlight>
              </a:rPr>
              <a:t>as</a:t>
            </a:r>
            <a:r>
              <a:rPr lang="de" sz="900">
                <a:solidFill>
                  <a:schemeClr val="dk1"/>
                </a:solidFill>
                <a:highlight>
                  <a:srgbClr val="FFFFFF"/>
                </a:highlight>
              </a:rPr>
              <a:t> k </a:t>
            </a:r>
            <a:r>
              <a:rPr b="1" lang="de" sz="900">
                <a:solidFill>
                  <a:srgbClr val="000080"/>
                </a:solidFill>
                <a:highlight>
                  <a:srgbClr val="FFFFFF"/>
                </a:highlight>
              </a:rPr>
              <a:t>on</a:t>
            </a:r>
            <a:r>
              <a:rPr lang="de" sz="900">
                <a:solidFill>
                  <a:schemeClr val="dk1"/>
                </a:solidFill>
                <a:highlight>
                  <a:srgbClr val="FFFFFF"/>
                </a:highlight>
              </a:rPr>
              <a:t> k.adr_id = a.id</a:t>
            </a:r>
            <a:endParaRPr sz="900">
              <a:solidFill>
                <a:schemeClr val="dk1"/>
              </a:solidFill>
              <a:highlight>
                <a:srgbClr val="FFFFFF"/>
              </a:highlight>
            </a:endParaRPr>
          </a:p>
          <a:p>
            <a:pPr indent="0" lvl="0" marL="25400" marR="25400" rtl="0" algn="l">
              <a:lnSpc>
                <a:spcPct val="125000"/>
              </a:lnSpc>
              <a:spcBef>
                <a:spcPts val="1100"/>
              </a:spcBef>
              <a:spcAft>
                <a:spcPts val="0"/>
              </a:spcAft>
              <a:buClr>
                <a:schemeClr val="dk1"/>
              </a:buClr>
              <a:buSzPts val="1100"/>
              <a:buFont typeface="Arial"/>
              <a:buNone/>
            </a:pPr>
            <a:r>
              <a:rPr b="1" lang="de" sz="900">
                <a:solidFill>
                  <a:srgbClr val="000080"/>
                </a:solidFill>
                <a:highlight>
                  <a:srgbClr val="FFFFFF"/>
                </a:highlight>
              </a:rPr>
              <a:t>inner</a:t>
            </a:r>
            <a:r>
              <a:rPr lang="de" sz="900">
                <a:solidFill>
                  <a:schemeClr val="dk1"/>
                </a:solidFill>
                <a:highlight>
                  <a:srgbClr val="FFFFFF"/>
                </a:highlight>
                <a:uFill>
                  <a:noFill/>
                </a:uFill>
                <a:hlinkClick r:id="rId11">
                  <a:extLst>
                    <a:ext uri="{A12FA001-AC4F-418D-AE19-62706E023703}">
                      <ahyp:hlinkClr val="tx"/>
                    </a:ext>
                  </a:extLst>
                </a:hlinkClick>
              </a:rPr>
              <a:t> </a:t>
            </a:r>
            <a:r>
              <a:rPr b="1" lang="de" sz="900">
                <a:solidFill>
                  <a:srgbClr val="000080"/>
                </a:solidFill>
                <a:highlight>
                  <a:srgbClr val="FFFFFF"/>
                </a:highlight>
                <a:uFill>
                  <a:noFill/>
                </a:uFill>
                <a:hlinkClick r:id="rId12">
                  <a:extLst>
                    <a:ext uri="{A12FA001-AC4F-418D-AE19-62706E023703}">
                      <ahyp:hlinkClr val="tx"/>
                    </a:ext>
                  </a:extLst>
                </a:hlinkClick>
              </a:rPr>
              <a:t>join</a:t>
            </a:r>
            <a:r>
              <a:rPr lang="de" sz="900">
                <a:solidFill>
                  <a:schemeClr val="dk1"/>
                </a:solidFill>
                <a:highlight>
                  <a:srgbClr val="FFFFFF"/>
                </a:highlight>
                <a:uFill>
                  <a:noFill/>
                </a:uFill>
                <a:hlinkClick r:id="rId13">
                  <a:extLst>
                    <a:ext uri="{A12FA001-AC4F-418D-AE19-62706E023703}">
                      <ahyp:hlinkClr val="tx"/>
                    </a:ext>
                  </a:extLst>
                </a:hlinkClick>
              </a:rPr>
              <a:t> </a:t>
            </a:r>
            <a:r>
              <a:rPr lang="de" sz="900">
                <a:solidFill>
                  <a:schemeClr val="hlink"/>
                </a:solidFill>
                <a:highlight>
                  <a:srgbClr val="FFFFFF"/>
                </a:highlight>
                <a:uFill>
                  <a:noFill/>
                </a:uFill>
                <a:hlinkClick r:id="rId14"/>
              </a:rPr>
              <a:t>saldo</a:t>
            </a:r>
            <a:r>
              <a:rPr lang="de" sz="900">
                <a:solidFill>
                  <a:schemeClr val="dk1"/>
                </a:solidFill>
                <a:highlight>
                  <a:srgbClr val="FFFFFF"/>
                </a:highlight>
              </a:rPr>
              <a:t> </a:t>
            </a:r>
            <a:r>
              <a:rPr b="1" lang="de" sz="900">
                <a:solidFill>
                  <a:srgbClr val="000080"/>
                </a:solidFill>
                <a:highlight>
                  <a:srgbClr val="FFFFFF"/>
                </a:highlight>
              </a:rPr>
              <a:t>as</a:t>
            </a:r>
            <a:r>
              <a:rPr lang="de" sz="900">
                <a:solidFill>
                  <a:schemeClr val="dk1"/>
                </a:solidFill>
                <a:highlight>
                  <a:srgbClr val="FFFFFF"/>
                </a:highlight>
              </a:rPr>
              <a:t> s </a:t>
            </a:r>
            <a:r>
              <a:rPr b="1" lang="de" sz="900">
                <a:solidFill>
                  <a:srgbClr val="000080"/>
                </a:solidFill>
                <a:highlight>
                  <a:srgbClr val="FFFFFF"/>
                </a:highlight>
              </a:rPr>
              <a:t>on</a:t>
            </a:r>
            <a:r>
              <a:rPr lang="de" sz="900">
                <a:solidFill>
                  <a:schemeClr val="dk1"/>
                </a:solidFill>
                <a:highlight>
                  <a:srgbClr val="FFFFFF"/>
                </a:highlight>
              </a:rPr>
              <a:t> s.kto_id = k.id;</a:t>
            </a:r>
            <a:endParaRPr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1218e9ae2e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1218e9ae2e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temporäre Tabelle kann denselben Namen haben wie eine nicht temporäre Tabelle, die sich in derselben Datenbank befindet. In diesem Fall verweist ihr Name auf die temporäre Tabelle, wenn er in SQL-Anweisungen verwendet wird.</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218e9ae2e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218e9ae2e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haben wir wirklich nur zugriff wärend der call session.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Wichtig um auch ggf. große Querys zu prüfen, ohne die wirklichen Tabellen an unsere Abfrage anzupassen.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eedfab172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eedfab172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5c83317b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5c83317b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8fcc11068b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8fcc11068b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8fcc11068b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8fcc11068b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Sie können eine Unterabfrage bei Bedarf in einer anderen Unterabfrage verschachteln.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Im obigen Beispiel mussten wir die film_id verwenden, da die film_actor-Tabelle den Filmtitel nicht enthält. Es wäre schöner, wenn wir den Filmtitel verwenden könnten, anstatt uns die Film-ID für jeden Film merken zu müssen, den wir nachschlagen müssen. Hier kann eine verschachtelte Unterabfrage nützlich sein.</a:t>
            </a:r>
            <a:endParaRPr/>
          </a:p>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8fcc11068b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8fcc11068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218e9ae2e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218e9ae2e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8fcc11068b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8fcc11068b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https://dev.mysql.com/doc/sakila/en/sakila-structure.html</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8fcc11068b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8fcc11068b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4: select count(*), last_name from actor_info  group by last_name order by count(*) desc limit 1</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6 : select last_name, count(distinct last_name), count(last_name) AS 'valuecount' from actor group by last_name HAVING  `valuecount` = 1</a:t>
            </a:r>
            <a:endParaRPr/>
          </a:p>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8fcc11068b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8fcc11068b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 echo Which actors have the first name 'Scarlett'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 from actor where first_name = 'Scarlett';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Which actors have the last name 'Johansson'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 from actor where last_name like 'Johansson';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How many distinct actors last names are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count(distinct last_name) from actor;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Which last names are not repeated?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last_name from actor group by last_name having count(*) =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Which last names appear more than once?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last_name from actor group by last_name having count(*) &gt;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Which actor has appeared in the most films?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actor.actor_id, actor.first_name, actor.last_name,</a:t>
            </a:r>
            <a:endParaRPr/>
          </a:p>
          <a:p>
            <a:pPr indent="0" lvl="0" marL="0" rtl="0" algn="l">
              <a:spcBef>
                <a:spcPts val="0"/>
              </a:spcBef>
              <a:spcAft>
                <a:spcPts val="0"/>
              </a:spcAft>
              <a:buClr>
                <a:schemeClr val="dk1"/>
              </a:buClr>
              <a:buSzPts val="1100"/>
              <a:buFont typeface="Arial"/>
              <a:buNone/>
            </a:pPr>
            <a:r>
              <a:rPr lang="de"/>
              <a:t>       count(actor_id) as film_count</a:t>
            </a:r>
            <a:endParaRPr/>
          </a:p>
          <a:p>
            <a:pPr indent="0" lvl="0" marL="0" rtl="0" algn="l">
              <a:spcBef>
                <a:spcPts val="0"/>
              </a:spcBef>
              <a:spcAft>
                <a:spcPts val="0"/>
              </a:spcAft>
              <a:buClr>
                <a:schemeClr val="dk1"/>
              </a:buClr>
              <a:buSzPts val="1100"/>
              <a:buFont typeface="Arial"/>
              <a:buNone/>
            </a:pPr>
            <a:r>
              <a:rPr lang="de"/>
              <a:t>from actor join film_actor using (actor_id)</a:t>
            </a:r>
            <a:endParaRPr/>
          </a:p>
          <a:p>
            <a:pPr indent="0" lvl="0" marL="0" rtl="0" algn="l">
              <a:spcBef>
                <a:spcPts val="0"/>
              </a:spcBef>
              <a:spcAft>
                <a:spcPts val="0"/>
              </a:spcAft>
              <a:buClr>
                <a:schemeClr val="dk1"/>
              </a:buClr>
              <a:buSzPts val="1100"/>
              <a:buFont typeface="Arial"/>
              <a:buNone/>
            </a:pPr>
            <a:r>
              <a:rPr lang="de"/>
              <a:t>group by actor_id</a:t>
            </a:r>
            <a:endParaRPr/>
          </a:p>
          <a:p>
            <a:pPr indent="0" lvl="0" marL="0" rtl="0" algn="l">
              <a:spcBef>
                <a:spcPts val="0"/>
              </a:spcBef>
              <a:spcAft>
                <a:spcPts val="0"/>
              </a:spcAft>
              <a:buClr>
                <a:schemeClr val="dk1"/>
              </a:buClr>
              <a:buSzPts val="1100"/>
              <a:buFont typeface="Arial"/>
              <a:buNone/>
            </a:pPr>
            <a:r>
              <a:rPr lang="de"/>
              <a:t>order by film_count desc</a:t>
            </a:r>
            <a:endParaRPr/>
          </a:p>
          <a:p>
            <a:pPr indent="0" lvl="0" marL="0" rtl="0" algn="l">
              <a:spcBef>
                <a:spcPts val="0"/>
              </a:spcBef>
              <a:spcAft>
                <a:spcPts val="0"/>
              </a:spcAft>
              <a:buClr>
                <a:schemeClr val="dk1"/>
              </a:buClr>
              <a:buSzPts val="1100"/>
              <a:buFont typeface="Arial"/>
              <a:buNone/>
            </a:pPr>
            <a:r>
              <a:rPr lang="de"/>
              <a:t>limit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Is 'Academy Dinosaur' available for rent from Store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Step 1: which copies are at Store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film.film_id, film.title, store.store_id, inventory.inventory_id</a:t>
            </a:r>
            <a:endParaRPr/>
          </a:p>
          <a:p>
            <a:pPr indent="0" lvl="0" marL="0" rtl="0" algn="l">
              <a:spcBef>
                <a:spcPts val="0"/>
              </a:spcBef>
              <a:spcAft>
                <a:spcPts val="0"/>
              </a:spcAft>
              <a:buClr>
                <a:schemeClr val="dk1"/>
              </a:buClr>
              <a:buSzPts val="1100"/>
              <a:buFont typeface="Arial"/>
              <a:buNone/>
            </a:pPr>
            <a:r>
              <a:rPr lang="de"/>
              <a:t>from inventory join store using (store_id) join film using (film_id)</a:t>
            </a:r>
            <a:endParaRPr/>
          </a:p>
          <a:p>
            <a:pPr indent="0" lvl="0" marL="0" rtl="0" algn="l">
              <a:spcBef>
                <a:spcPts val="0"/>
              </a:spcBef>
              <a:spcAft>
                <a:spcPts val="0"/>
              </a:spcAft>
              <a:buClr>
                <a:schemeClr val="dk1"/>
              </a:buClr>
              <a:buSzPts val="1100"/>
              <a:buFont typeface="Arial"/>
              <a:buNone/>
            </a:pPr>
            <a:r>
              <a:rPr lang="de"/>
              <a:t>where film.title = 'Academy Dinosaur' and store.store_id =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Step 2: pick an inventory_id to rent: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inventory.inventory_id</a:t>
            </a:r>
            <a:endParaRPr/>
          </a:p>
          <a:p>
            <a:pPr indent="0" lvl="0" marL="0" rtl="0" algn="l">
              <a:spcBef>
                <a:spcPts val="0"/>
              </a:spcBef>
              <a:spcAft>
                <a:spcPts val="0"/>
              </a:spcAft>
              <a:buClr>
                <a:schemeClr val="dk1"/>
              </a:buClr>
              <a:buSzPts val="1100"/>
              <a:buFont typeface="Arial"/>
              <a:buNone/>
            </a:pPr>
            <a:r>
              <a:rPr lang="de"/>
              <a:t>from inventory join store using (store_id)</a:t>
            </a:r>
            <a:endParaRPr/>
          </a:p>
          <a:p>
            <a:pPr indent="0" lvl="0" marL="0" rtl="0" algn="l">
              <a:spcBef>
                <a:spcPts val="0"/>
              </a:spcBef>
              <a:spcAft>
                <a:spcPts val="0"/>
              </a:spcAft>
              <a:buClr>
                <a:schemeClr val="dk1"/>
              </a:buClr>
              <a:buSzPts val="1100"/>
              <a:buFont typeface="Arial"/>
              <a:buNone/>
            </a:pPr>
            <a:r>
              <a:rPr lang="de"/>
              <a:t>     join film using (film_id)</a:t>
            </a:r>
            <a:endParaRPr/>
          </a:p>
          <a:p>
            <a:pPr indent="0" lvl="0" marL="0" rtl="0" algn="l">
              <a:spcBef>
                <a:spcPts val="0"/>
              </a:spcBef>
              <a:spcAft>
                <a:spcPts val="0"/>
              </a:spcAft>
              <a:buClr>
                <a:schemeClr val="dk1"/>
              </a:buClr>
              <a:buSzPts val="1100"/>
              <a:buFont typeface="Arial"/>
              <a:buNone/>
            </a:pPr>
            <a:r>
              <a:rPr lang="de"/>
              <a:t>     join rental using (inventory_id)</a:t>
            </a:r>
            <a:endParaRPr/>
          </a:p>
          <a:p>
            <a:pPr indent="0" lvl="0" marL="0" rtl="0" algn="l">
              <a:spcBef>
                <a:spcPts val="0"/>
              </a:spcBef>
              <a:spcAft>
                <a:spcPts val="0"/>
              </a:spcAft>
              <a:buClr>
                <a:schemeClr val="dk1"/>
              </a:buClr>
              <a:buSzPts val="1100"/>
              <a:buFont typeface="Arial"/>
              <a:buNone/>
            </a:pPr>
            <a:r>
              <a:rPr lang="de"/>
              <a:t>where film.title = 'Academy Dinosaur'</a:t>
            </a:r>
            <a:endParaRPr/>
          </a:p>
          <a:p>
            <a:pPr indent="0" lvl="0" marL="0" rtl="0" algn="l">
              <a:spcBef>
                <a:spcPts val="0"/>
              </a:spcBef>
              <a:spcAft>
                <a:spcPts val="0"/>
              </a:spcAft>
              <a:buClr>
                <a:schemeClr val="dk1"/>
              </a:buClr>
              <a:buSzPts val="1100"/>
              <a:buFont typeface="Arial"/>
              <a:buNone/>
            </a:pPr>
            <a:r>
              <a:rPr lang="de"/>
              <a:t>      and store.store_id = 1</a:t>
            </a:r>
            <a:endParaRPr/>
          </a:p>
          <a:p>
            <a:pPr indent="0" lvl="0" marL="0" rtl="0" algn="l">
              <a:spcBef>
                <a:spcPts val="0"/>
              </a:spcBef>
              <a:spcAft>
                <a:spcPts val="0"/>
              </a:spcAft>
              <a:buClr>
                <a:schemeClr val="dk1"/>
              </a:buClr>
              <a:buSzPts val="1100"/>
              <a:buFont typeface="Arial"/>
              <a:buNone/>
            </a:pPr>
            <a:r>
              <a:rPr lang="de"/>
              <a:t>      and not exists (select * from rental</a:t>
            </a:r>
            <a:endParaRPr/>
          </a:p>
          <a:p>
            <a:pPr indent="0" lvl="0" marL="0" rtl="0" algn="l">
              <a:spcBef>
                <a:spcPts val="0"/>
              </a:spcBef>
              <a:spcAft>
                <a:spcPts val="0"/>
              </a:spcAft>
              <a:buClr>
                <a:schemeClr val="dk1"/>
              </a:buClr>
              <a:buSzPts val="1100"/>
              <a:buFont typeface="Arial"/>
              <a:buNone/>
            </a:pPr>
            <a:r>
              <a:rPr lang="de"/>
              <a:t>                      where rental.inventory_id = inventory.inventory_id</a:t>
            </a:r>
            <a:endParaRPr/>
          </a:p>
          <a:p>
            <a:pPr indent="0" lvl="0" marL="0" rtl="0" algn="l">
              <a:spcBef>
                <a:spcPts val="0"/>
              </a:spcBef>
              <a:spcAft>
                <a:spcPts val="0"/>
              </a:spcAft>
              <a:buClr>
                <a:schemeClr val="dk1"/>
              </a:buClr>
              <a:buSzPts val="1100"/>
              <a:buFont typeface="Arial"/>
              <a:buNone/>
            </a:pPr>
            <a:r>
              <a:rPr lang="de"/>
              <a:t>                      and rental.return_date is null);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Insert a record to represent Mary Smith renting 'Academy Dinosaur' from Mike Hillyer at Store 1 today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insert into rental (rental_date, inventory_id, customer_id, staff_id)</a:t>
            </a:r>
            <a:endParaRPr/>
          </a:p>
          <a:p>
            <a:pPr indent="0" lvl="0" marL="0" rtl="0" algn="l">
              <a:spcBef>
                <a:spcPts val="0"/>
              </a:spcBef>
              <a:spcAft>
                <a:spcPts val="0"/>
              </a:spcAft>
              <a:buClr>
                <a:schemeClr val="dk1"/>
              </a:buClr>
              <a:buSzPts val="1100"/>
              <a:buFont typeface="Arial"/>
              <a:buNone/>
            </a:pPr>
            <a:r>
              <a:rPr lang="de"/>
              <a:t>values (NOW(), 1, 1,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When is 'Academy Dinosaur' due?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Step 1: what is the rental duration?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rental_duration from film where film_id =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Step 2: Which rental are we referring to -- the last 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rental_id from rental order by rental_id desc limit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Step 3: add the rental duration to the rental date.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rental_date,</a:t>
            </a:r>
            <a:endParaRPr/>
          </a:p>
          <a:p>
            <a:pPr indent="0" lvl="0" marL="0" rtl="0" algn="l">
              <a:spcBef>
                <a:spcPts val="0"/>
              </a:spcBef>
              <a:spcAft>
                <a:spcPts val="0"/>
              </a:spcAft>
              <a:buClr>
                <a:schemeClr val="dk1"/>
              </a:buClr>
              <a:buSzPts val="1100"/>
              <a:buFont typeface="Arial"/>
              <a:buNone/>
            </a:pPr>
            <a:r>
              <a:rPr lang="de"/>
              <a:t>       rental_date + interval</a:t>
            </a:r>
            <a:endParaRPr/>
          </a:p>
          <a:p>
            <a:pPr indent="0" lvl="0" marL="0" rtl="0" algn="l">
              <a:spcBef>
                <a:spcPts val="0"/>
              </a:spcBef>
              <a:spcAft>
                <a:spcPts val="0"/>
              </a:spcAft>
              <a:buClr>
                <a:schemeClr val="dk1"/>
              </a:buClr>
              <a:buSzPts val="1100"/>
              <a:buFont typeface="Arial"/>
              <a:buNone/>
            </a:pPr>
            <a:r>
              <a:rPr lang="de"/>
              <a:t>                   (select rental_duration from film where film_id = 1) day</a:t>
            </a:r>
            <a:endParaRPr/>
          </a:p>
          <a:p>
            <a:pPr indent="0" lvl="0" marL="0" rtl="0" algn="l">
              <a:spcBef>
                <a:spcPts val="0"/>
              </a:spcBef>
              <a:spcAft>
                <a:spcPts val="0"/>
              </a:spcAft>
              <a:buClr>
                <a:schemeClr val="dk1"/>
              </a:buClr>
              <a:buSzPts val="1100"/>
              <a:buFont typeface="Arial"/>
              <a:buNone/>
            </a:pPr>
            <a:r>
              <a:rPr lang="de"/>
              <a:t>                   as due_date</a:t>
            </a:r>
            <a:endParaRPr/>
          </a:p>
          <a:p>
            <a:pPr indent="0" lvl="0" marL="0" rtl="0" algn="l">
              <a:spcBef>
                <a:spcPts val="0"/>
              </a:spcBef>
              <a:spcAft>
                <a:spcPts val="0"/>
              </a:spcAft>
              <a:buClr>
                <a:schemeClr val="dk1"/>
              </a:buClr>
              <a:buSzPts val="1100"/>
              <a:buFont typeface="Arial"/>
              <a:buNone/>
            </a:pPr>
            <a:r>
              <a:rPr lang="de"/>
              <a:t>from rental</a:t>
            </a:r>
            <a:endParaRPr/>
          </a:p>
          <a:p>
            <a:pPr indent="0" lvl="0" marL="0" rtl="0" algn="l">
              <a:spcBef>
                <a:spcPts val="0"/>
              </a:spcBef>
              <a:spcAft>
                <a:spcPts val="0"/>
              </a:spcAft>
              <a:buClr>
                <a:schemeClr val="dk1"/>
              </a:buClr>
              <a:buSzPts val="1100"/>
              <a:buFont typeface="Arial"/>
              <a:buNone/>
            </a:pPr>
            <a:r>
              <a:rPr lang="de"/>
              <a:t>where rental_id = (select rental_id from rental order by rental_id desc limit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What is that average length of all the films in the sakila DB?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avg(length) from film;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What is the average length of films by category?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category.name, avg(length)</a:t>
            </a:r>
            <a:endParaRPr/>
          </a:p>
          <a:p>
            <a:pPr indent="0" lvl="0" marL="0" rtl="0" algn="l">
              <a:spcBef>
                <a:spcPts val="0"/>
              </a:spcBef>
              <a:spcAft>
                <a:spcPts val="0"/>
              </a:spcAft>
              <a:buClr>
                <a:schemeClr val="dk1"/>
              </a:buClr>
              <a:buSzPts val="1100"/>
              <a:buFont typeface="Arial"/>
              <a:buNone/>
            </a:pPr>
            <a:r>
              <a:rPr lang="de"/>
              <a:t>from film join film_category using (film_id) join category using (category_id)</a:t>
            </a:r>
            <a:endParaRPr/>
          </a:p>
          <a:p>
            <a:pPr indent="0" lvl="0" marL="0" rtl="0" algn="l">
              <a:spcBef>
                <a:spcPts val="0"/>
              </a:spcBef>
              <a:spcAft>
                <a:spcPts val="0"/>
              </a:spcAft>
              <a:buClr>
                <a:schemeClr val="dk1"/>
              </a:buClr>
              <a:buSzPts val="1100"/>
              <a:buFont typeface="Arial"/>
              <a:buNone/>
            </a:pPr>
            <a:r>
              <a:rPr lang="de"/>
              <a:t>group by category.name</a:t>
            </a:r>
            <a:endParaRPr/>
          </a:p>
          <a:p>
            <a:pPr indent="0" lvl="0" marL="0" rtl="0" algn="l">
              <a:spcBef>
                <a:spcPts val="0"/>
              </a:spcBef>
              <a:spcAft>
                <a:spcPts val="0"/>
              </a:spcAft>
              <a:buClr>
                <a:schemeClr val="dk1"/>
              </a:buClr>
              <a:buSzPts val="1100"/>
              <a:buFont typeface="Arial"/>
              <a:buNone/>
            </a:pPr>
            <a:r>
              <a:rPr lang="de"/>
              <a:t>order by avg(length) desc;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Which film categories are long?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category.name, avg(length)</a:t>
            </a:r>
            <a:endParaRPr/>
          </a:p>
          <a:p>
            <a:pPr indent="0" lvl="0" marL="0" rtl="0" algn="l">
              <a:spcBef>
                <a:spcPts val="0"/>
              </a:spcBef>
              <a:spcAft>
                <a:spcPts val="0"/>
              </a:spcAft>
              <a:buClr>
                <a:schemeClr val="dk1"/>
              </a:buClr>
              <a:buSzPts val="1100"/>
              <a:buFont typeface="Arial"/>
              <a:buNone/>
            </a:pPr>
            <a:r>
              <a:rPr lang="de"/>
              <a:t>from film join film_category using (film_id) join category using (category_id)</a:t>
            </a:r>
            <a:endParaRPr/>
          </a:p>
          <a:p>
            <a:pPr indent="0" lvl="0" marL="0" rtl="0" algn="l">
              <a:spcBef>
                <a:spcPts val="0"/>
              </a:spcBef>
              <a:spcAft>
                <a:spcPts val="0"/>
              </a:spcAft>
              <a:buClr>
                <a:schemeClr val="dk1"/>
              </a:buClr>
              <a:buSzPts val="1100"/>
              <a:buFont typeface="Arial"/>
              <a:buNone/>
            </a:pPr>
            <a:r>
              <a:rPr lang="de"/>
              <a:t>group by category.name</a:t>
            </a:r>
            <a:endParaRPr/>
          </a:p>
          <a:p>
            <a:pPr indent="0" lvl="0" marL="0" rtl="0" algn="l">
              <a:spcBef>
                <a:spcPts val="0"/>
              </a:spcBef>
              <a:spcAft>
                <a:spcPts val="0"/>
              </a:spcAft>
              <a:buClr>
                <a:schemeClr val="dk1"/>
              </a:buClr>
              <a:buSzPts val="1100"/>
              <a:buFont typeface="Arial"/>
              <a:buNone/>
            </a:pPr>
            <a:r>
              <a:rPr lang="de"/>
              <a:t>having avg(length) &gt; (select avg(length) from film)</a:t>
            </a:r>
            <a:endParaRPr/>
          </a:p>
          <a:p>
            <a:pPr indent="0" lvl="0" marL="0" rtl="0" algn="l">
              <a:spcBef>
                <a:spcPts val="0"/>
              </a:spcBef>
              <a:spcAft>
                <a:spcPts val="0"/>
              </a:spcAft>
              <a:buClr>
                <a:schemeClr val="dk1"/>
              </a:buClr>
              <a:buSzPts val="1100"/>
              <a:buFont typeface="Arial"/>
              <a:buNone/>
            </a:pPr>
            <a:r>
              <a:rPr lang="de"/>
              <a:t>order by avg(length) desc;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 echo Why does this query return the empty 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 from film natural join inventory;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8fcc11068b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8fcc11068b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Select ((select count(*) from customer where first_name = 'SANDRA') +</a:t>
            </a:r>
            <a:endParaRPr/>
          </a:p>
          <a:p>
            <a:pPr indent="0" lvl="0" marL="0" rtl="0" algn="l">
              <a:spcBef>
                <a:spcPts val="0"/>
              </a:spcBef>
              <a:spcAft>
                <a:spcPts val="0"/>
              </a:spcAft>
              <a:buNone/>
            </a:pPr>
            <a:r>
              <a:rPr lang="de"/>
              <a:t>(select count(*) from staff where first_name = 'SANDRA') +</a:t>
            </a:r>
            <a:endParaRPr/>
          </a:p>
          <a:p>
            <a:pPr indent="0" lvl="0" marL="0" rtl="0" algn="l">
              <a:spcBef>
                <a:spcPts val="0"/>
              </a:spcBef>
              <a:spcAft>
                <a:spcPts val="0"/>
              </a:spcAft>
              <a:buNone/>
            </a:pPr>
            <a:r>
              <a:rPr lang="de"/>
              <a:t>(select count(*) from actor where first_name = 'SANDRA')) as test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de" sz="1000">
                <a:solidFill>
                  <a:srgbClr val="333333"/>
                </a:solidFill>
                <a:highlight>
                  <a:srgbClr val="FFFFFF"/>
                </a:highlight>
              </a:rPr>
              <a:t>Aufgaben V1:</a:t>
            </a:r>
            <a:endParaRPr b="1" sz="1000">
              <a:solidFill>
                <a:srgbClr val="333333"/>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In welcher Stadt und welchem Land wohnt Lisa (costumers)</a:t>
            </a:r>
            <a:endParaRPr sz="1000">
              <a:solidFill>
                <a:srgbClr val="333333"/>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es kann viele Lisas geben</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cu.first_name, cu.last_name, country.*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customer cu</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address a</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cu.address_id = a.address_id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city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a.city_id = city.city_id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country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city.country_id = country.country_id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WHERE cu.first_name like "Lisa";</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Welche Filme hat Store1?</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inventory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inventory.film_id = film.film_id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store</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store.store_id = inventory.store_id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WHERE store.store_id = 1;</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Wie viele Filme hat Store2?</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COUNT(film.film_id)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inventory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inventory.film_id = film.film_id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store</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store.store_id = inventory.store_id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WHERE store.store_id = 2;</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In welchen Filmen spielt UMA WOOD?</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film_actor</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film.film_id = film_actor.film_id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actor</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film_actor.actor_id = actor.actor_id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WHERE actor.first_name like "UMA"</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AND actor.last_name like "WOOD";</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Wie viele Filme sind in der DB?</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COUNT(film.film_id)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film;</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Wie ist die durchschnittliche length alle Filme?</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AVG(length) FROM film;</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Was ist der teuerste Film (replacement cost)</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 FROM `film` ORDER BY replacement_cost DESC LIMIT 0,1;</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Welcher Film wurde in Summe am längesten ausgeliehen?</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film.film_id, film.title, SUM(datediff(return_date, rental_date))</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`rental`</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inventory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rental.inventory_id = inventory.inventory_id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film.film_id = inventory.film_id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GROUP BY (film_id);</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Welcher Mitarbeiter hat die meisten Rentals bearbeit?</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staff.staff_id, staff.first_name, staff.last_name, COUNT(rental.rental_id)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`rental`</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staff</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rental.staff_id = staff.staff_id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GROUP BY(staff.staff_id);</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Was sind die längsten Filme von SANDRA KILMER?</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actor.first_name, actor.last_name,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film_actor</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film.film_id = film_actor.film_id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actor</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actor.actor_id = film_actor.actor_id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WHERE actor.first_name like "SANDRA"</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AND actor.last_name like "KILMER"</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ORDER BY (film.length) DESC;</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Wie viele SANDRAs sind der DB?</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first_name, last_name FROM `actor` WHERE first_name = "SANDRA")</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UNION</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first_name, last_name FROM `staff` WHERE first_name = "SANDRA")</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a:t>
            </a:r>
            <a:endParaRPr sz="1000">
              <a:solidFill>
                <a:srgbClr val="333333"/>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b="1" lang="de" sz="1000">
                <a:solidFill>
                  <a:srgbClr val="333333"/>
                </a:solidFill>
                <a:highlight>
                  <a:srgbClr val="FFFFFF"/>
                </a:highlight>
              </a:rPr>
              <a:t>Aufgaben V2:</a:t>
            </a:r>
            <a:endParaRPr b="1" sz="1000">
              <a:solidFill>
                <a:srgbClr val="333333"/>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Wie viele Lander sind in der Datenbank verzeichnet?</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count(country_id) FROM `country`;</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Welche Sprachen sind in der Datenbank verzeichnet?</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 FROM `language`;</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In wie vielen Filem spielt UMA WOOD?</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count(film.film_id)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film_actor</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film.film_id = film_actor.film_id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actor</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film_actor.actor_id = actor.actor_id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WHERE actor.first_name like "UMA"</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AND actor.last_name like "WOOD";</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Wie groß ist die Summe der Zeit, aller Rentals (Leihungen)?</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SUM(datediff(return_date, rental_date))</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`rental`;</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Wie viele Filme je Sprache sind in der Datenbank verzeichnet?</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language.language_id, language.name, COUNT(film.language_id) FROM film INNER JOIN language ON film.language_id = language.language_id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GROUP BY (language.language_id);</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Legen Sie den Film "Zucker Punch" in deutscher Sprache an. (Schauspieler müssen nicht verbunden werden)</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INSERT INTO film (film_id, title, description, release_year, language_id, original_language_id, rental_duration, rental_rate, length, replacement_cost, rating, special_features, last_update) VALUES (NULL, 'Zucker Punch', 'Zucker Punch', '2015', '6', '1', '3', '4.99', NULL, '19.99', 'G', NULL, current_timestamp());</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Legen Sie den Film "Tre metri sopra il cielo" an. Tipp: Es geht um das italienische Original. (Schauspieler müssen nicht verbunden werden)</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 INSERT INTO film (film_id, title, description, release_year, language_id, original_language_id, rental_duration, rental_rate, length, replacement_cost, rating, special_features, last_update) VALUES (NULL, 'Tre metri sopra il cielo', 'Tre metri sopra il cielo', '2004', '2', '2', '3', '4.99', NULL, '19.99', 'G', NULL, current_timestamp());</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Wie viele Filme je Sprache sind in der Datenbank verzeichnet?</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language.language_id, language.name, COUNT(film.language_id) FROM film INNER JOIN language ON film.language_id = language.language_id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GROUP BY (language.language_id);</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In welche Städten wohnen die Mitarbeiter?</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staff.staff_id, staff.first_name, staff.last_name, city.city FROM address INNER JOIN city ON address.city_id = city.city_id INNER JOIN staff ON staff.address_id = address.address_id;</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Erstellen ein Ranking aller Categorien mit der Anzahl der Filme?</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category.*, COUNT(film.film_id) AS anz</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category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film_category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category.category_id = film_category.category_id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film.film_id = film_category.film_id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GROUP BY (category.category_id)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ORDER BY (anz) DESC</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700"/>
              </a:spcBef>
              <a:spcAft>
                <a:spcPts val="0"/>
              </a:spcAft>
              <a:buClr>
                <a:schemeClr val="dk1"/>
              </a:buClr>
              <a:buSzPts val="1100"/>
              <a:buFont typeface="Arial"/>
              <a:buNone/>
            </a:pPr>
            <a:r>
              <a:rPr lang="de" sz="1000">
                <a:solidFill>
                  <a:srgbClr val="333333"/>
                </a:solidFill>
                <a:highlight>
                  <a:srgbClr val="FFFFFF"/>
                </a:highlight>
              </a:rPr>
              <a:t>- Welche Categorie hat die meisten Filme?</a:t>
            </a:r>
            <a:endParaRPr sz="1000">
              <a:solidFill>
                <a:srgbClr val="333333"/>
              </a:solidFill>
              <a:highlight>
                <a:srgbClr val="FFFFFF"/>
              </a:highlight>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SELECT category.*, COUNT(film.film_id) AS anz</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FROM category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film_category</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category.category_id = film_category.category_id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INNER JOIN film</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ON film.film_id = film_category.film_id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GROUP BY (category.category_id)</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ORDER BY (anz) DESC</a:t>
            </a:r>
            <a:endParaRPr sz="900">
              <a:solidFill>
                <a:srgbClr val="333333"/>
              </a:solidFill>
              <a:highlight>
                <a:srgbClr val="F5F5F5"/>
              </a:highlight>
              <a:latin typeface="Courier New"/>
              <a:ea typeface="Courier New"/>
              <a:cs typeface="Courier New"/>
              <a:sym typeface="Courier New"/>
            </a:endParaRPr>
          </a:p>
          <a:p>
            <a:pPr indent="0" lvl="0" marL="76200" marR="76200" rtl="0" algn="l">
              <a:lnSpc>
                <a:spcPct val="150000"/>
              </a:lnSpc>
              <a:spcBef>
                <a:spcPts val="700"/>
              </a:spcBef>
              <a:spcAft>
                <a:spcPts val="0"/>
              </a:spcAft>
              <a:buClr>
                <a:schemeClr val="dk1"/>
              </a:buClr>
              <a:buSzPts val="1100"/>
              <a:buFont typeface="Arial"/>
              <a:buNone/>
            </a:pPr>
            <a:r>
              <a:rPr lang="de" sz="900">
                <a:solidFill>
                  <a:srgbClr val="333333"/>
                </a:solidFill>
                <a:highlight>
                  <a:srgbClr val="F5F5F5"/>
                </a:highlight>
                <a:latin typeface="Courier New"/>
                <a:ea typeface="Courier New"/>
                <a:cs typeface="Courier New"/>
                <a:sym typeface="Courier New"/>
              </a:rPr>
              <a:t>LIMIT 0,1</a:t>
            </a:r>
            <a:endParaRPr sz="900">
              <a:solidFill>
                <a:srgbClr val="333333"/>
              </a:solidFill>
              <a:highlight>
                <a:srgbClr val="F5F5F5"/>
              </a:highlight>
              <a:latin typeface="Courier New"/>
              <a:ea typeface="Courier New"/>
              <a:cs typeface="Courier New"/>
              <a:sym typeface="Courier New"/>
            </a:endParaRPr>
          </a:p>
          <a:p>
            <a:pPr indent="0" lvl="0" marL="0" rtl="0" algn="l">
              <a:spcBef>
                <a:spcPts val="70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8fcc11068b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8fcc11068b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8fcc11068b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8fcc11068b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5c83317b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5c83317b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ea85029fc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ea85029fc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Lösung:</a:t>
            </a:r>
            <a:endParaRPr/>
          </a:p>
          <a:p>
            <a:pPr indent="0" lvl="0" marL="0" rtl="0" algn="l">
              <a:spcBef>
                <a:spcPts val="0"/>
              </a:spcBef>
              <a:spcAft>
                <a:spcPts val="0"/>
              </a:spcAft>
              <a:buNone/>
            </a:pPr>
            <a:r>
              <a:rPr lang="de" sz="950">
                <a:solidFill>
                  <a:srgbClr val="0077AA"/>
                </a:solidFill>
                <a:highlight>
                  <a:srgbClr val="F8F8F8"/>
                </a:highlight>
                <a:latin typeface="Courier New"/>
                <a:ea typeface="Courier New"/>
                <a:cs typeface="Courier New"/>
                <a:sym typeface="Courier New"/>
              </a:rPr>
              <a:t>SELECT</a:t>
            </a:r>
            <a:r>
              <a:rPr lang="de" sz="950">
                <a:highlight>
                  <a:srgbClr val="F8F8F8"/>
                </a:highlight>
                <a:latin typeface="Courier New"/>
                <a:ea typeface="Courier New"/>
                <a:cs typeface="Courier New"/>
                <a:sym typeface="Courier New"/>
              </a:rPr>
              <a:t> </a:t>
            </a:r>
            <a:r>
              <a:rPr lang="de" sz="950">
                <a:solidFill>
                  <a:srgbClr val="DD4A68"/>
                </a:solidFill>
                <a:highlight>
                  <a:srgbClr val="F8F8F8"/>
                </a:highlight>
                <a:latin typeface="Courier New"/>
                <a:ea typeface="Courier New"/>
                <a:cs typeface="Courier New"/>
                <a:sym typeface="Courier New"/>
              </a:rPr>
              <a:t>CONCAT</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customer</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last_name</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 </a:t>
            </a:r>
            <a:r>
              <a:rPr lang="de" sz="950">
                <a:solidFill>
                  <a:srgbClr val="669900"/>
                </a:solidFill>
                <a:highlight>
                  <a:srgbClr val="F8F8F8"/>
                </a:highlight>
                <a:latin typeface="Courier New"/>
                <a:ea typeface="Courier New"/>
                <a:cs typeface="Courier New"/>
                <a:sym typeface="Courier New"/>
              </a:rPr>
              <a:t>', '</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 customer</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first_name</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AS</a:t>
            </a:r>
            <a:r>
              <a:rPr lang="de" sz="950">
                <a:highlight>
                  <a:srgbClr val="F8F8F8"/>
                </a:highlight>
                <a:latin typeface="Courier New"/>
                <a:ea typeface="Courier New"/>
                <a:cs typeface="Courier New"/>
                <a:sym typeface="Courier New"/>
              </a:rPr>
              <a:t> customer</a:t>
            </a:r>
            <a:r>
              <a:rPr lang="de" sz="950">
                <a:solidFill>
                  <a:srgbClr val="999999"/>
                </a:solidFill>
                <a:highlight>
                  <a:srgbClr val="F8F8F8"/>
                </a:highlight>
                <a:latin typeface="Courier New"/>
                <a:ea typeface="Courier New"/>
                <a:cs typeface="Courier New"/>
                <a:sym typeface="Courier New"/>
              </a:rPr>
              <a:t>,</a:t>
            </a:r>
            <a:endParaRPr sz="950">
              <a:highlight>
                <a:srgbClr val="F8F8F8"/>
              </a:highlight>
              <a:latin typeface="Courier New"/>
              <a:ea typeface="Courier New"/>
              <a:cs typeface="Courier New"/>
              <a:sym typeface="Courier New"/>
            </a:endParaRPr>
          </a:p>
          <a:p>
            <a:pPr indent="0" lvl="0" marL="0" rtl="0" algn="l">
              <a:spcBef>
                <a:spcPts val="0"/>
              </a:spcBef>
              <a:spcAft>
                <a:spcPts val="0"/>
              </a:spcAft>
              <a:buNone/>
            </a:pPr>
            <a:r>
              <a:rPr lang="de" sz="950">
                <a:highlight>
                  <a:srgbClr val="F8F8F8"/>
                </a:highlight>
                <a:latin typeface="Courier New"/>
                <a:ea typeface="Courier New"/>
                <a:cs typeface="Courier New"/>
                <a:sym typeface="Courier New"/>
              </a:rPr>
              <a:t>           address</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phone</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 film</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title</a:t>
            </a:r>
            <a:endParaRPr sz="950">
              <a:highlight>
                <a:srgbClr val="F8F8F8"/>
              </a:highlight>
              <a:latin typeface="Courier New"/>
              <a:ea typeface="Courier New"/>
              <a:cs typeface="Courier New"/>
              <a:sym typeface="Courier New"/>
            </a:endParaRPr>
          </a:p>
          <a:p>
            <a:pPr indent="0" lvl="0" marL="0" rtl="0" algn="l">
              <a:spcBef>
                <a:spcPts val="0"/>
              </a:spcBef>
              <a:spcAft>
                <a:spcPts val="0"/>
              </a:spcAft>
              <a:buNone/>
            </a:pP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FROM</a:t>
            </a:r>
            <a:r>
              <a:rPr lang="de" sz="950">
                <a:highlight>
                  <a:srgbClr val="F8F8F8"/>
                </a:highlight>
                <a:latin typeface="Courier New"/>
                <a:ea typeface="Courier New"/>
                <a:cs typeface="Courier New"/>
                <a:sym typeface="Courier New"/>
              </a:rPr>
              <a:t> rental </a:t>
            </a:r>
            <a:r>
              <a:rPr lang="de" sz="950">
                <a:solidFill>
                  <a:srgbClr val="0077AA"/>
                </a:solidFill>
                <a:highlight>
                  <a:srgbClr val="F8F8F8"/>
                </a:highlight>
                <a:latin typeface="Courier New"/>
                <a:ea typeface="Courier New"/>
                <a:cs typeface="Courier New"/>
                <a:sym typeface="Courier New"/>
              </a:rPr>
              <a:t>INNER</a:t>
            </a: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JOIN</a:t>
            </a:r>
            <a:r>
              <a:rPr lang="de" sz="950">
                <a:highlight>
                  <a:srgbClr val="F8F8F8"/>
                </a:highlight>
                <a:latin typeface="Courier New"/>
                <a:ea typeface="Courier New"/>
                <a:cs typeface="Courier New"/>
                <a:sym typeface="Courier New"/>
              </a:rPr>
              <a:t> customer </a:t>
            </a:r>
            <a:r>
              <a:rPr lang="de" sz="950">
                <a:solidFill>
                  <a:srgbClr val="0077AA"/>
                </a:solidFill>
                <a:highlight>
                  <a:srgbClr val="F8F8F8"/>
                </a:highlight>
                <a:latin typeface="Courier New"/>
                <a:ea typeface="Courier New"/>
                <a:cs typeface="Courier New"/>
                <a:sym typeface="Courier New"/>
              </a:rPr>
              <a:t>ON</a:t>
            </a:r>
            <a:r>
              <a:rPr lang="de" sz="950">
                <a:highlight>
                  <a:srgbClr val="F8F8F8"/>
                </a:highlight>
                <a:latin typeface="Courier New"/>
                <a:ea typeface="Courier New"/>
                <a:cs typeface="Courier New"/>
                <a:sym typeface="Courier New"/>
              </a:rPr>
              <a:t> rental</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customer_id </a:t>
            </a:r>
            <a:r>
              <a:rPr lang="de" sz="950">
                <a:solidFill>
                  <a:srgbClr val="A67F5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 customer</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customer_id</a:t>
            </a:r>
            <a:endParaRPr sz="950">
              <a:highlight>
                <a:srgbClr val="F8F8F8"/>
              </a:highlight>
              <a:latin typeface="Courier New"/>
              <a:ea typeface="Courier New"/>
              <a:cs typeface="Courier New"/>
              <a:sym typeface="Courier New"/>
            </a:endParaRPr>
          </a:p>
          <a:p>
            <a:pPr indent="0" lvl="0" marL="0" rtl="0" algn="l">
              <a:spcBef>
                <a:spcPts val="0"/>
              </a:spcBef>
              <a:spcAft>
                <a:spcPts val="0"/>
              </a:spcAft>
              <a:buNone/>
            </a:pP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INNER</a:t>
            </a: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JOIN</a:t>
            </a:r>
            <a:r>
              <a:rPr lang="de" sz="950">
                <a:highlight>
                  <a:srgbClr val="F8F8F8"/>
                </a:highlight>
                <a:latin typeface="Courier New"/>
                <a:ea typeface="Courier New"/>
                <a:cs typeface="Courier New"/>
                <a:sym typeface="Courier New"/>
              </a:rPr>
              <a:t> address </a:t>
            </a:r>
            <a:r>
              <a:rPr lang="de" sz="950">
                <a:solidFill>
                  <a:srgbClr val="0077AA"/>
                </a:solidFill>
                <a:highlight>
                  <a:srgbClr val="F8F8F8"/>
                </a:highlight>
                <a:latin typeface="Courier New"/>
                <a:ea typeface="Courier New"/>
                <a:cs typeface="Courier New"/>
                <a:sym typeface="Courier New"/>
              </a:rPr>
              <a:t>ON</a:t>
            </a:r>
            <a:r>
              <a:rPr lang="de" sz="950">
                <a:highlight>
                  <a:srgbClr val="F8F8F8"/>
                </a:highlight>
                <a:latin typeface="Courier New"/>
                <a:ea typeface="Courier New"/>
                <a:cs typeface="Courier New"/>
                <a:sym typeface="Courier New"/>
              </a:rPr>
              <a:t> customer</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address_id </a:t>
            </a:r>
            <a:r>
              <a:rPr lang="de" sz="950">
                <a:solidFill>
                  <a:srgbClr val="A67F5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 address</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address_id</a:t>
            </a:r>
            <a:endParaRPr sz="950">
              <a:highlight>
                <a:srgbClr val="F8F8F8"/>
              </a:highlight>
              <a:latin typeface="Courier New"/>
              <a:ea typeface="Courier New"/>
              <a:cs typeface="Courier New"/>
              <a:sym typeface="Courier New"/>
            </a:endParaRPr>
          </a:p>
          <a:p>
            <a:pPr indent="0" lvl="0" marL="0" rtl="0" algn="l">
              <a:spcBef>
                <a:spcPts val="0"/>
              </a:spcBef>
              <a:spcAft>
                <a:spcPts val="0"/>
              </a:spcAft>
              <a:buNone/>
            </a:pP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INNER</a:t>
            </a: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JOIN</a:t>
            </a:r>
            <a:r>
              <a:rPr lang="de" sz="950">
                <a:highlight>
                  <a:srgbClr val="F8F8F8"/>
                </a:highlight>
                <a:latin typeface="Courier New"/>
                <a:ea typeface="Courier New"/>
                <a:cs typeface="Courier New"/>
                <a:sym typeface="Courier New"/>
              </a:rPr>
              <a:t> inventory </a:t>
            </a:r>
            <a:r>
              <a:rPr lang="de" sz="950">
                <a:solidFill>
                  <a:srgbClr val="0077AA"/>
                </a:solidFill>
                <a:highlight>
                  <a:srgbClr val="F8F8F8"/>
                </a:highlight>
                <a:latin typeface="Courier New"/>
                <a:ea typeface="Courier New"/>
                <a:cs typeface="Courier New"/>
                <a:sym typeface="Courier New"/>
              </a:rPr>
              <a:t>ON</a:t>
            </a:r>
            <a:r>
              <a:rPr lang="de" sz="950">
                <a:highlight>
                  <a:srgbClr val="F8F8F8"/>
                </a:highlight>
                <a:latin typeface="Courier New"/>
                <a:ea typeface="Courier New"/>
                <a:cs typeface="Courier New"/>
                <a:sym typeface="Courier New"/>
              </a:rPr>
              <a:t> rental</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inventory_id </a:t>
            </a:r>
            <a:r>
              <a:rPr lang="de" sz="950">
                <a:solidFill>
                  <a:srgbClr val="A67F5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 inventory</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inventory_id</a:t>
            </a:r>
            <a:endParaRPr sz="950">
              <a:highlight>
                <a:srgbClr val="F8F8F8"/>
              </a:highlight>
              <a:latin typeface="Courier New"/>
              <a:ea typeface="Courier New"/>
              <a:cs typeface="Courier New"/>
              <a:sym typeface="Courier New"/>
            </a:endParaRPr>
          </a:p>
          <a:p>
            <a:pPr indent="0" lvl="0" marL="0" rtl="0" algn="l">
              <a:spcBef>
                <a:spcPts val="0"/>
              </a:spcBef>
              <a:spcAft>
                <a:spcPts val="0"/>
              </a:spcAft>
              <a:buNone/>
            </a:pP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INNER</a:t>
            </a: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JOIN</a:t>
            </a:r>
            <a:r>
              <a:rPr lang="de" sz="950">
                <a:highlight>
                  <a:srgbClr val="F8F8F8"/>
                </a:highlight>
                <a:latin typeface="Courier New"/>
                <a:ea typeface="Courier New"/>
                <a:cs typeface="Courier New"/>
                <a:sym typeface="Courier New"/>
              </a:rPr>
              <a:t> film </a:t>
            </a:r>
            <a:r>
              <a:rPr lang="de" sz="950">
                <a:solidFill>
                  <a:srgbClr val="0077AA"/>
                </a:solidFill>
                <a:highlight>
                  <a:srgbClr val="F8F8F8"/>
                </a:highlight>
                <a:latin typeface="Courier New"/>
                <a:ea typeface="Courier New"/>
                <a:cs typeface="Courier New"/>
                <a:sym typeface="Courier New"/>
              </a:rPr>
              <a:t>ON</a:t>
            </a:r>
            <a:r>
              <a:rPr lang="de" sz="950">
                <a:highlight>
                  <a:srgbClr val="F8F8F8"/>
                </a:highlight>
                <a:latin typeface="Courier New"/>
                <a:ea typeface="Courier New"/>
                <a:cs typeface="Courier New"/>
                <a:sym typeface="Courier New"/>
              </a:rPr>
              <a:t> inventory</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film_id </a:t>
            </a:r>
            <a:r>
              <a:rPr lang="de" sz="950">
                <a:solidFill>
                  <a:srgbClr val="A67F5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 film</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film_id</a:t>
            </a:r>
            <a:endParaRPr sz="950">
              <a:highlight>
                <a:srgbClr val="F8F8F8"/>
              </a:highlight>
              <a:latin typeface="Courier New"/>
              <a:ea typeface="Courier New"/>
              <a:cs typeface="Courier New"/>
              <a:sym typeface="Courier New"/>
            </a:endParaRPr>
          </a:p>
          <a:p>
            <a:pPr indent="0" lvl="0" marL="0" rtl="0" algn="l">
              <a:spcBef>
                <a:spcPts val="0"/>
              </a:spcBef>
              <a:spcAft>
                <a:spcPts val="0"/>
              </a:spcAft>
              <a:buNone/>
            </a:pP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WHERE</a:t>
            </a:r>
            <a:r>
              <a:rPr lang="de" sz="950">
                <a:highlight>
                  <a:srgbClr val="F8F8F8"/>
                </a:highlight>
                <a:latin typeface="Courier New"/>
                <a:ea typeface="Courier New"/>
                <a:cs typeface="Courier New"/>
                <a:sym typeface="Courier New"/>
              </a:rPr>
              <a:t> rental</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return_date </a:t>
            </a:r>
            <a:r>
              <a:rPr lang="de" sz="950">
                <a:solidFill>
                  <a:srgbClr val="A67F59"/>
                </a:solidFill>
                <a:highlight>
                  <a:srgbClr val="F8F8F8"/>
                </a:highlight>
                <a:latin typeface="Courier New"/>
                <a:ea typeface="Courier New"/>
                <a:cs typeface="Courier New"/>
                <a:sym typeface="Courier New"/>
              </a:rPr>
              <a:t>IS</a:t>
            </a:r>
            <a:r>
              <a:rPr lang="de" sz="950">
                <a:highlight>
                  <a:srgbClr val="F8F8F8"/>
                </a:highlight>
                <a:latin typeface="Courier New"/>
                <a:ea typeface="Courier New"/>
                <a:cs typeface="Courier New"/>
                <a:sym typeface="Courier New"/>
              </a:rPr>
              <a:t> </a:t>
            </a:r>
            <a:r>
              <a:rPr lang="de" sz="950">
                <a:solidFill>
                  <a:srgbClr val="990055"/>
                </a:solidFill>
                <a:highlight>
                  <a:srgbClr val="F8F8F8"/>
                </a:highlight>
                <a:latin typeface="Courier New"/>
                <a:ea typeface="Courier New"/>
                <a:cs typeface="Courier New"/>
                <a:sym typeface="Courier New"/>
              </a:rPr>
              <a:t>NULL</a:t>
            </a:r>
            <a:endParaRPr sz="950">
              <a:highlight>
                <a:srgbClr val="F8F8F8"/>
              </a:highlight>
              <a:latin typeface="Courier New"/>
              <a:ea typeface="Courier New"/>
              <a:cs typeface="Courier New"/>
              <a:sym typeface="Courier New"/>
            </a:endParaRPr>
          </a:p>
          <a:p>
            <a:pPr indent="0" lvl="0" marL="0" rtl="0" algn="l">
              <a:spcBef>
                <a:spcPts val="0"/>
              </a:spcBef>
              <a:spcAft>
                <a:spcPts val="0"/>
              </a:spcAft>
              <a:buNone/>
            </a:pPr>
            <a:r>
              <a:rPr lang="de" sz="950">
                <a:highlight>
                  <a:srgbClr val="F8F8F8"/>
                </a:highlight>
                <a:latin typeface="Courier New"/>
                <a:ea typeface="Courier New"/>
                <a:cs typeface="Courier New"/>
                <a:sym typeface="Courier New"/>
              </a:rPr>
              <a:t>           </a:t>
            </a:r>
            <a:r>
              <a:rPr lang="de" sz="950">
                <a:solidFill>
                  <a:srgbClr val="A67F59"/>
                </a:solidFill>
                <a:highlight>
                  <a:srgbClr val="F8F8F8"/>
                </a:highlight>
                <a:latin typeface="Courier New"/>
                <a:ea typeface="Courier New"/>
                <a:cs typeface="Courier New"/>
                <a:sym typeface="Courier New"/>
              </a:rPr>
              <a:t>AND</a:t>
            </a:r>
            <a:r>
              <a:rPr lang="de" sz="950">
                <a:highlight>
                  <a:srgbClr val="F8F8F8"/>
                </a:highlight>
                <a:latin typeface="Courier New"/>
                <a:ea typeface="Courier New"/>
                <a:cs typeface="Courier New"/>
                <a:sym typeface="Courier New"/>
              </a:rPr>
              <a:t> rental_date </a:t>
            </a:r>
            <a:r>
              <a:rPr lang="de" sz="950">
                <a:solidFill>
                  <a:srgbClr val="A67F5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INTERVAL</a:t>
            </a:r>
            <a:r>
              <a:rPr lang="de" sz="950">
                <a:highlight>
                  <a:srgbClr val="F8F8F8"/>
                </a:highlight>
                <a:latin typeface="Courier New"/>
                <a:ea typeface="Courier New"/>
                <a:cs typeface="Courier New"/>
                <a:sym typeface="Courier New"/>
              </a:rPr>
              <a:t> film</a:t>
            </a:r>
            <a:r>
              <a:rPr lang="de" sz="950">
                <a:solidFill>
                  <a:srgbClr val="999999"/>
                </a:solidFill>
                <a:highlight>
                  <a:srgbClr val="F8F8F8"/>
                </a:highlight>
                <a:latin typeface="Courier New"/>
                <a:ea typeface="Courier New"/>
                <a:cs typeface="Courier New"/>
                <a:sym typeface="Courier New"/>
              </a:rPr>
              <a:t>.</a:t>
            </a:r>
            <a:r>
              <a:rPr lang="de" sz="950">
                <a:highlight>
                  <a:srgbClr val="F8F8F8"/>
                </a:highlight>
                <a:latin typeface="Courier New"/>
                <a:ea typeface="Courier New"/>
                <a:cs typeface="Courier New"/>
                <a:sym typeface="Courier New"/>
              </a:rPr>
              <a:t>rental_duration DAY </a:t>
            </a:r>
            <a:r>
              <a:rPr lang="de" sz="950">
                <a:solidFill>
                  <a:srgbClr val="A67F59"/>
                </a:solidFill>
                <a:highlight>
                  <a:srgbClr val="F8F8F8"/>
                </a:highlight>
                <a:latin typeface="Courier New"/>
                <a:ea typeface="Courier New"/>
                <a:cs typeface="Courier New"/>
                <a:sym typeface="Courier New"/>
              </a:rPr>
              <a:t>&lt;</a:t>
            </a:r>
            <a:r>
              <a:rPr lang="de" sz="950">
                <a:highlight>
                  <a:srgbClr val="F8F8F8"/>
                </a:highlight>
                <a:latin typeface="Courier New"/>
                <a:ea typeface="Courier New"/>
                <a:cs typeface="Courier New"/>
                <a:sym typeface="Courier New"/>
              </a:rPr>
              <a:t> </a:t>
            </a:r>
            <a:r>
              <a:rPr lang="de" sz="950">
                <a:solidFill>
                  <a:srgbClr val="DD4A68"/>
                </a:solidFill>
                <a:highlight>
                  <a:srgbClr val="F8F8F8"/>
                </a:highlight>
                <a:latin typeface="Courier New"/>
                <a:ea typeface="Courier New"/>
                <a:cs typeface="Courier New"/>
                <a:sym typeface="Courier New"/>
              </a:rPr>
              <a:t>CURRENT_DATE</a:t>
            </a:r>
            <a:r>
              <a:rPr lang="de" sz="950">
                <a:solidFill>
                  <a:srgbClr val="999999"/>
                </a:solidFill>
                <a:highlight>
                  <a:srgbClr val="F8F8F8"/>
                </a:highlight>
                <a:latin typeface="Courier New"/>
                <a:ea typeface="Courier New"/>
                <a:cs typeface="Courier New"/>
                <a:sym typeface="Courier New"/>
              </a:rPr>
              <a:t>()</a:t>
            </a:r>
            <a:endParaRPr sz="950">
              <a:highlight>
                <a:srgbClr val="F8F8F8"/>
              </a:highlight>
              <a:latin typeface="Courier New"/>
              <a:ea typeface="Courier New"/>
              <a:cs typeface="Courier New"/>
              <a:sym typeface="Courier New"/>
            </a:endParaRPr>
          </a:p>
          <a:p>
            <a:pPr indent="0" lvl="0" marL="0" rtl="0" algn="l">
              <a:spcBef>
                <a:spcPts val="0"/>
              </a:spcBef>
              <a:spcAft>
                <a:spcPts val="0"/>
              </a:spcAft>
              <a:buNone/>
            </a:pP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ORDER</a:t>
            </a: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BY</a:t>
            </a:r>
            <a:r>
              <a:rPr lang="de" sz="950">
                <a:highlight>
                  <a:srgbClr val="F8F8F8"/>
                </a:highlight>
                <a:latin typeface="Courier New"/>
                <a:ea typeface="Courier New"/>
                <a:cs typeface="Courier New"/>
                <a:sym typeface="Courier New"/>
              </a:rPr>
              <a:t> title</a:t>
            </a:r>
            <a:endParaRPr sz="950">
              <a:highlight>
                <a:srgbClr val="F8F8F8"/>
              </a:highlight>
              <a:latin typeface="Courier New"/>
              <a:ea typeface="Courier New"/>
              <a:cs typeface="Courier New"/>
              <a:sym typeface="Courier New"/>
            </a:endParaRPr>
          </a:p>
          <a:p>
            <a:pPr indent="0" lvl="0" marL="0" rtl="0" algn="l">
              <a:spcBef>
                <a:spcPts val="0"/>
              </a:spcBef>
              <a:spcAft>
                <a:spcPts val="0"/>
              </a:spcAft>
              <a:buNone/>
            </a:pPr>
            <a:r>
              <a:rPr lang="de" sz="950">
                <a:highlight>
                  <a:srgbClr val="F8F8F8"/>
                </a:highlight>
                <a:latin typeface="Courier New"/>
                <a:ea typeface="Courier New"/>
                <a:cs typeface="Courier New"/>
                <a:sym typeface="Courier New"/>
              </a:rPr>
              <a:t>           </a:t>
            </a:r>
            <a:r>
              <a:rPr lang="de" sz="950">
                <a:solidFill>
                  <a:srgbClr val="0077AA"/>
                </a:solidFill>
                <a:highlight>
                  <a:srgbClr val="F8F8F8"/>
                </a:highlight>
                <a:latin typeface="Courier New"/>
                <a:ea typeface="Courier New"/>
                <a:cs typeface="Courier New"/>
                <a:sym typeface="Courier New"/>
              </a:rPr>
              <a:t>LIMIT</a:t>
            </a:r>
            <a:r>
              <a:rPr lang="de" sz="950">
                <a:highlight>
                  <a:srgbClr val="F8F8F8"/>
                </a:highlight>
                <a:latin typeface="Courier New"/>
                <a:ea typeface="Courier New"/>
                <a:cs typeface="Courier New"/>
                <a:sym typeface="Courier New"/>
              </a:rPr>
              <a:t> </a:t>
            </a:r>
            <a:r>
              <a:rPr lang="de" sz="950">
                <a:solidFill>
                  <a:srgbClr val="990055"/>
                </a:solidFill>
                <a:highlight>
                  <a:srgbClr val="F8F8F8"/>
                </a:highlight>
                <a:latin typeface="Courier New"/>
                <a:ea typeface="Courier New"/>
                <a:cs typeface="Courier New"/>
                <a:sym typeface="Courier New"/>
              </a:rPr>
              <a:t>5</a:t>
            </a:r>
            <a:r>
              <a:rPr lang="de" sz="950">
                <a:solidFill>
                  <a:srgbClr val="999999"/>
                </a:solidFill>
                <a:highlight>
                  <a:srgbClr val="F8F8F8"/>
                </a:highlight>
                <a:latin typeface="Courier New"/>
                <a:ea typeface="Courier New"/>
                <a:cs typeface="Courier New"/>
                <a:sym typeface="Courier New"/>
              </a:rPr>
              <a:t>;</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dc6cbe5b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dc6cbe5b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3a33ec7831_4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3a33ec7831_4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3a33ec7831_4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3a33ec7831_4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5fb59b60e9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5fb59b60e9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8fcc11068b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8fcc11068b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5fd00a08c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5fd00a08c3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5fb59b60e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5fb59b60e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de" sz="1800">
                <a:solidFill>
                  <a:schemeClr val="dk2"/>
                </a:solidFill>
              </a:rPr>
              <a:t>Wird z.B. ein Trigger BEFORE UPDATE ON `tablename` definiert und nun ein update `tablename`" veranlasst, springt der Trigger an. Die hinterlegten Handlungsanweisungen werden (sofern sie keine Fehler enthalten) ausgeführt. Scheitert der Trigger, scheitert auch das Update.</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70015fee3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70015fee3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5fb59b60e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5fb59b60e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500"/>
              </a:spcBef>
              <a:spcAft>
                <a:spcPts val="0"/>
              </a:spcAft>
              <a:buClr>
                <a:schemeClr val="dk1"/>
              </a:buClr>
              <a:buSzPts val="1100"/>
              <a:buFont typeface="Arial"/>
              <a:buNone/>
            </a:pPr>
            <a:r>
              <a:rPr lang="de" sz="1300">
                <a:solidFill>
                  <a:srgbClr val="333333"/>
                </a:solidFill>
                <a:highlight>
                  <a:srgbClr val="FFFFFF"/>
                </a:highlight>
                <a:latin typeface="Roboto"/>
                <a:ea typeface="Roboto"/>
                <a:cs typeface="Roboto"/>
                <a:sym typeface="Roboto"/>
              </a:rPr>
              <a:t>Als ersten Trigger richten wir uns einen Insert-Trigger auf unsere Tabelle ein, der immer dann aktiv wird, wenn ein neuer Datensatz eingefügt wird. Solange MySQL noch keine Funktionen als Default-Werte unterstützt, ist es z.B. eine sinnvolle Aufgabe für einen solchen Insert-Trigger, das Erstellungsdatum des Datensatzes in die Spalte </a:t>
            </a:r>
            <a:r>
              <a:rPr lang="de" sz="1300">
                <a:solidFill>
                  <a:srgbClr val="2B4180"/>
                </a:solidFill>
                <a:highlight>
                  <a:srgbClr val="F9F9F9"/>
                </a:highlight>
                <a:latin typeface="Roboto"/>
                <a:ea typeface="Roboto"/>
                <a:cs typeface="Roboto"/>
                <a:sym typeface="Roboto"/>
              </a:rPr>
              <a:t>create_date</a:t>
            </a:r>
            <a:r>
              <a:rPr lang="de" sz="1300">
                <a:solidFill>
                  <a:srgbClr val="333333"/>
                </a:solidFill>
                <a:highlight>
                  <a:srgbClr val="FFFFFF"/>
                </a:highlight>
                <a:latin typeface="Roboto"/>
                <a:ea typeface="Roboto"/>
                <a:cs typeface="Roboto"/>
                <a:sym typeface="Roboto"/>
              </a:rPr>
              <a:t> einzutragen.</a:t>
            </a:r>
            <a:endParaRPr sz="1300">
              <a:solidFill>
                <a:srgbClr val="333333"/>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Clr>
                <a:schemeClr val="dk1"/>
              </a:buClr>
              <a:buSzPts val="1100"/>
              <a:buFont typeface="Arial"/>
              <a:buNone/>
            </a:pPr>
            <a:r>
              <a:rPr lang="de" sz="1300">
                <a:solidFill>
                  <a:srgbClr val="333333"/>
                </a:solidFill>
                <a:highlight>
                  <a:srgbClr val="FFFFFF"/>
                </a:highlight>
                <a:latin typeface="Roboto"/>
                <a:ea typeface="Roboto"/>
                <a:cs typeface="Roboto"/>
                <a:sym typeface="Roboto"/>
              </a:rPr>
              <a:t>Bevor wir aber einen neuen Insert-Trigger definieren, müssen wir einen eventuell schon vorhandenen löschen. Für jede Tabelle können nur je ein "Before-Trigger" und ein "After-Trigger" pro Insert, Update oder Delete definiert werden.</a:t>
            </a:r>
            <a:endParaRPr sz="1300">
              <a:solidFill>
                <a:srgbClr val="333333"/>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Clr>
                <a:schemeClr val="dk1"/>
              </a:buClr>
              <a:buSzPts val="1100"/>
              <a:buFont typeface="Arial"/>
              <a:buNone/>
            </a:pPr>
            <a:r>
              <a:rPr lang="de" sz="1300">
                <a:solidFill>
                  <a:srgbClr val="333333"/>
                </a:solidFill>
                <a:highlight>
                  <a:srgbClr val="FFFFFF"/>
                </a:highlight>
                <a:latin typeface="Roboto"/>
                <a:ea typeface="Roboto"/>
                <a:cs typeface="Roboto"/>
                <a:sym typeface="Roboto"/>
              </a:rPr>
              <a:t>Wenn wir den Trigger über den MySQL-Client oder eine API einrichten (zu Heidi kommen wir später), müssen wir die Delimiters für Statements beachten. Da der Trigger </a:t>
            </a:r>
            <a:r>
              <a:rPr lang="de" sz="1300" u="sng">
                <a:solidFill>
                  <a:srgbClr val="333333"/>
                </a:solidFill>
                <a:highlight>
                  <a:srgbClr val="FFFFFF"/>
                </a:highlight>
                <a:latin typeface="Roboto"/>
                <a:ea typeface="Roboto"/>
                <a:cs typeface="Roboto"/>
                <a:sym typeface="Roboto"/>
              </a:rPr>
              <a:t>nachher</a:t>
            </a:r>
            <a:r>
              <a:rPr lang="de" sz="1300">
                <a:solidFill>
                  <a:srgbClr val="333333"/>
                </a:solidFill>
                <a:highlight>
                  <a:srgbClr val="FFFFFF"/>
                </a:highlight>
                <a:latin typeface="Roboto"/>
                <a:ea typeface="Roboto"/>
                <a:cs typeface="Roboto"/>
                <a:sym typeface="Roboto"/>
              </a:rPr>
              <a:t> aus mehreren Statements besteht, müssen diese für die Einrichtung gebunden werden. Wir weisen die Schnittstelle daher mit der Anweisung </a:t>
            </a:r>
            <a:r>
              <a:rPr lang="de" sz="1300">
                <a:solidFill>
                  <a:srgbClr val="2B4180"/>
                </a:solidFill>
                <a:highlight>
                  <a:srgbClr val="F9F9F9"/>
                </a:highlight>
                <a:latin typeface="Roboto"/>
                <a:ea typeface="Roboto"/>
                <a:cs typeface="Roboto"/>
                <a:sym typeface="Roboto"/>
              </a:rPr>
              <a:t>DELIMITER $$</a:t>
            </a:r>
            <a:r>
              <a:rPr lang="de" sz="1300">
                <a:solidFill>
                  <a:srgbClr val="333333"/>
                </a:solidFill>
                <a:highlight>
                  <a:srgbClr val="FFFFFF"/>
                </a:highlight>
                <a:latin typeface="Roboto"/>
                <a:ea typeface="Roboto"/>
                <a:cs typeface="Roboto"/>
                <a:sym typeface="Roboto"/>
              </a:rPr>
              <a:t> an, für den Codeblock des Triggers während des Einrichtungs-Statements </a:t>
            </a:r>
            <a:r>
              <a:rPr lang="de" sz="1300" u="sng">
                <a:solidFill>
                  <a:srgbClr val="333333"/>
                </a:solidFill>
                <a:highlight>
                  <a:srgbClr val="FFFFFF"/>
                </a:highlight>
                <a:latin typeface="Roboto"/>
                <a:ea typeface="Roboto"/>
                <a:cs typeface="Roboto"/>
                <a:sym typeface="Roboto"/>
              </a:rPr>
              <a:t>nicht</a:t>
            </a:r>
            <a:r>
              <a:rPr lang="de" sz="1300">
                <a:solidFill>
                  <a:srgbClr val="333333"/>
                </a:solidFill>
                <a:highlight>
                  <a:srgbClr val="FFFFFF"/>
                </a:highlight>
                <a:latin typeface="Roboto"/>
                <a:ea typeface="Roboto"/>
                <a:cs typeface="Roboto"/>
                <a:sym typeface="Roboto"/>
              </a:rPr>
              <a:t> den normalen Statement-Begrenzer zu beachten, sondern </a:t>
            </a:r>
            <a:r>
              <a:rPr b="1" lang="de" sz="1300">
                <a:solidFill>
                  <a:srgbClr val="333333"/>
                </a:solidFill>
                <a:highlight>
                  <a:srgbClr val="FFFFFF"/>
                </a:highlight>
                <a:latin typeface="Roboto"/>
                <a:ea typeface="Roboto"/>
                <a:cs typeface="Roboto"/>
                <a:sym typeface="Roboto"/>
              </a:rPr>
              <a:t>$$</a:t>
            </a:r>
            <a:r>
              <a:rPr lang="de" sz="1300">
                <a:solidFill>
                  <a:srgbClr val="333333"/>
                </a:solidFill>
                <a:highlight>
                  <a:srgbClr val="FFFFFF"/>
                </a:highlight>
                <a:latin typeface="Roboto"/>
                <a:ea typeface="Roboto"/>
                <a:cs typeface="Roboto"/>
                <a:sym typeface="Roboto"/>
              </a:rPr>
              <a:t>. Welcher Delimiter hier gewählt wird, ist nahezu unerheblich. Er darf nur nicht im Trigger-Code selbst enthalten sein.</a:t>
            </a:r>
            <a:endParaRPr sz="1300">
              <a:solidFill>
                <a:srgbClr val="333333"/>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Clr>
                <a:schemeClr val="dk1"/>
              </a:buClr>
              <a:buSzPts val="1100"/>
              <a:buFont typeface="Arial"/>
              <a:buNone/>
            </a:pPr>
            <a:r>
              <a:rPr lang="de" sz="1300">
                <a:solidFill>
                  <a:srgbClr val="333333"/>
                </a:solidFill>
                <a:highlight>
                  <a:srgbClr val="FFFFFF"/>
                </a:highlight>
                <a:latin typeface="Roboto"/>
                <a:ea typeface="Roboto"/>
                <a:cs typeface="Roboto"/>
                <a:sym typeface="Roboto"/>
              </a:rPr>
              <a:t>Nachdem wir mit dem Trigger-Statement fertig sind, schalten wir den Delimiter wieder zurück.</a:t>
            </a:r>
            <a:endParaRPr sz="1300">
              <a:solidFill>
                <a:srgbClr val="333333"/>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Clr>
                <a:schemeClr val="dk1"/>
              </a:buClr>
              <a:buSzPts val="1100"/>
              <a:buFont typeface="Arial"/>
              <a:buNone/>
            </a:pPr>
            <a:r>
              <a:rPr lang="de" sz="1300">
                <a:solidFill>
                  <a:srgbClr val="333333"/>
                </a:solidFill>
                <a:highlight>
                  <a:srgbClr val="FFFFFF"/>
                </a:highlight>
                <a:latin typeface="Roboto"/>
                <a:ea typeface="Roboto"/>
                <a:cs typeface="Roboto"/>
                <a:sym typeface="Roboto"/>
              </a:rPr>
              <a:t>Mit </a:t>
            </a:r>
            <a:r>
              <a:rPr lang="de" sz="1300">
                <a:solidFill>
                  <a:srgbClr val="2B4180"/>
                </a:solidFill>
                <a:highlight>
                  <a:srgbClr val="F9F9F9"/>
                </a:highlight>
                <a:latin typeface="Roboto"/>
                <a:ea typeface="Roboto"/>
                <a:cs typeface="Roboto"/>
                <a:sym typeface="Roboto"/>
              </a:rPr>
              <a:t>FOR EACH ROW</a:t>
            </a:r>
            <a:r>
              <a:rPr lang="de" sz="1300">
                <a:solidFill>
                  <a:srgbClr val="333333"/>
                </a:solidFill>
                <a:highlight>
                  <a:srgbClr val="FFFFFF"/>
                </a:highlight>
                <a:latin typeface="Roboto"/>
                <a:ea typeface="Roboto"/>
                <a:cs typeface="Roboto"/>
                <a:sym typeface="Roboto"/>
              </a:rPr>
              <a:t> aktiviert der Trigger für jede veränderte Zeile der Tabelle seine zugeordnete Prozedur. Lässt man die Anweisung weg, hat man einen "Statement-Trigger" vorliegen, der nur einmal für das (übergeordnete) Statement ausgeführt wird, auch wenn mehrere Zeilen der Tabelle betroffen sind.</a:t>
            </a:r>
            <a:endParaRPr sz="1300">
              <a:solidFill>
                <a:srgbClr val="333333"/>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Clr>
                <a:schemeClr val="dk1"/>
              </a:buClr>
              <a:buSzPts val="1100"/>
              <a:buFont typeface="Arial"/>
              <a:buNone/>
            </a:pPr>
            <a:r>
              <a:rPr lang="de" sz="1300">
                <a:solidFill>
                  <a:srgbClr val="333333"/>
                </a:solidFill>
                <a:highlight>
                  <a:srgbClr val="FFFFFF"/>
                </a:highlight>
                <a:latin typeface="Roboto"/>
                <a:ea typeface="Roboto"/>
                <a:cs typeface="Roboto"/>
                <a:sym typeface="Roboto"/>
              </a:rPr>
              <a:t>In der Variablen "NEW.&lt;varname&gt;" steht der neue Wert für die Spalte. Wurde im Insert-Statement ein Spaltenwert angegeben, steht dieser innerhalb des Triggers in dieser Variable zur Verfügung. Wir belegen die Variable aber hier mit dem Wert der Funktion </a:t>
            </a:r>
            <a:r>
              <a:rPr lang="de" sz="1300">
                <a:solidFill>
                  <a:srgbClr val="2B4180"/>
                </a:solidFill>
                <a:highlight>
                  <a:srgbClr val="F9F9F9"/>
                </a:highlight>
                <a:latin typeface="Roboto"/>
                <a:ea typeface="Roboto"/>
                <a:cs typeface="Roboto"/>
                <a:sym typeface="Roboto"/>
              </a:rPr>
              <a:t>now()</a:t>
            </a:r>
            <a:r>
              <a:rPr lang="de" sz="1300">
                <a:solidFill>
                  <a:srgbClr val="333333"/>
                </a:solidFill>
                <a:highlight>
                  <a:srgbClr val="FFFFFF"/>
                </a:highlight>
                <a:latin typeface="Roboto"/>
                <a:ea typeface="Roboto"/>
                <a:cs typeface="Roboto"/>
                <a:sym typeface="Roboto"/>
              </a:rPr>
              <a:t> und überschreiben dadurch ggf. einen im Insert-Statement übergebenen Wert.</a:t>
            </a:r>
            <a:endParaRPr sz="1300">
              <a:solidFill>
                <a:srgbClr val="333333"/>
              </a:solidFill>
              <a:highlight>
                <a:srgbClr val="FFFFFF"/>
              </a:highlight>
              <a:latin typeface="Roboto"/>
              <a:ea typeface="Roboto"/>
              <a:cs typeface="Roboto"/>
              <a:sym typeface="Roboto"/>
            </a:endParaRPr>
          </a:p>
          <a:p>
            <a:pPr indent="0" lvl="0" marL="0" rtl="0" algn="l">
              <a:spcBef>
                <a:spcPts val="7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5c83317b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5c83317b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5fb59b60e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fb59b60e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5fb59b60e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5fb59b60e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5fb59b60e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5fb59b60e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5fb59b60e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fb59b60e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70015fee3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70015fee3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t>BEGIN</a:t>
            </a:r>
            <a:endParaRPr/>
          </a:p>
          <a:p>
            <a:pPr indent="0" lvl="0" marL="0" rtl="0" algn="l">
              <a:lnSpc>
                <a:spcPct val="115000"/>
              </a:lnSpc>
              <a:spcBef>
                <a:spcPts val="1200"/>
              </a:spcBef>
              <a:spcAft>
                <a:spcPts val="0"/>
              </a:spcAft>
              <a:buNone/>
            </a:pPr>
            <a:r>
              <a:rPr lang="de"/>
              <a:t>  if((new.noteMathe+new.noteDeutsch)/2</a:t>
            </a:r>
            <a:endParaRPr/>
          </a:p>
          <a:p>
            <a:pPr indent="0" lvl="0" marL="0" rtl="0" algn="l">
              <a:lnSpc>
                <a:spcPct val="115000"/>
              </a:lnSpc>
              <a:spcBef>
                <a:spcPts val="1200"/>
              </a:spcBef>
              <a:spcAft>
                <a:spcPts val="0"/>
              </a:spcAft>
              <a:buNone/>
            </a:pPr>
            <a:r>
              <a:rPr lang="de"/>
              <a:t>	&lt; (select MIN((noteMathe+noteDeutsch)/2)</a:t>
            </a:r>
            <a:endParaRPr/>
          </a:p>
          <a:p>
            <a:pPr indent="0" lvl="0" marL="0" rtl="0" algn="l">
              <a:lnSpc>
                <a:spcPct val="115000"/>
              </a:lnSpc>
              <a:spcBef>
                <a:spcPts val="1200"/>
              </a:spcBef>
              <a:spcAft>
                <a:spcPts val="0"/>
              </a:spcAft>
              <a:buNone/>
            </a:pPr>
            <a:r>
              <a:rPr lang="de"/>
              <a:t>  	from schueler</a:t>
            </a:r>
            <a:endParaRPr/>
          </a:p>
          <a:p>
            <a:pPr indent="0" lvl="0" marL="0" rtl="0" algn="l">
              <a:lnSpc>
                <a:spcPct val="115000"/>
              </a:lnSpc>
              <a:spcBef>
                <a:spcPts val="1200"/>
              </a:spcBef>
              <a:spcAft>
                <a:spcPts val="0"/>
              </a:spcAft>
              <a:buNone/>
            </a:pPr>
            <a:r>
              <a:rPr lang="de"/>
              <a:t>  	where klassenzimmer = new.klassenzimmer)) then</a:t>
            </a:r>
            <a:endParaRPr/>
          </a:p>
          <a:p>
            <a:pPr indent="0" lvl="0" marL="0" rtl="0" algn="l">
              <a:lnSpc>
                <a:spcPct val="115000"/>
              </a:lnSpc>
              <a:spcBef>
                <a:spcPts val="1200"/>
              </a:spcBef>
              <a:spcAft>
                <a:spcPts val="0"/>
              </a:spcAft>
              <a:buNone/>
            </a:pPr>
            <a:r>
              <a:rPr lang="de"/>
              <a:t>  delete from klassenbester_markus where klasse=new.klassenzimmer;</a:t>
            </a:r>
            <a:endParaRPr/>
          </a:p>
          <a:p>
            <a:pPr indent="0" lvl="0" marL="0" rtl="0" algn="l">
              <a:lnSpc>
                <a:spcPct val="115000"/>
              </a:lnSpc>
              <a:spcBef>
                <a:spcPts val="1200"/>
              </a:spcBef>
              <a:spcAft>
                <a:spcPts val="0"/>
              </a:spcAft>
              <a:buNone/>
            </a:pPr>
            <a:r>
              <a:rPr lang="de"/>
              <a:t>  INSERT INTO klassenbester_markus (schueler_id, klasse)</a:t>
            </a:r>
            <a:endParaRPr/>
          </a:p>
          <a:p>
            <a:pPr indent="0" lvl="0" marL="0" rtl="0" algn="l">
              <a:lnSpc>
                <a:spcPct val="115000"/>
              </a:lnSpc>
              <a:spcBef>
                <a:spcPts val="1200"/>
              </a:spcBef>
              <a:spcAft>
                <a:spcPts val="0"/>
              </a:spcAft>
              <a:buNone/>
            </a:pPr>
            <a:r>
              <a:rPr lang="de"/>
              <a:t>  VALUES (NEW.id, new.klassenzimmer);</a:t>
            </a:r>
            <a:endParaRPr/>
          </a:p>
          <a:p>
            <a:pPr indent="0" lvl="0" marL="0" rtl="0" algn="l">
              <a:lnSpc>
                <a:spcPct val="115000"/>
              </a:lnSpc>
              <a:spcBef>
                <a:spcPts val="1200"/>
              </a:spcBef>
              <a:spcAft>
                <a:spcPts val="0"/>
              </a:spcAft>
              <a:buNone/>
            </a:pPr>
            <a:r>
              <a:rPr lang="de"/>
              <a:t>  end if;</a:t>
            </a:r>
            <a:endParaRPr/>
          </a:p>
          <a:p>
            <a:pPr indent="0" lvl="0" marL="0" rtl="0" algn="l">
              <a:lnSpc>
                <a:spcPct val="115000"/>
              </a:lnSpc>
              <a:spcBef>
                <a:spcPts val="1200"/>
              </a:spcBef>
              <a:spcAft>
                <a:spcPts val="0"/>
              </a:spcAft>
              <a:buNone/>
            </a:pPr>
            <a:r>
              <a:rPr lang="de"/>
              <a:t>  if( noteMathe &gt;3 or noteDeutsch &gt;3) then</a:t>
            </a:r>
            <a:endParaRPr/>
          </a:p>
          <a:p>
            <a:pPr indent="0" lvl="0" marL="0" rtl="0" algn="l">
              <a:lnSpc>
                <a:spcPct val="115000"/>
              </a:lnSpc>
              <a:spcBef>
                <a:spcPts val="1200"/>
              </a:spcBef>
              <a:spcAft>
                <a:spcPts val="0"/>
              </a:spcAft>
              <a:buNone/>
            </a:pPr>
            <a:r>
              <a:rPr lang="de"/>
              <a:t>	insert into versetzungsgefaehrdet_markus (schueler_id) values (new.id);</a:t>
            </a:r>
            <a:endParaRPr/>
          </a:p>
          <a:p>
            <a:pPr indent="0" lvl="0" marL="0" rtl="0" algn="l">
              <a:lnSpc>
                <a:spcPct val="115000"/>
              </a:lnSpc>
              <a:spcBef>
                <a:spcPts val="1200"/>
              </a:spcBef>
              <a:spcAft>
                <a:spcPts val="0"/>
              </a:spcAft>
              <a:buNone/>
            </a:pPr>
            <a:r>
              <a:rPr lang="de"/>
              <a:t>  end if;</a:t>
            </a:r>
            <a:endParaRPr/>
          </a:p>
          <a:p>
            <a:pPr indent="0" lvl="0" marL="0" rtl="0" algn="l">
              <a:lnSpc>
                <a:spcPct val="115000"/>
              </a:lnSpc>
              <a:spcBef>
                <a:spcPts val="1200"/>
              </a:spcBef>
              <a:spcAft>
                <a:spcPts val="0"/>
              </a:spcAft>
              <a:buNone/>
            </a:pPr>
            <a:r>
              <a:rPr lang="de"/>
              <a:t>END</a:t>
            </a:r>
            <a:endParaRPr/>
          </a:p>
          <a:p>
            <a:pPr indent="0" lvl="0" marL="0" rtl="0" algn="l">
              <a:spcBef>
                <a:spcPts val="120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70e220a6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70e220a6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5fd00a08c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5fd00a08c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5fb59b60e9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5fb59b60e9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70d3b6797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70d3b6797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70d3b6797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70d3b6797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5c83317b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5c83317b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5fb59b60e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5fb59b60e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5fb59b60e9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5fb59b60e9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5fb59b60e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5fb59b60e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5fb59b60e9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5fb59b60e9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5fb59b60e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5fb59b60e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5fb59b60e9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5fb59b60e9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5fb59b60e9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5fb59b60e9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123db6021b9_2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123db6021b9_2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13a33ec7831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3a33ec7831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13a33ec7831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13a33ec7831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75c83317b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5c83317b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3a33ec7831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13a33ec7831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3a33ec7831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3a33ec7831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Was kennt ihr, mit was habt ihr schon erfahrung?!</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DCL meist nur DB Admins</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DDL meist nur Lokal im Entwickelr System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1dc6cbe5b85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1dc6cbe5b85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https://www.w3schools.com/sql/</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Als beispiel zeigen!!!!</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13a33ec7831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13a33ec7831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dc6cbe5b85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1dc6cbe5b85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excel RECAP aufgabe</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dc6cbe5b85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dc6cbe5b85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1dc6cbe5b85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1dc6cbe5b85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8a0533df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8a0533df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3000" u="sng">
                <a:solidFill>
                  <a:srgbClr val="0000FF"/>
                </a:solidFill>
                <a:hlinkClick r:id="rId2">
                  <a:extLst>
                    <a:ext uri="{A12FA001-AC4F-418D-AE19-62706E023703}">
                      <ahyp:hlinkClr val="tx"/>
                    </a:ext>
                  </a:extLst>
                </a:hlinkClick>
              </a:rPr>
              <a:t>https://mystery.knightlab.com/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select p.name,</a:t>
            </a:r>
            <a:endParaRPr/>
          </a:p>
          <a:p>
            <a:pPr indent="0" lvl="0" marL="0" rtl="0" algn="l">
              <a:spcBef>
                <a:spcPts val="0"/>
              </a:spcBef>
              <a:spcAft>
                <a:spcPts val="0"/>
              </a:spcAft>
              <a:buClr>
                <a:schemeClr val="dk1"/>
              </a:buClr>
              <a:buSzPts val="1100"/>
              <a:buFont typeface="Arial"/>
              <a:buNone/>
            </a:pPr>
            <a:r>
              <a:rPr lang="de"/>
              <a:t> fb.event_name </a:t>
            </a:r>
            <a:endParaRPr/>
          </a:p>
          <a:p>
            <a:pPr indent="0" lvl="0" marL="0" rtl="0" algn="l">
              <a:spcBef>
                <a:spcPts val="0"/>
              </a:spcBef>
              <a:spcAft>
                <a:spcPts val="0"/>
              </a:spcAft>
              <a:buClr>
                <a:schemeClr val="dk1"/>
              </a:buClr>
              <a:buSzPts val="1100"/>
              <a:buFont typeface="Arial"/>
              <a:buNone/>
            </a:pPr>
            <a:r>
              <a:rPr lang="de"/>
              <a:t>from person as p</a:t>
            </a:r>
            <a:endParaRPr/>
          </a:p>
          <a:p>
            <a:pPr indent="0" lvl="0" marL="0" rtl="0" algn="l">
              <a:spcBef>
                <a:spcPts val="0"/>
              </a:spcBef>
              <a:spcAft>
                <a:spcPts val="0"/>
              </a:spcAft>
              <a:buClr>
                <a:schemeClr val="dk1"/>
              </a:buClr>
              <a:buSzPts val="1100"/>
              <a:buFont typeface="Arial"/>
              <a:buNone/>
            </a:pPr>
            <a:r>
              <a:rPr lang="de"/>
              <a:t>join drivers_license as dl on p.license_id = dl.id</a:t>
            </a:r>
            <a:endParaRPr/>
          </a:p>
          <a:p>
            <a:pPr indent="0" lvl="0" marL="0" rtl="0" algn="l">
              <a:spcBef>
                <a:spcPts val="0"/>
              </a:spcBef>
              <a:spcAft>
                <a:spcPts val="0"/>
              </a:spcAft>
              <a:buClr>
                <a:schemeClr val="dk1"/>
              </a:buClr>
              <a:buSzPts val="1100"/>
              <a:buFont typeface="Arial"/>
              <a:buNone/>
            </a:pPr>
            <a:r>
              <a:rPr lang="de"/>
              <a:t>join facebook_event_checkin as fb on p.id = fb.person_id</a:t>
            </a:r>
            <a:endParaRPr/>
          </a:p>
          <a:p>
            <a:pPr indent="0" lvl="0" marL="0" rtl="0" algn="l">
              <a:spcBef>
                <a:spcPts val="0"/>
              </a:spcBef>
              <a:spcAft>
                <a:spcPts val="0"/>
              </a:spcAft>
              <a:buClr>
                <a:schemeClr val="dk1"/>
              </a:buClr>
              <a:buSzPts val="1100"/>
              <a:buFont typeface="Arial"/>
              <a:buNone/>
            </a:pPr>
            <a:r>
              <a:rPr lang="de"/>
              <a:t>where dl.height between 65 and 67</a:t>
            </a:r>
            <a:endParaRPr/>
          </a:p>
          <a:p>
            <a:pPr indent="0" lvl="0" marL="0" rtl="0" algn="l">
              <a:spcBef>
                <a:spcPts val="0"/>
              </a:spcBef>
              <a:spcAft>
                <a:spcPts val="0"/>
              </a:spcAft>
              <a:buClr>
                <a:schemeClr val="dk1"/>
              </a:buClr>
              <a:buSzPts val="1100"/>
              <a:buFont typeface="Arial"/>
              <a:buNone/>
            </a:pPr>
            <a:r>
              <a:rPr lang="de"/>
              <a:t>and dl.hair_color ="red"</a:t>
            </a:r>
            <a:endParaRPr/>
          </a:p>
          <a:p>
            <a:pPr indent="0" lvl="0" marL="0" rtl="0" algn="l">
              <a:spcBef>
                <a:spcPts val="0"/>
              </a:spcBef>
              <a:spcAft>
                <a:spcPts val="0"/>
              </a:spcAft>
              <a:buClr>
                <a:schemeClr val="dk1"/>
              </a:buClr>
              <a:buSzPts val="1100"/>
              <a:buFont typeface="Arial"/>
              <a:buNone/>
            </a:pPr>
            <a:r>
              <a:rPr lang="de"/>
              <a:t>and dl.car_make ="Tesla"</a:t>
            </a:r>
            <a:endParaRPr/>
          </a:p>
          <a:p>
            <a:pPr indent="0" lvl="0" marL="0" rtl="0" algn="l">
              <a:spcBef>
                <a:spcPts val="0"/>
              </a:spcBef>
              <a:spcAft>
                <a:spcPts val="0"/>
              </a:spcAft>
              <a:buClr>
                <a:schemeClr val="dk1"/>
              </a:buClr>
              <a:buSzPts val="1100"/>
              <a:buFont typeface="Arial"/>
              <a:buNone/>
            </a:pPr>
            <a:r>
              <a:rPr lang="de"/>
              <a:t>and dl.car_model ="Model S"</a:t>
            </a:r>
            <a:endParaRPr/>
          </a:p>
          <a:p>
            <a:pPr indent="0" lvl="0" marL="0" rtl="0" algn="l">
              <a:spcBef>
                <a:spcPts val="0"/>
              </a:spcBef>
              <a:spcAft>
                <a:spcPts val="0"/>
              </a:spcAft>
              <a:buClr>
                <a:schemeClr val="dk1"/>
              </a:buClr>
              <a:buSzPts val="1100"/>
              <a:buFont typeface="Arial"/>
              <a:buNone/>
            </a:pPr>
            <a:r>
              <a:rPr lang="de"/>
              <a:t>group by fb.event_name</a:t>
            </a:r>
            <a:endParaRPr/>
          </a:p>
          <a:p>
            <a:pPr indent="0" lvl="0" marL="0" rtl="0" algn="l">
              <a:spcBef>
                <a:spcPts val="0"/>
              </a:spcBef>
              <a:spcAft>
                <a:spcPts val="0"/>
              </a:spcAft>
              <a:buClr>
                <a:schemeClr val="dk1"/>
              </a:buClr>
              <a:buSzPts val="1100"/>
              <a:buFont typeface="Arial"/>
              <a:buNone/>
            </a:pPr>
            <a:r>
              <a:rPr lang="de"/>
              <a:t>having count( fb.event_name ="SQL Symphony Concert")&gt;=3</a:t>
            </a:r>
            <a:endParaRPr/>
          </a:p>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70d3b67973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70d3b67973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0e69a6a6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20e69a6a6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fcc1106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fcc1106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18e9ae2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18e9ae2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also das "Domain Name System". Dabei handelt es sich um einen der wichtigsten Dienste in IP-basierten Netzwerken. Es kümmert sich um die Auflösung von Hostnamen zu IP-Adressen.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0e69a6a6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20e69a6a6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https://www.w3schools.com/sql/</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Als beispiel zeigen!!!!</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0e69a6a6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0e69a6a6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Die Inner-Join-Klausel verknüpft zwei Tabellen auf der Grundlage einer Bedingung, die als Join-Prädikat bezeichnet wird.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Die Inner-Join-Klausel vergleicht jede Zeile der ersten Tabelle mit jeder Zeile der zweiten Tabelle.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Wenn Werte aus beiden Zeilen die Join-Bedingung erfüllen, erstellt die Inner-Join-Klausel eine neue Zeile, deren Spalte alle Spalten der beiden Zeilen aus beiden Tabellen enthält, und nimmt diese neue Zeile in die Ergebnismenge auf. Mit anderen Worten: Die Inner-Join-Klausel schließt nur übereinstimmende Zeilen aus beiden Tabellen ein.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Wenn die Join-Bedingung den Gleichheitsoperator (=) verwendet und die Spaltennamen in beiden Tabellen, die für den Abgleich verwendet werden, gleich sind, können Sie stattdessen die USING-Klausel verwenden: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0e69a6a6d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20e69a6a6d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0e69a6a6d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20e69a6a6d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 diesem Beispiel verwendet die Inner-Join-Klausel die Werte in den Namensspalten der beiden Tabellen Mitglieder und Ausschüsse, um sie abzugleichen.</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0e69a6a6d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0e69a6a6d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20e69a6a6d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20e69a6a6d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Ähnlich wie ein Inner Join erfordert auch ein Left Join ein Join-Prädikat. Beim Verbinden von zwei Tabellen mit einem Left Join werden die Konzepte der linken und rechten Tabellen eingeführt.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Der Left Join wählt Daten aus der linken Tabelle aus. Für jede Zeile in der linken Tabelle vergleicht der Left Join mit jeder Zeile in der rechten Tabelle.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Wenn die Werte in den beiden Zeilen die Join-Bedingung erfüllen, erstellt die Left-Join-Klausel eine neue Zeile, deren Spalten alle Spalten der Zeilen in beiden Tabellen enthalten, und nimmt diese Zeile in die Ergebnismenge auf.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Wenn die Werte in den beiden Zeilen nicht übereinstimmen, erzeugt die Left-Join-Klausel dennoch eine neue Zeile, deren Spalten Spalten der Zeile in der linken Tabelle enthalten und NULL für Spalten der Zeile in der rechten Tabelle.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Mit anderen Worten, die linke Verknüpfung wählt alle Daten aus der linken Tabelle aus, unabhängig davon, ob es übereinstimmende Zeilen in der rechten Tabelle gibt oder nicht.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Falls keine übereinstimmenden Zeilen in der rechten Tabelle gefunden werden, verwendet die linke Verknüpfung NULLs für die Spalten der Zeile aus der rechten Tabelle in der Ergebnismenge.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Hier ist die grundlegende Syntax einer Left-Join-Klausel, die zwei Tabellen miteinander verbindet:</a:t>
            </a:r>
            <a:endParaRPr/>
          </a:p>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0e69a6a6d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0e69a6a6d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0e69a6a6d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20e69a6a6d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0e69a6a6d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0e69a6a6d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20e69a6a6d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20e69a6a6d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18e9ae2e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18e9ae2e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20e69a6a6d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20e69a6a6d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Die rechte Join-Klausel ähnelt der linken Join-Klausel, mit dem Unterschied, dass die Behandlung der linken und rechten Tabellen umgekehrt ist. Die rechte Verknüpfung beginnt mit der Auswahl von Daten aus der rechten Tabelle statt aus der linken Tabelle.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Die rechte Join-Klausel wählt alle Zeilen aus der rechten Tabelle aus und gleicht Zeilen in der linken Tabelle ab. Wenn eine Zeile aus der rechten Tabelle keine übereinstimmenden Zeilen aus der linken Tabelle hat, wird die Spalte der linken Tabelle in der endgültigen Ergebnismenge NULL haben.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Hier ist die Syntax der rechten Verknüpfung:</a:t>
            </a:r>
            <a:endParaRPr/>
          </a:p>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0e69a6a6d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0e69a6a6d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0e69a6a6d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20e69a6a6d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20e69a6a6d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20e69a6a6d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0e69a6a6d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0e69a6a6d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0e69a6a6d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0e69a6a6d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18e9ae2e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18e9ae2e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Datenbank-Management-Systeme, die auf dem relationalen Datenbankmodell basieren,</a:t>
            </a:r>
            <a:r>
              <a:rPr b="1" lang="de"/>
              <a:t> sind ein gutes Beispiel für CA-Systeme.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5dab568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5dab568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5c83317b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5c83317b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5c83317b4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5c83317b4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Achtung wichtig! Sind die Grundlagen jedes DB Designs, sollte man immer im hinterkopüf haben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5c4df5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5c4df5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5c4df534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5c4df534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einzelen zeil als tupel</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5c4df534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5c4df534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einzelen zeil als tupel</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5c4df534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5c4df534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einzelen zeil als tupel</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03e26ac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703e26ac22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5c4df53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5c4df53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einzelen zeil als tupel</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5c4df534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5c4df534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einzelen zeil als tupel</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5c4df534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35c4df534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einzelen zeil als tupel</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5c4df534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5c4df534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5c4df534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5c4df534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eine einzelen zeil als tupel</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e8e1d62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e8e1d62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Jede Datenbank hat mindestens 1 Tabelle, in der Regel aber mehr. In Tabellen werden Daten gespeichert und jede Tabelle gruppiert bestimmte</a:t>
            </a:r>
            <a:endParaRPr/>
          </a:p>
          <a:p>
            <a:pPr indent="0" lvl="0" marL="0" rtl="0" algn="l">
              <a:spcBef>
                <a:spcPts val="0"/>
              </a:spcBef>
              <a:spcAft>
                <a:spcPts val="0"/>
              </a:spcAft>
              <a:buClr>
                <a:schemeClr val="dk1"/>
              </a:buClr>
              <a:buSzPts val="1100"/>
              <a:buFont typeface="Arial"/>
              <a:buNone/>
            </a:pPr>
            <a:r>
              <a:rPr lang="de"/>
              <a:t>Daten.</a:t>
            </a:r>
            <a:endParaRPr/>
          </a:p>
          <a:p>
            <a:pPr indent="0" lvl="0" marL="0" rtl="0" algn="l">
              <a:spcBef>
                <a:spcPts val="0"/>
              </a:spcBef>
              <a:spcAft>
                <a:spcPts val="0"/>
              </a:spcAft>
              <a:buClr>
                <a:schemeClr val="dk1"/>
              </a:buClr>
              <a:buSzPts val="1100"/>
              <a:buFont typeface="Arial"/>
              <a:buNone/>
            </a:pPr>
            <a:r>
              <a:rPr lang="de"/>
              <a:t>So kann man zum Beispiel eine Tabelle “Kunden” haben, in der alle Kunden-relevanten Daten gespeichert werden.</a:t>
            </a:r>
            <a:endParaRPr/>
          </a:p>
          <a:p>
            <a:pPr indent="0" lvl="0" marL="0" rtl="0" algn="l">
              <a:spcBef>
                <a:spcPts val="0"/>
              </a:spcBef>
              <a:spcAft>
                <a:spcPts val="0"/>
              </a:spcAft>
              <a:buClr>
                <a:schemeClr val="dk1"/>
              </a:buClr>
              <a:buSzPts val="1100"/>
              <a:buFont typeface="Arial"/>
              <a:buNone/>
            </a:pPr>
            <a:r>
              <a:rPr lang="de"/>
              <a:t>Oder man hat eine Tabelle “Produkte”, in der alle Produkte + ihre spezifischen Daten (wie Preis und Anzahl) gespeichert werden.</a:t>
            </a:r>
            <a:endParaRPr/>
          </a:p>
          <a:p>
            <a:pPr indent="0" lvl="0" marL="0" rtl="0" algn="l">
              <a:spcBef>
                <a:spcPts val="0"/>
              </a:spcBef>
              <a:spcAft>
                <a:spcPts val="0"/>
              </a:spcAft>
              <a:buClr>
                <a:schemeClr val="dk1"/>
              </a:buClr>
              <a:buSzPts val="1100"/>
              <a:buFont typeface="Arial"/>
              <a:buNone/>
            </a:pPr>
            <a:r>
              <a:rPr lang="de"/>
              <a:t>Tabellen Normalisierung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Welche Tabellen man benötigt, hängt immer vom jeweiligen Anwendungsfall an. Die Anzahl der Tabellen sollte keine Einschränkung sein, man </a:t>
            </a:r>
            <a:endParaRPr/>
          </a:p>
          <a:p>
            <a:pPr indent="0" lvl="0" marL="0" rtl="0" algn="l">
              <a:spcBef>
                <a:spcPts val="0"/>
              </a:spcBef>
              <a:spcAft>
                <a:spcPts val="0"/>
              </a:spcAft>
              <a:buClr>
                <a:schemeClr val="dk1"/>
              </a:buClr>
              <a:buSzPts val="1100"/>
              <a:buFont typeface="Arial"/>
              <a:buNone/>
            </a:pPr>
            <a:r>
              <a:rPr lang="de"/>
              <a:t>kann beliebig viele anlegen und die Performance leidet darunter auch nicht wirklich. Viel wichtiger ist es, die Tabellen korrekt zu normalisieren,</a:t>
            </a:r>
            <a:endParaRPr/>
          </a:p>
          <a:p>
            <a:pPr indent="0" lvl="0" marL="0" rtl="0" algn="l">
              <a:spcBef>
                <a:spcPts val="0"/>
              </a:spcBef>
              <a:spcAft>
                <a:spcPts val="0"/>
              </a:spcAft>
              <a:buClr>
                <a:schemeClr val="dk1"/>
              </a:buClr>
              <a:buSzPts val="1100"/>
              <a:buFont typeface="Arial"/>
              <a:buNone/>
            </a:pPr>
            <a:r>
              <a:rPr lang="de"/>
              <a:t>zumindest bis zur 3. Normalform. Tabellen normalisieren ist für Anfänger keine leichte Kost, vorallem wenn man noch nichtmal eine Datenbank</a:t>
            </a:r>
            <a:endParaRPr/>
          </a:p>
          <a:p>
            <a:pPr indent="0" lvl="0" marL="0" rtl="0" algn="l">
              <a:spcBef>
                <a:spcPts val="0"/>
              </a:spcBef>
              <a:spcAft>
                <a:spcPts val="0"/>
              </a:spcAft>
              <a:buClr>
                <a:schemeClr val="dk1"/>
              </a:buClr>
              <a:buSzPts val="1100"/>
              <a:buFont typeface="Arial"/>
              <a:buNone/>
            </a:pPr>
            <a:r>
              <a:rPr lang="de"/>
              <a:t>oder Tabelle angelegt hat.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fcc11068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fcc11068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Datenbanken aufbau grob erklärt am Bsp. einer Aldi Filiale</a:t>
            </a:r>
            <a:endParaRPr/>
          </a:p>
          <a:p>
            <a:pPr indent="0" lvl="0" marL="0" rtl="0" algn="l">
              <a:spcBef>
                <a:spcPts val="0"/>
              </a:spcBef>
              <a:spcAft>
                <a:spcPts val="0"/>
              </a:spcAft>
              <a:buNone/>
            </a:pPr>
            <a:r>
              <a:rPr lang="de"/>
              <a:t>Server -&gt; Aldi Unternehmen</a:t>
            </a:r>
            <a:endParaRPr/>
          </a:p>
          <a:p>
            <a:pPr indent="0" lvl="0" marL="0" rtl="0" algn="l">
              <a:spcBef>
                <a:spcPts val="0"/>
              </a:spcBef>
              <a:spcAft>
                <a:spcPts val="0"/>
              </a:spcAft>
              <a:buNone/>
            </a:pPr>
            <a:r>
              <a:rPr lang="de"/>
              <a:t>Database/Schema -&gt; Aldi Filiale</a:t>
            </a:r>
            <a:endParaRPr/>
          </a:p>
          <a:p>
            <a:pPr indent="0" lvl="0" marL="0" rtl="0" algn="l">
              <a:spcBef>
                <a:spcPts val="0"/>
              </a:spcBef>
              <a:spcAft>
                <a:spcPts val="0"/>
              </a:spcAft>
              <a:buNone/>
            </a:pPr>
            <a:r>
              <a:rPr lang="de"/>
              <a:t>Table -&gt; Produkt Kategorien (Obst, Getränke usw.)</a:t>
            </a:r>
            <a:endParaRPr/>
          </a:p>
          <a:p>
            <a:pPr indent="0" lvl="0" marL="0" rtl="0" algn="l">
              <a:spcBef>
                <a:spcPts val="0"/>
              </a:spcBef>
              <a:spcAft>
                <a:spcPts val="0"/>
              </a:spcAft>
              <a:buNone/>
            </a:pPr>
            <a:r>
              <a:rPr lang="de"/>
              <a:t>view -&gt; aufbaue (Obstblock, hat ggf auch gemüse dabei)</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Bild aufmahlen:</a:t>
            </a:r>
            <a:endParaRPr/>
          </a:p>
          <a:p>
            <a:pPr indent="-298450" lvl="0" marL="457200" rtl="0" algn="l">
              <a:spcBef>
                <a:spcPts val="0"/>
              </a:spcBef>
              <a:spcAft>
                <a:spcPts val="0"/>
              </a:spcAft>
              <a:buSzPts val="1100"/>
              <a:buAutoNum type="arabicPeriod"/>
            </a:pPr>
            <a:r>
              <a:rPr lang="de"/>
              <a:t>Großes Rechteck -&gt; Aldi Unternehmen</a:t>
            </a:r>
            <a:endParaRPr/>
          </a:p>
          <a:p>
            <a:pPr indent="-298450" lvl="0" marL="457200" rtl="0" algn="l">
              <a:spcBef>
                <a:spcPts val="0"/>
              </a:spcBef>
              <a:spcAft>
                <a:spcPts val="0"/>
              </a:spcAft>
              <a:buSzPts val="1100"/>
              <a:buAutoNum type="arabicPeriod"/>
            </a:pPr>
            <a:r>
              <a:rPr lang="de"/>
              <a:t>weiteres rechteck -&gt; Filiale</a:t>
            </a:r>
            <a:endParaRPr/>
          </a:p>
          <a:p>
            <a:pPr indent="-298450" lvl="0" marL="457200" rtl="0" algn="l">
              <a:spcBef>
                <a:spcPts val="0"/>
              </a:spcBef>
              <a:spcAft>
                <a:spcPts val="0"/>
              </a:spcAft>
              <a:buSzPts val="1100"/>
              <a:buAutoNum type="arabicPeriod"/>
            </a:pPr>
            <a:r>
              <a:rPr lang="de"/>
              <a:t>Gänge aufbauen wie in einem Aldi grob - Bild kommt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18e9ae2e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18e9ae2e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a:t>ÜBUNG =&gt; </a:t>
            </a:r>
            <a:r>
              <a:rPr lang="de"/>
              <a:t>Überlegt euch doch mal, was sinnvolle Tabellen in der Datebank wären.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Views erst nicht erklären, auf nachfrage, sie sind erstmal ein kleiner Tipp :) nach Übung views erklären und wie sie helfen könntent. </a:t>
            </a:r>
            <a:endParaRPr/>
          </a:p>
          <a:p>
            <a:pPr indent="0" lvl="0" marL="0" rtl="0" algn="l">
              <a:spcBef>
                <a:spcPts val="0"/>
              </a:spcBef>
              <a:spcAft>
                <a:spcPts val="0"/>
              </a:spcAft>
              <a:buNone/>
            </a:pPr>
            <a:r>
              <a:rPr lang="de"/>
              <a:t>Visualisierung Aldi filiale an sich.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a85029e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a85029e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Datenbanken aufbau grob erklärt am Bsp. einer Aldi Filiale</a:t>
            </a:r>
            <a:endParaRPr/>
          </a:p>
          <a:p>
            <a:pPr indent="0" lvl="0" marL="0" rtl="0" algn="l">
              <a:spcBef>
                <a:spcPts val="0"/>
              </a:spcBef>
              <a:spcAft>
                <a:spcPts val="0"/>
              </a:spcAft>
              <a:buNone/>
            </a:pPr>
            <a:r>
              <a:rPr lang="de"/>
              <a:t>Server -&gt; Aldi Unternehmen</a:t>
            </a:r>
            <a:endParaRPr/>
          </a:p>
          <a:p>
            <a:pPr indent="0" lvl="0" marL="0" rtl="0" algn="l">
              <a:spcBef>
                <a:spcPts val="0"/>
              </a:spcBef>
              <a:spcAft>
                <a:spcPts val="0"/>
              </a:spcAft>
              <a:buNone/>
            </a:pPr>
            <a:r>
              <a:rPr lang="de"/>
              <a:t>Database/Schema -&gt; Aldi Filiale</a:t>
            </a:r>
            <a:endParaRPr/>
          </a:p>
          <a:p>
            <a:pPr indent="0" lvl="0" marL="0" rtl="0" algn="l">
              <a:spcBef>
                <a:spcPts val="0"/>
              </a:spcBef>
              <a:spcAft>
                <a:spcPts val="0"/>
              </a:spcAft>
              <a:buNone/>
            </a:pPr>
            <a:r>
              <a:rPr lang="de"/>
              <a:t>Table -&gt; Produkt Kategorien (Obst, Getränke usw.)</a:t>
            </a:r>
            <a:endParaRPr/>
          </a:p>
          <a:p>
            <a:pPr indent="0" lvl="0" marL="0" rtl="0" algn="l">
              <a:spcBef>
                <a:spcPts val="0"/>
              </a:spcBef>
              <a:spcAft>
                <a:spcPts val="0"/>
              </a:spcAft>
              <a:buNone/>
            </a:pPr>
            <a:r>
              <a:rPr lang="de"/>
              <a:t>view -&gt; aufbaue (Obstblock, hat ggf auch gemüse dabei)</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Bild aufmahlen:</a:t>
            </a:r>
            <a:endParaRPr/>
          </a:p>
          <a:p>
            <a:pPr indent="-298450" lvl="0" marL="457200" rtl="0" algn="l">
              <a:spcBef>
                <a:spcPts val="0"/>
              </a:spcBef>
              <a:spcAft>
                <a:spcPts val="0"/>
              </a:spcAft>
              <a:buSzPts val="1100"/>
              <a:buAutoNum type="arabicPeriod"/>
            </a:pPr>
            <a:r>
              <a:rPr lang="de"/>
              <a:t>Großes Rechteck -&gt; Aldi Unternehmen</a:t>
            </a:r>
            <a:endParaRPr/>
          </a:p>
          <a:p>
            <a:pPr indent="-298450" lvl="0" marL="457200" rtl="0" algn="l">
              <a:spcBef>
                <a:spcPts val="0"/>
              </a:spcBef>
              <a:spcAft>
                <a:spcPts val="0"/>
              </a:spcAft>
              <a:buSzPts val="1100"/>
              <a:buAutoNum type="arabicPeriod"/>
            </a:pPr>
            <a:r>
              <a:rPr lang="de"/>
              <a:t>weiteres rechteck -&gt; Filiale</a:t>
            </a:r>
            <a:endParaRPr/>
          </a:p>
          <a:p>
            <a:pPr indent="-298450" lvl="0" marL="457200" rtl="0" algn="l">
              <a:spcBef>
                <a:spcPts val="0"/>
              </a:spcBef>
              <a:spcAft>
                <a:spcPts val="0"/>
              </a:spcAft>
              <a:buSzPts val="1100"/>
              <a:buAutoNum type="arabicPeriod"/>
            </a:pPr>
            <a:r>
              <a:rPr lang="de"/>
              <a:t>Gänge aufbauen wie in einem Aldi grob - Bild kommt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18e9ae2e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18e9ae2e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a4a50c1c8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a4a50c1c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e8e1d629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e8e1d629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56d9969c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56d9969c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75dab5682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5dab5682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anderes beispiel für einen zusammengesetzten schlüssel -&gt; adresse oder nutzer ip und zeitpunkt -&gt; router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5e8e1d629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e8e1d62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Performance -&gt; suche nach Inhalten per Index (erster index ist immer PKEY)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5dab5682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5dab5682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5dab5682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5dab5682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Was kennt ihr, mit was habt ihr schon erfahrung?!</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DCL meist nur DB Admins</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DDL meist nur Lokal im Entwickelr System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18e9ae2e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18e9ae2e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70015fee3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0015fee3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https://sql-db.schulungen.cloud.sobek-innovations.de/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f18b0f99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f18b0f99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5400" marR="25400" rtl="0" algn="l">
              <a:lnSpc>
                <a:spcPct val="125000"/>
              </a:lnSpc>
              <a:spcBef>
                <a:spcPts val="1100"/>
              </a:spcBef>
              <a:spcAft>
                <a:spcPts val="0"/>
              </a:spcAft>
              <a:buNone/>
            </a:pPr>
            <a:r>
              <a:rPr lang="de"/>
              <a:t>Achtung eigenes Kürzel!</a:t>
            </a:r>
            <a:endParaRPr/>
          </a:p>
          <a:p>
            <a:pPr indent="0" lvl="0" marL="25400" marR="25400" rtl="0" algn="l">
              <a:lnSpc>
                <a:spcPct val="125000"/>
              </a:lnSpc>
              <a:spcBef>
                <a:spcPts val="1100"/>
              </a:spcBef>
              <a:spcAft>
                <a:spcPts val="0"/>
              </a:spcAft>
              <a:buNone/>
            </a:pPr>
            <a:r>
              <a:rPr b="1" lang="de" sz="900">
                <a:solidFill>
                  <a:srgbClr val="000080"/>
                </a:solidFill>
                <a:highlight>
                  <a:srgbClr val="FFFFFF"/>
                </a:highlight>
                <a:uFill>
                  <a:noFill/>
                </a:uFill>
                <a:hlinkClick r:id="rId2">
                  <a:extLst>
                    <a:ext uri="{A12FA001-AC4F-418D-AE19-62706E023703}">
                      <ahyp:hlinkClr val="tx"/>
                    </a:ext>
                  </a:extLst>
                </a:hlinkClick>
              </a:rPr>
              <a:t>create </a:t>
            </a:r>
            <a:r>
              <a:rPr lang="de" sz="900">
                <a:highlight>
                  <a:srgbClr val="FFFFFF"/>
                </a:highlight>
              </a:rPr>
              <a:t>database ke_ueb;</a:t>
            </a:r>
            <a:endParaRPr sz="900">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a85029fc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a85029fc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https://treldrasu.github.io/sql-cheatsheet/</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https://github.com/treldrasu/sql-cheatsheet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5dab5682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5dab5682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8045fb9dd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8045fb9dd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Was kennt ihr, mit was habt ihr schon erfahrung?!</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DCL meist nur DB Admins</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DDL meist nur Lokal im Entwickelr System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18e9ae2e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18e9ae2e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5400" marR="25400" rtl="0" algn="l">
              <a:lnSpc>
                <a:spcPct val="125000"/>
              </a:lnSpc>
              <a:spcBef>
                <a:spcPts val="1100"/>
              </a:spcBef>
              <a:spcAft>
                <a:spcPts val="0"/>
              </a:spcAft>
              <a:buNone/>
            </a:pPr>
            <a:r>
              <a:rPr b="1" lang="de" sz="900">
                <a:solidFill>
                  <a:srgbClr val="000080"/>
                </a:solidFill>
                <a:highlight>
                  <a:srgbClr val="FFFFFF"/>
                </a:highlight>
                <a:uFill>
                  <a:noFill/>
                </a:uFill>
                <a:hlinkClick r:id="rId2">
                  <a:extLst>
                    <a:ext uri="{A12FA001-AC4F-418D-AE19-62706E023703}">
                      <ahyp:hlinkClr val="tx"/>
                    </a:ext>
                  </a:extLst>
                </a:hlinkClick>
              </a:rPr>
              <a:t>create table</a:t>
            </a:r>
            <a:r>
              <a:rPr lang="de" sz="900">
                <a:highlight>
                  <a:srgbClr val="FFFFFF"/>
                </a:highlight>
                <a:uFill>
                  <a:noFill/>
                </a:uFill>
                <a:hlinkClick r:id="rId3"/>
              </a:rPr>
              <a:t> </a:t>
            </a:r>
            <a:r>
              <a:rPr lang="de" sz="900">
                <a:solidFill>
                  <a:schemeClr val="hlink"/>
                </a:solidFill>
                <a:highlight>
                  <a:srgbClr val="FFFFFF"/>
                </a:highlight>
                <a:uFill>
                  <a:noFill/>
                </a:uFill>
                <a:hlinkClick r:id="rId4"/>
              </a:rPr>
              <a:t>uebEin</a:t>
            </a:r>
            <a:r>
              <a:rPr lang="de" sz="900">
                <a:highlight>
                  <a:srgbClr val="FFFFFF"/>
                </a:highlight>
              </a:rPr>
              <a:t>(</a:t>
            </a:r>
            <a:br>
              <a:rPr lang="de" sz="900">
                <a:highlight>
                  <a:srgbClr val="FFFFFF"/>
                </a:highlight>
              </a:rPr>
            </a:br>
            <a:r>
              <a:rPr lang="de" sz="900">
                <a:highlight>
                  <a:srgbClr val="FFFFFF"/>
                </a:highlight>
              </a:rPr>
              <a:t>id</a:t>
            </a:r>
            <a:r>
              <a:rPr lang="de" sz="900">
                <a:highlight>
                  <a:srgbClr val="FFFFFF"/>
                </a:highlight>
                <a:uFill>
                  <a:noFill/>
                </a:uFill>
                <a:hlinkClick r:id="rId5"/>
              </a:rPr>
              <a:t> </a:t>
            </a:r>
            <a:r>
              <a:rPr b="1" lang="de" sz="900">
                <a:solidFill>
                  <a:srgbClr val="000080"/>
                </a:solidFill>
                <a:highlight>
                  <a:srgbClr val="FFFFFF"/>
                </a:highlight>
                <a:uFill>
                  <a:noFill/>
                </a:uFill>
                <a:hlinkClick r:id="rId6">
                  <a:extLst>
                    <a:ext uri="{A12FA001-AC4F-418D-AE19-62706E023703}">
                      <ahyp:hlinkClr val="tx"/>
                    </a:ext>
                  </a:extLst>
                </a:hlinkClick>
              </a:rPr>
              <a:t>int</a:t>
            </a:r>
            <a:r>
              <a:rPr lang="de" sz="900">
                <a:highlight>
                  <a:srgbClr val="FFFFFF"/>
                </a:highlight>
                <a:uFill>
                  <a:noFill/>
                </a:uFill>
                <a:hlinkClick r:id="rId7"/>
              </a:rPr>
              <a:t> </a:t>
            </a:r>
            <a:r>
              <a:rPr b="1" lang="de" sz="900">
                <a:solidFill>
                  <a:srgbClr val="000080"/>
                </a:solidFill>
                <a:highlight>
                  <a:srgbClr val="FFFFFF"/>
                </a:highlight>
                <a:uFill>
                  <a:noFill/>
                </a:uFill>
                <a:hlinkClick r:id="rId8">
                  <a:extLst>
                    <a:ext uri="{A12FA001-AC4F-418D-AE19-62706E023703}">
                      <ahyp:hlinkClr val="tx"/>
                    </a:ext>
                  </a:extLst>
                </a:hlinkClick>
              </a:rPr>
              <a:t>not</a:t>
            </a:r>
            <a:r>
              <a:rPr lang="de" sz="900">
                <a:highlight>
                  <a:srgbClr val="FFFFFF"/>
                </a:highlight>
              </a:rPr>
              <a:t> </a:t>
            </a:r>
            <a:r>
              <a:rPr b="1" lang="de" sz="900">
                <a:solidFill>
                  <a:srgbClr val="000080"/>
                </a:solidFill>
                <a:highlight>
                  <a:srgbClr val="FFFFFF"/>
                </a:highlight>
              </a:rPr>
              <a:t>null</a:t>
            </a:r>
            <a:r>
              <a:rPr lang="de" sz="900">
                <a:highlight>
                  <a:srgbClr val="FFFFFF"/>
                </a:highlight>
                <a:uFill>
                  <a:noFill/>
                </a:uFill>
                <a:hlinkClick r:id="rId9"/>
              </a:rPr>
              <a:t> </a:t>
            </a:r>
            <a:r>
              <a:rPr b="1" lang="de" sz="900">
                <a:solidFill>
                  <a:srgbClr val="000080"/>
                </a:solidFill>
                <a:highlight>
                  <a:srgbClr val="FFFFFF"/>
                </a:highlight>
                <a:uFill>
                  <a:noFill/>
                </a:uFill>
                <a:hlinkClick r:id="rId10">
                  <a:extLst>
                    <a:ext uri="{A12FA001-AC4F-418D-AE19-62706E023703}">
                      <ahyp:hlinkClr val="tx"/>
                    </a:ext>
                  </a:extLst>
                </a:hlinkClick>
              </a:rPr>
              <a:t>auto_increment</a:t>
            </a:r>
            <a:r>
              <a:rPr lang="de" sz="900">
                <a:highlight>
                  <a:srgbClr val="FFFFFF"/>
                </a:highlight>
              </a:rPr>
              <a:t>,</a:t>
            </a:r>
            <a:br>
              <a:rPr lang="de" sz="900">
                <a:highlight>
                  <a:srgbClr val="FFFFFF"/>
                </a:highlight>
              </a:rPr>
            </a:br>
            <a:r>
              <a:rPr lang="de" sz="900">
                <a:highlight>
                  <a:srgbClr val="FFFFFF"/>
                </a:highlight>
              </a:rPr>
              <a:t>username</a:t>
            </a:r>
            <a:r>
              <a:rPr lang="de" sz="900">
                <a:highlight>
                  <a:srgbClr val="FFFFFF"/>
                </a:highlight>
                <a:uFill>
                  <a:noFill/>
                </a:uFill>
                <a:hlinkClick r:id="rId11"/>
              </a:rPr>
              <a:t> </a:t>
            </a:r>
            <a:r>
              <a:rPr b="1" lang="de" sz="900">
                <a:solidFill>
                  <a:srgbClr val="000080"/>
                </a:solidFill>
                <a:highlight>
                  <a:srgbClr val="FFFFFF"/>
                </a:highlight>
                <a:uFill>
                  <a:noFill/>
                </a:uFill>
                <a:hlinkClick r:id="rId12">
                  <a:extLst>
                    <a:ext uri="{A12FA001-AC4F-418D-AE19-62706E023703}">
                      <ahyp:hlinkClr val="tx"/>
                    </a:ext>
                  </a:extLst>
                </a:hlinkClick>
              </a:rPr>
              <a:t>varchar</a:t>
            </a:r>
            <a:r>
              <a:rPr lang="de" sz="900">
                <a:highlight>
                  <a:srgbClr val="FFFFFF"/>
                </a:highlight>
              </a:rPr>
              <a:t>(</a:t>
            </a:r>
            <a:r>
              <a:rPr lang="de" sz="900">
                <a:solidFill>
                  <a:srgbClr val="007F7F"/>
                </a:solidFill>
                <a:highlight>
                  <a:srgbClr val="FFFFFF"/>
                </a:highlight>
              </a:rPr>
              <a:t>50</a:t>
            </a:r>
            <a:r>
              <a:rPr lang="de" sz="900">
                <a:highlight>
                  <a:srgbClr val="FFFFFF"/>
                </a:highlight>
              </a:rPr>
              <a:t>),</a:t>
            </a:r>
            <a:br>
              <a:rPr lang="de" sz="900">
                <a:highlight>
                  <a:srgbClr val="FFFFFF"/>
                </a:highlight>
              </a:rPr>
            </a:br>
            <a:r>
              <a:rPr lang="de" sz="900">
                <a:highlight>
                  <a:srgbClr val="FFFFFF"/>
                </a:highlight>
              </a:rPr>
              <a:t>punkte</a:t>
            </a:r>
            <a:r>
              <a:rPr lang="de" sz="900">
                <a:highlight>
                  <a:srgbClr val="FFFFFF"/>
                </a:highlight>
                <a:uFill>
                  <a:noFill/>
                </a:uFill>
                <a:hlinkClick r:id="rId13"/>
              </a:rPr>
              <a:t> </a:t>
            </a:r>
            <a:r>
              <a:rPr b="1" lang="de" sz="900">
                <a:solidFill>
                  <a:srgbClr val="000080"/>
                </a:solidFill>
                <a:highlight>
                  <a:srgbClr val="FFFFFF"/>
                </a:highlight>
                <a:uFill>
                  <a:noFill/>
                </a:uFill>
                <a:hlinkClick r:id="rId14">
                  <a:extLst>
                    <a:ext uri="{A12FA001-AC4F-418D-AE19-62706E023703}">
                      <ahyp:hlinkClr val="tx"/>
                    </a:ext>
                  </a:extLst>
                </a:hlinkClick>
              </a:rPr>
              <a:t>int</a:t>
            </a:r>
            <a:r>
              <a:rPr lang="de" sz="900">
                <a:highlight>
                  <a:srgbClr val="FFFFFF"/>
                </a:highlight>
                <a:uFill>
                  <a:noFill/>
                </a:uFill>
                <a:hlinkClick r:id="rId15"/>
              </a:rPr>
              <a:t> </a:t>
            </a:r>
            <a:r>
              <a:rPr b="1" lang="de" sz="900">
                <a:solidFill>
                  <a:srgbClr val="000080"/>
                </a:solidFill>
                <a:highlight>
                  <a:srgbClr val="FFFFFF"/>
                </a:highlight>
                <a:uFill>
                  <a:noFill/>
                </a:uFill>
                <a:hlinkClick r:id="rId16">
                  <a:extLst>
                    <a:ext uri="{A12FA001-AC4F-418D-AE19-62706E023703}">
                      <ahyp:hlinkClr val="tx"/>
                    </a:ext>
                  </a:extLst>
                </a:hlinkClick>
              </a:rPr>
              <a:t>not</a:t>
            </a:r>
            <a:r>
              <a:rPr lang="de" sz="900">
                <a:highlight>
                  <a:srgbClr val="FFFFFF"/>
                </a:highlight>
              </a:rPr>
              <a:t> </a:t>
            </a:r>
            <a:r>
              <a:rPr b="1" lang="de" sz="900">
                <a:solidFill>
                  <a:srgbClr val="000080"/>
                </a:solidFill>
                <a:highlight>
                  <a:srgbClr val="FFFFFF"/>
                </a:highlight>
              </a:rPr>
              <a:t>null</a:t>
            </a:r>
            <a:r>
              <a:rPr lang="de" sz="900">
                <a:highlight>
                  <a:srgbClr val="FFFFFF"/>
                </a:highlight>
              </a:rPr>
              <a:t>,</a:t>
            </a:r>
            <a:br>
              <a:rPr lang="de" sz="900">
                <a:highlight>
                  <a:srgbClr val="FFFFFF"/>
                </a:highlight>
              </a:rPr>
            </a:br>
            <a:r>
              <a:rPr lang="de" sz="900">
                <a:highlight>
                  <a:srgbClr val="FFFFFF"/>
                </a:highlight>
              </a:rPr>
              <a:t>created</a:t>
            </a:r>
            <a:r>
              <a:rPr lang="de" sz="900">
                <a:highlight>
                  <a:srgbClr val="FFFFFF"/>
                </a:highlight>
                <a:uFill>
                  <a:noFill/>
                </a:uFill>
                <a:hlinkClick r:id="rId17"/>
              </a:rPr>
              <a:t> </a:t>
            </a:r>
            <a:r>
              <a:rPr b="1" lang="de" sz="900">
                <a:solidFill>
                  <a:srgbClr val="000080"/>
                </a:solidFill>
                <a:highlight>
                  <a:srgbClr val="FFFFFF"/>
                </a:highlight>
                <a:uFill>
                  <a:noFill/>
                </a:uFill>
                <a:hlinkClick r:id="rId18">
                  <a:extLst>
                    <a:ext uri="{A12FA001-AC4F-418D-AE19-62706E023703}">
                      <ahyp:hlinkClr val="tx"/>
                    </a:ext>
                  </a:extLst>
                </a:hlinkClick>
              </a:rPr>
              <a:t>date</a:t>
            </a:r>
            <a:r>
              <a:rPr lang="de" sz="900">
                <a:highlight>
                  <a:srgbClr val="FFFFFF"/>
                </a:highlight>
              </a:rPr>
              <a:t>,</a:t>
            </a:r>
            <a:br>
              <a:rPr lang="de" sz="900">
                <a:highlight>
                  <a:srgbClr val="FFFFFF"/>
                </a:highlight>
              </a:rPr>
            </a:br>
            <a:r>
              <a:rPr b="1" lang="de" sz="900">
                <a:solidFill>
                  <a:srgbClr val="000080"/>
                </a:solidFill>
                <a:highlight>
                  <a:srgbClr val="FFFFFF"/>
                </a:highlight>
              </a:rPr>
              <a:t>primary</a:t>
            </a:r>
            <a:r>
              <a:rPr lang="de" sz="900">
                <a:highlight>
                  <a:srgbClr val="FFFFFF"/>
                </a:highlight>
              </a:rPr>
              <a:t> </a:t>
            </a:r>
            <a:r>
              <a:rPr b="1" lang="de" sz="900">
                <a:solidFill>
                  <a:srgbClr val="000080"/>
                </a:solidFill>
                <a:highlight>
                  <a:srgbClr val="FFFFFF"/>
                </a:highlight>
              </a:rPr>
              <a:t>key</a:t>
            </a:r>
            <a:r>
              <a:rPr lang="de" sz="900">
                <a:highlight>
                  <a:srgbClr val="FFFFFF"/>
                </a:highlight>
              </a:rPr>
              <a:t> (id));</a:t>
            </a:r>
            <a:endParaRPr sz="900">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5f18b0f9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f18b0f9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Auto Increment Spalten (in diesem Fall ID) müssen/dürfen nicht aufgelistet und befüllt werden, da die Datenbank diese Spalte selbst befüllt.  Numerische Werte (Spalte “Punkte”) werden ohne Hochkomma eingetragen, da sie keine Strings sind. Die Spalte “created” erwartet ein Datum + die Zeit. Dafür nutzen wir die SQL Funktion “NOW()”, die für uns den genauen Zeitpunkt einträgt, wann der Eintrag erstellt wurde.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de"/>
              <a:t>MITMACHEN</a:t>
            </a:r>
            <a:endParaRPr b="1"/>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8fcc11068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8fcc11068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8fcc11068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8fcc11068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5e8e1d629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e8e1d629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5e8e1d629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e8e1d629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5e8e1d629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e8e1d629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5e8e1d629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5e8e1d629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e8e1d629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e8e1d629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8045fb9d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8045fb9d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Was ist eigentlich eine Datenbank?</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5e8e1d629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e8e1d629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Unabhängig davon, wie viel Sinn diese Tabelle macht, haben wir Deutschland zweimal drin: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8a5c9724b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a5c9724b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e8e1d629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e8e1d629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5dab5682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5dab5682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75dab5682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5dab5682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5e8e1d629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e8e1d629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5e8e1d629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e8e1d629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5e8e1d629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e8e1d629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5e8e1d629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e8e1d629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5e8e1d629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e8e1d629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045fb9d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8045fb9d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Es war einmal eine Stadt namens Datenstadt, die von vielen Menschen bewohnt wurde. Diese Menschen hatten alle möglichen Informationen, die sie sammelten und aufbewahrten, aber sie hatten keine Möglichkeit, diese Informationen effektiv zu organisieren und abzurufen.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Eines Tages beschloss ein kluger Mann namens Data, dass er eine Lösung für dieses Problem finden würde. Er dachte lange darüber nach und kam schließlich auf die Idee einer magischen Truhe, die all diese Informationen speichern und organisieren könnte. -&gt;klick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70f13fca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0f13fca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lösung bei klick!</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5e8e1d629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e8e1d629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e8e1d629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e8e1d629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75dab5682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5dab5682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5e8e1d629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5e8e1d629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team punkt ein der ersten Saison auf null, da erst ab 92 punkte gesammelt wurden :P (Nein aber später brauchen wir eins mit null)</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5e8e1d629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e8e1d629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https://imoodle.de/sqltutorial/lektion1.html#:~:text=Team_Punkte%20is%20NULL-,Ergebnis%20der%20Abfrage%3A,%2C%20also%20NULL%2C%20erhalten%20haben.</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75dab5682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75dab5682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https://imoodle.de/sqltutorial/lektion1.html#:~:text=Team_Punkte%20is%20NULL-,Ergebnis%20der%20Abfrage%3A,%2C%20also%20NULL%2C%20erhalten%20haben.</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70015fee3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0015fee3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https://imoodle.de/sqltutorial/lektion1.html#:~:text=Team_Punkte%20is%20NULL-,Ergebnis%20der%20Abfrage%3A,%2C%20also%20NULL%2C%20erhalten%20haben.</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35c4df5348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35c4df5348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18e9ae2e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218e9ae2e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045fb9d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045fb9d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de" sz="1200">
                <a:solidFill>
                  <a:srgbClr val="D1D5DB"/>
                </a:solidFill>
                <a:highlight>
                  <a:srgbClr val="444654"/>
                </a:highlight>
                <a:latin typeface="Roboto"/>
                <a:ea typeface="Roboto"/>
                <a:cs typeface="Roboto"/>
                <a:sym typeface="Roboto"/>
              </a:rPr>
              <a:t>Diese magische Truhe nannte er Datenbank.</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None/>
            </a:pPr>
            <a:r>
              <a:rPr lang="de" sz="1200">
                <a:solidFill>
                  <a:srgbClr val="D1D5DB"/>
                </a:solidFill>
                <a:highlight>
                  <a:srgbClr val="444654"/>
                </a:highlight>
                <a:latin typeface="Roboto"/>
                <a:ea typeface="Roboto"/>
                <a:cs typeface="Roboto"/>
                <a:sym typeface="Roboto"/>
              </a:rPr>
              <a:t>Data stellte sich vor, dass jeder Einwohner von Datenstadt einen speziellen Schlüssel für die Datenbank haben würde. Wenn sie Informationen in die Datenbank eintragen wollten, könnten sie einfach ihren Schlüssel verwenden, um Zugang zu erhalten und die Informationen einzugeben. Wenn sie dann diese Informationen in der Zukunft benötigen würden, könnten sie ihren Schlüssel erneut verwenden, um die Datenbank zu öffnen und die gespeicherten Informationen abzurufen.</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None/>
            </a:pPr>
            <a:r>
              <a:rPr lang="de" sz="1200">
                <a:solidFill>
                  <a:srgbClr val="D1D5DB"/>
                </a:solidFill>
                <a:highlight>
                  <a:srgbClr val="444654"/>
                </a:highlight>
                <a:latin typeface="Roboto"/>
                <a:ea typeface="Roboto"/>
                <a:cs typeface="Roboto"/>
                <a:sym typeface="Roboto"/>
              </a:rPr>
              <a:t>Aber Data dachte noch weiter. Er erkannte, dass es wichtig war, dass diese Informationen in der Datenbank in einer bestimmten Weise organisiert waren, damit sie leichter abgerufen werden konnten. So entschied er sich, verschiedene Schubladen in der Truhe zu erstellen, um verschiedene Arten von Informationen zu speichern. Es gab eine Schublade für Namen, eine für Adressen, eine für Telefonnummern und so weiter.</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None/>
            </a:pPr>
            <a:r>
              <a:rPr lang="de" sz="1200">
                <a:solidFill>
                  <a:srgbClr val="D1D5DB"/>
                </a:solidFill>
                <a:highlight>
                  <a:srgbClr val="444654"/>
                </a:highlight>
                <a:latin typeface="Roboto"/>
                <a:ea typeface="Roboto"/>
                <a:cs typeface="Roboto"/>
                <a:sym typeface="Roboto"/>
              </a:rPr>
              <a:t>Und so wurde die Datenbank geboren. Die Einwohner von Datenstadt konnten nun ihre Informationen in die magische Truhe eintragen und leicht darauf zugreifen, wenn sie es brauchten. Sie konnten auch schnell und einfach nach bestimmten Informationen suchen, indem sie einfach die entsprechende Schublade öffneten.</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None/>
            </a:pPr>
            <a:r>
              <a:rPr lang="de" sz="1200">
                <a:solidFill>
                  <a:srgbClr val="D1D5DB"/>
                </a:solidFill>
                <a:highlight>
                  <a:srgbClr val="444654"/>
                </a:highlight>
                <a:latin typeface="Roboto"/>
                <a:ea typeface="Roboto"/>
                <a:cs typeface="Roboto"/>
                <a:sym typeface="Roboto"/>
              </a:rPr>
              <a:t>Die Datenbank war ein großer Erfolg und wurde bald in anderen Städten und sogar in anderen Ländern eingesetzt. Es half den Menschen, ihre Informationen effektiver zu organisieren und abzurufen, und war ein Segen für diejenigen, die eine große Menge an Informationen verwalten mussten.</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None/>
            </a:pPr>
            <a:r>
              <a:rPr lang="de" sz="1200">
                <a:solidFill>
                  <a:srgbClr val="D1D5DB"/>
                </a:solidFill>
                <a:highlight>
                  <a:srgbClr val="444654"/>
                </a:highlight>
                <a:latin typeface="Roboto"/>
                <a:ea typeface="Roboto"/>
                <a:cs typeface="Roboto"/>
                <a:sym typeface="Roboto"/>
              </a:rPr>
              <a:t>Und so endet unsere Geschichte von der Entstehung der Datenbank, die durch die Weisheit und den Einfallsreichtum von Data entstanden ist, um Ordnung in das Chaos von Informationen zu bringen.</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218e9ae2e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218e9ae2e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5f18b0f99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5f18b0f99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5f18b0f99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5f18b0f99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Beachten Sie, dass die Spalte "PersonID" in der Tabelle "Orders" auf die Spalte "PersonID" in der Tabelle "Persons" verweist.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Die Spalte "PersonID" in der Tabelle "Persons" ist der PRIMARY KEY in der Tabelle "Persons".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Die Spalte "PersonID" in der Tabelle "Orders" ist ein AUSLÄNDISCHER SCHLÜSSEL in der Tabelle "Orders".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Die FOREIGN KEY-Einschränkung wird verwendet, um Aktionen zu verhindern, die Verknüpfungen zwischen Tabellen zerstören würden.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Die FOREIGN KEY-Einschränkung verhindert auch, dass ungültige Daten in die Fremdschlüsselspalte eingefügt werden, da es sich um einen der Werte in der Tabelle handeln muss, auf die sie verweist.</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5f18b0f99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5f18b0f99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f18b0f99e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f18b0f99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5f18b0f99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f18b0f99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5fd00a08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fd00a08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35c4df534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35c4df534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5c4df5348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35c4df5348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70015fee3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70015fee3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Der göße Join kommt mit lösung auf der nächsten Seite. :P</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die N:M sollte ein problem werden, da wir eine Verbindungstabelle brauchen!!!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045fb9dd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8045fb9dd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8fcc11068b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fcc11068b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3a33ec783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3a33ec783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select schueler.Name, orte.name</a:t>
            </a:r>
            <a:endParaRPr/>
          </a:p>
          <a:p>
            <a:pPr indent="0" lvl="0" marL="0" rtl="0" algn="l">
              <a:spcBef>
                <a:spcPts val="0"/>
              </a:spcBef>
              <a:spcAft>
                <a:spcPts val="0"/>
              </a:spcAft>
              <a:buNone/>
            </a:pPr>
            <a:r>
              <a:rPr lang="de"/>
              <a:t>from ((schueler</a:t>
            </a:r>
            <a:endParaRPr/>
          </a:p>
          <a:p>
            <a:pPr indent="0" lvl="0" marL="0" rtl="0" algn="l">
              <a:spcBef>
                <a:spcPts val="0"/>
              </a:spcBef>
              <a:spcAft>
                <a:spcPts val="0"/>
              </a:spcAft>
              <a:buNone/>
            </a:pPr>
            <a:r>
              <a:rPr lang="de"/>
              <a:t>inner join orte on schueler.idOrte = orte.id)</a:t>
            </a:r>
            <a:endParaRPr/>
          </a:p>
          <a:p>
            <a:pPr indent="0" lvl="0" marL="0" rtl="0" algn="l">
              <a:spcBef>
                <a:spcPts val="0"/>
              </a:spcBef>
              <a:spcAft>
                <a:spcPts val="0"/>
              </a:spcAft>
              <a:buNone/>
            </a:pPr>
            <a:r>
              <a:rPr lang="de"/>
              <a:t>inner join smartphones on schueler.idSmartphones = smartphones.id)</a:t>
            </a:r>
            <a:endParaRPr/>
          </a:p>
          <a:p>
            <a:pPr indent="0" lvl="0" marL="0" rtl="0" algn="l">
              <a:spcBef>
                <a:spcPts val="0"/>
              </a:spcBef>
              <a:spcAft>
                <a:spcPts val="0"/>
              </a:spcAft>
              <a:buNone/>
            </a:pPr>
            <a:r>
              <a:rPr lang="de"/>
              <a:t>where smartphones.marke = "Apple"</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 Letzte Lösung für dich ---</a:t>
            </a:r>
            <a:endParaRPr/>
          </a:p>
          <a:p>
            <a:pPr indent="0" lvl="0" marL="0" rtl="0" algn="l">
              <a:lnSpc>
                <a:spcPct val="115000"/>
              </a:lnSpc>
              <a:spcBef>
                <a:spcPts val="1200"/>
              </a:spcBef>
              <a:spcAft>
                <a:spcPts val="0"/>
              </a:spcAft>
              <a:buNone/>
            </a:pPr>
            <a:r>
              <a:rPr lang="de"/>
              <a:t>Select count(*)</a:t>
            </a:r>
            <a:endParaRPr/>
          </a:p>
          <a:p>
            <a:pPr indent="0" lvl="0" marL="0" rtl="0" algn="l">
              <a:lnSpc>
                <a:spcPct val="115000"/>
              </a:lnSpc>
              <a:spcBef>
                <a:spcPts val="1200"/>
              </a:spcBef>
              <a:spcAft>
                <a:spcPts val="0"/>
              </a:spcAft>
              <a:buNone/>
            </a:pPr>
            <a:r>
              <a:rPr lang="de"/>
              <a:t>From</a:t>
            </a:r>
            <a:endParaRPr/>
          </a:p>
          <a:p>
            <a:pPr indent="0" lvl="0" marL="0" rtl="0" algn="l">
              <a:lnSpc>
                <a:spcPct val="115000"/>
              </a:lnSpc>
              <a:spcBef>
                <a:spcPts val="1200"/>
              </a:spcBef>
              <a:spcAft>
                <a:spcPts val="0"/>
              </a:spcAft>
              <a:buNone/>
            </a:pPr>
            <a:r>
              <a:rPr lang="de"/>
              <a:t>	schueler as s,</a:t>
            </a:r>
            <a:endParaRPr/>
          </a:p>
          <a:p>
            <a:pPr indent="0" lvl="0" marL="0" rtl="0" algn="l">
              <a:lnSpc>
                <a:spcPct val="115000"/>
              </a:lnSpc>
              <a:spcBef>
                <a:spcPts val="1200"/>
              </a:spcBef>
              <a:spcAft>
                <a:spcPts val="0"/>
              </a:spcAft>
              <a:buNone/>
            </a:pPr>
            <a:r>
              <a:rPr lang="de"/>
              <a:t>	lehrer as l,</a:t>
            </a:r>
            <a:endParaRPr/>
          </a:p>
          <a:p>
            <a:pPr indent="0" lvl="0" marL="0" rtl="0" algn="l">
              <a:lnSpc>
                <a:spcPct val="115000"/>
              </a:lnSpc>
              <a:spcBef>
                <a:spcPts val="1200"/>
              </a:spcBef>
              <a:spcAft>
                <a:spcPts val="0"/>
              </a:spcAft>
              <a:buNone/>
            </a:pPr>
            <a:r>
              <a:rPr lang="de"/>
              <a:t>	lehrer_hat_schueler as lhs,</a:t>
            </a:r>
            <a:endParaRPr/>
          </a:p>
          <a:p>
            <a:pPr indent="0" lvl="0" marL="0" rtl="0" algn="l">
              <a:lnSpc>
                <a:spcPct val="115000"/>
              </a:lnSpc>
              <a:spcBef>
                <a:spcPts val="1200"/>
              </a:spcBef>
              <a:spcAft>
                <a:spcPts val="0"/>
              </a:spcAft>
              <a:buNone/>
            </a:pPr>
            <a:r>
              <a:rPr lang="de"/>
              <a:t>	orte o</a:t>
            </a:r>
            <a:endParaRPr/>
          </a:p>
          <a:p>
            <a:pPr indent="0" lvl="0" marL="0" rtl="0" algn="l">
              <a:lnSpc>
                <a:spcPct val="115000"/>
              </a:lnSpc>
              <a:spcBef>
                <a:spcPts val="1200"/>
              </a:spcBef>
              <a:spcAft>
                <a:spcPts val="0"/>
              </a:spcAft>
              <a:buNone/>
            </a:pPr>
            <a:r>
              <a:rPr lang="de"/>
              <a:t>WHERE</a:t>
            </a:r>
            <a:endParaRPr/>
          </a:p>
          <a:p>
            <a:pPr indent="0" lvl="0" marL="0" rtl="0" algn="l">
              <a:lnSpc>
                <a:spcPct val="115000"/>
              </a:lnSpc>
              <a:spcBef>
                <a:spcPts val="1200"/>
              </a:spcBef>
              <a:spcAft>
                <a:spcPts val="0"/>
              </a:spcAft>
              <a:buNone/>
            </a:pPr>
            <a:r>
              <a:rPr lang="de"/>
              <a:t>	lhs.idLehrer = l.id</a:t>
            </a:r>
            <a:endParaRPr/>
          </a:p>
          <a:p>
            <a:pPr indent="0" lvl="0" marL="0" rtl="0" algn="l">
              <a:lnSpc>
                <a:spcPct val="115000"/>
              </a:lnSpc>
              <a:spcBef>
                <a:spcPts val="1200"/>
              </a:spcBef>
              <a:spcAft>
                <a:spcPts val="0"/>
              </a:spcAft>
              <a:buNone/>
            </a:pPr>
            <a:r>
              <a:rPr lang="de"/>
              <a:t>   	AND lhs.idSchueler = s.id</a:t>
            </a:r>
            <a:endParaRPr/>
          </a:p>
          <a:p>
            <a:pPr indent="0" lvl="0" marL="0" rtl="0" algn="l">
              <a:lnSpc>
                <a:spcPct val="115000"/>
              </a:lnSpc>
              <a:spcBef>
                <a:spcPts val="1200"/>
              </a:spcBef>
              <a:spcAft>
                <a:spcPts val="0"/>
              </a:spcAft>
              <a:buNone/>
            </a:pPr>
            <a:r>
              <a:rPr lang="de"/>
              <a:t>   	AND s.idOrte = o.id</a:t>
            </a:r>
            <a:endParaRPr/>
          </a:p>
          <a:p>
            <a:pPr indent="0" lvl="0" marL="0" rtl="0" algn="l">
              <a:lnSpc>
                <a:spcPct val="115000"/>
              </a:lnSpc>
              <a:spcBef>
                <a:spcPts val="1200"/>
              </a:spcBef>
              <a:spcAft>
                <a:spcPts val="0"/>
              </a:spcAft>
              <a:buNone/>
            </a:pPr>
            <a:r>
              <a:rPr lang="de"/>
              <a:t>   	AND l.name = 'Bock'</a:t>
            </a:r>
            <a:endParaRPr/>
          </a:p>
          <a:p>
            <a:pPr indent="0" lvl="0" marL="0" rtl="0" algn="l">
              <a:lnSpc>
                <a:spcPct val="115000"/>
              </a:lnSpc>
              <a:spcBef>
                <a:spcPts val="1200"/>
              </a:spcBef>
              <a:spcAft>
                <a:spcPts val="0"/>
              </a:spcAft>
              <a:buNone/>
            </a:pPr>
            <a:r>
              <a:rPr lang="de"/>
              <a:t>   	AND o.name = 'Emmendingen'</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3a33ec7831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3a33ec7831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select schueler.Name, orte.name</a:t>
            </a:r>
            <a:endParaRPr/>
          </a:p>
          <a:p>
            <a:pPr indent="0" lvl="0" marL="0" rtl="0" algn="l">
              <a:spcBef>
                <a:spcPts val="0"/>
              </a:spcBef>
              <a:spcAft>
                <a:spcPts val="0"/>
              </a:spcAft>
              <a:buNone/>
            </a:pPr>
            <a:r>
              <a:rPr lang="de"/>
              <a:t>from ((schueler</a:t>
            </a:r>
            <a:endParaRPr/>
          </a:p>
          <a:p>
            <a:pPr indent="0" lvl="0" marL="0" rtl="0" algn="l">
              <a:spcBef>
                <a:spcPts val="0"/>
              </a:spcBef>
              <a:spcAft>
                <a:spcPts val="0"/>
              </a:spcAft>
              <a:buNone/>
            </a:pPr>
            <a:r>
              <a:rPr lang="de"/>
              <a:t>inner join orte on schueler.idOrte = orte.id)</a:t>
            </a:r>
            <a:endParaRPr/>
          </a:p>
          <a:p>
            <a:pPr indent="0" lvl="0" marL="0" rtl="0" algn="l">
              <a:spcBef>
                <a:spcPts val="0"/>
              </a:spcBef>
              <a:spcAft>
                <a:spcPts val="0"/>
              </a:spcAft>
              <a:buNone/>
            </a:pPr>
            <a:r>
              <a:rPr lang="de"/>
              <a:t>inner join smartphones on schueler.idSmartphones = smartphones.id)</a:t>
            </a:r>
            <a:endParaRPr/>
          </a:p>
          <a:p>
            <a:pPr indent="0" lvl="0" marL="0" rtl="0" algn="l">
              <a:spcBef>
                <a:spcPts val="0"/>
              </a:spcBef>
              <a:spcAft>
                <a:spcPts val="0"/>
              </a:spcAft>
              <a:buNone/>
            </a:pPr>
            <a:r>
              <a:rPr lang="de"/>
              <a:t>where smartphones.marke = "Apple"</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 Letzte Lösung für dich ---</a:t>
            </a:r>
            <a:endParaRPr/>
          </a:p>
          <a:p>
            <a:pPr indent="0" lvl="0" marL="0" rtl="0" algn="l">
              <a:lnSpc>
                <a:spcPct val="115000"/>
              </a:lnSpc>
              <a:spcBef>
                <a:spcPts val="1200"/>
              </a:spcBef>
              <a:spcAft>
                <a:spcPts val="0"/>
              </a:spcAft>
              <a:buNone/>
            </a:pPr>
            <a:r>
              <a:rPr lang="de"/>
              <a:t>Select count(*)</a:t>
            </a:r>
            <a:endParaRPr/>
          </a:p>
          <a:p>
            <a:pPr indent="0" lvl="0" marL="0" rtl="0" algn="l">
              <a:lnSpc>
                <a:spcPct val="115000"/>
              </a:lnSpc>
              <a:spcBef>
                <a:spcPts val="1200"/>
              </a:spcBef>
              <a:spcAft>
                <a:spcPts val="0"/>
              </a:spcAft>
              <a:buNone/>
            </a:pPr>
            <a:r>
              <a:rPr lang="de"/>
              <a:t>From</a:t>
            </a:r>
            <a:endParaRPr/>
          </a:p>
          <a:p>
            <a:pPr indent="0" lvl="0" marL="0" rtl="0" algn="l">
              <a:lnSpc>
                <a:spcPct val="115000"/>
              </a:lnSpc>
              <a:spcBef>
                <a:spcPts val="1200"/>
              </a:spcBef>
              <a:spcAft>
                <a:spcPts val="0"/>
              </a:spcAft>
              <a:buNone/>
            </a:pPr>
            <a:r>
              <a:rPr lang="de"/>
              <a:t>	schueler as s,</a:t>
            </a:r>
            <a:endParaRPr/>
          </a:p>
          <a:p>
            <a:pPr indent="0" lvl="0" marL="0" rtl="0" algn="l">
              <a:lnSpc>
                <a:spcPct val="115000"/>
              </a:lnSpc>
              <a:spcBef>
                <a:spcPts val="1200"/>
              </a:spcBef>
              <a:spcAft>
                <a:spcPts val="0"/>
              </a:spcAft>
              <a:buNone/>
            </a:pPr>
            <a:r>
              <a:rPr lang="de"/>
              <a:t>	lehrer as l,</a:t>
            </a:r>
            <a:endParaRPr/>
          </a:p>
          <a:p>
            <a:pPr indent="0" lvl="0" marL="0" rtl="0" algn="l">
              <a:lnSpc>
                <a:spcPct val="115000"/>
              </a:lnSpc>
              <a:spcBef>
                <a:spcPts val="1200"/>
              </a:spcBef>
              <a:spcAft>
                <a:spcPts val="0"/>
              </a:spcAft>
              <a:buNone/>
            </a:pPr>
            <a:r>
              <a:rPr lang="de"/>
              <a:t>	lehrer_hat_schueler as lhs,</a:t>
            </a:r>
            <a:endParaRPr/>
          </a:p>
          <a:p>
            <a:pPr indent="0" lvl="0" marL="0" rtl="0" algn="l">
              <a:lnSpc>
                <a:spcPct val="115000"/>
              </a:lnSpc>
              <a:spcBef>
                <a:spcPts val="1200"/>
              </a:spcBef>
              <a:spcAft>
                <a:spcPts val="0"/>
              </a:spcAft>
              <a:buNone/>
            </a:pPr>
            <a:r>
              <a:rPr lang="de"/>
              <a:t>	orte o</a:t>
            </a:r>
            <a:endParaRPr/>
          </a:p>
          <a:p>
            <a:pPr indent="0" lvl="0" marL="0" rtl="0" algn="l">
              <a:lnSpc>
                <a:spcPct val="115000"/>
              </a:lnSpc>
              <a:spcBef>
                <a:spcPts val="1200"/>
              </a:spcBef>
              <a:spcAft>
                <a:spcPts val="0"/>
              </a:spcAft>
              <a:buNone/>
            </a:pPr>
            <a:r>
              <a:rPr lang="de"/>
              <a:t>WHERE</a:t>
            </a:r>
            <a:endParaRPr/>
          </a:p>
          <a:p>
            <a:pPr indent="0" lvl="0" marL="0" rtl="0" algn="l">
              <a:lnSpc>
                <a:spcPct val="115000"/>
              </a:lnSpc>
              <a:spcBef>
                <a:spcPts val="1200"/>
              </a:spcBef>
              <a:spcAft>
                <a:spcPts val="0"/>
              </a:spcAft>
              <a:buNone/>
            </a:pPr>
            <a:r>
              <a:rPr lang="de"/>
              <a:t>	lhs.idLehrer = l.id</a:t>
            </a:r>
            <a:endParaRPr/>
          </a:p>
          <a:p>
            <a:pPr indent="0" lvl="0" marL="0" rtl="0" algn="l">
              <a:lnSpc>
                <a:spcPct val="115000"/>
              </a:lnSpc>
              <a:spcBef>
                <a:spcPts val="1200"/>
              </a:spcBef>
              <a:spcAft>
                <a:spcPts val="0"/>
              </a:spcAft>
              <a:buNone/>
            </a:pPr>
            <a:r>
              <a:rPr lang="de"/>
              <a:t>   	AND lhs.idSchueler = s.id</a:t>
            </a:r>
            <a:endParaRPr/>
          </a:p>
          <a:p>
            <a:pPr indent="0" lvl="0" marL="0" rtl="0" algn="l">
              <a:lnSpc>
                <a:spcPct val="115000"/>
              </a:lnSpc>
              <a:spcBef>
                <a:spcPts val="1200"/>
              </a:spcBef>
              <a:spcAft>
                <a:spcPts val="0"/>
              </a:spcAft>
              <a:buNone/>
            </a:pPr>
            <a:r>
              <a:rPr lang="de"/>
              <a:t>   	AND s.idOrte = o.id</a:t>
            </a:r>
            <a:endParaRPr/>
          </a:p>
          <a:p>
            <a:pPr indent="0" lvl="0" marL="0" rtl="0" algn="l">
              <a:lnSpc>
                <a:spcPct val="115000"/>
              </a:lnSpc>
              <a:spcBef>
                <a:spcPts val="1200"/>
              </a:spcBef>
              <a:spcAft>
                <a:spcPts val="0"/>
              </a:spcAft>
              <a:buNone/>
            </a:pPr>
            <a:r>
              <a:rPr lang="de"/>
              <a:t>   	AND l.name = 'Bock'</a:t>
            </a:r>
            <a:endParaRPr/>
          </a:p>
          <a:p>
            <a:pPr indent="0" lvl="0" marL="0" rtl="0" algn="l">
              <a:lnSpc>
                <a:spcPct val="115000"/>
              </a:lnSpc>
              <a:spcBef>
                <a:spcPts val="1200"/>
              </a:spcBef>
              <a:spcAft>
                <a:spcPts val="0"/>
              </a:spcAft>
              <a:buNone/>
            </a:pPr>
            <a:r>
              <a:rPr lang="de"/>
              <a:t>   	AND o.name = 'Emmendingen'</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75dab5682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75dab5682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5f18b0f99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5f18b0f99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man stelle sich eine excel tabelle vor. genau eine tabelle in dem man alle infos die man braucht einträgt.</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5f18b0f99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5f18b0f99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man stelle sich eine excel tabelle vor. genau eine tabelle in dem man alle infos die man braucht einträgt.</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5f18b0f99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5f18b0f99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900">
                <a:solidFill>
                  <a:schemeClr val="dk1"/>
                </a:solidFill>
                <a:highlight>
                  <a:srgbClr val="6F89A4"/>
                </a:highlight>
              </a:rPr>
              <a:t>Ein Relationenschema befindet sich in der 1. Normalform, wenn alle seine Attribute einfach und einwertig sind.</a:t>
            </a:r>
            <a:endParaRPr sz="900">
              <a:solidFill>
                <a:schemeClr val="dk1"/>
              </a:solidFill>
              <a:highlight>
                <a:srgbClr val="6F89A4"/>
              </a:highlight>
            </a:endParaRPr>
          </a:p>
          <a:p>
            <a:pPr indent="0" lvl="0" marL="0" rtl="0" algn="l">
              <a:spcBef>
                <a:spcPts val="0"/>
              </a:spcBef>
              <a:spcAft>
                <a:spcPts val="0"/>
              </a:spcAft>
              <a:buNone/>
            </a:pPr>
            <a:r>
              <a:t/>
            </a:r>
            <a:endParaRPr sz="900">
              <a:solidFill>
                <a:schemeClr val="dk1"/>
              </a:solidFill>
              <a:highlight>
                <a:srgbClr val="6F89A4"/>
              </a:highlight>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5f18b0f99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5f18b0f99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highlight>
                <a:srgbClr val="6F89A4"/>
              </a:highlight>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23db6021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23db6021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50">
                <a:solidFill>
                  <a:schemeClr val="dk1"/>
                </a:solidFill>
                <a:highlight>
                  <a:srgbClr val="FFFFFF"/>
                </a:highlight>
              </a:rPr>
              <a:t>Eine </a:t>
            </a:r>
            <a:r>
              <a:rPr b="1" lang="de" sz="1050">
                <a:solidFill>
                  <a:schemeClr val="dk1"/>
                </a:solidFill>
                <a:highlight>
                  <a:srgbClr val="FFFFFF"/>
                </a:highlight>
              </a:rPr>
              <a:t>Funktionale Abhängigkeit</a:t>
            </a:r>
            <a:r>
              <a:rPr lang="de" sz="1050">
                <a:solidFill>
                  <a:schemeClr val="dk1"/>
                </a:solidFill>
                <a:highlight>
                  <a:srgbClr val="FFFFFF"/>
                </a:highlight>
              </a:rPr>
              <a:t> zwischen Attribut Y und Attribut X liegt dann vor, wenn es zu jedem X genau ein Y gibt.</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de" sz="1050">
                <a:solidFill>
                  <a:schemeClr val="dk1"/>
                </a:solidFill>
                <a:highlight>
                  <a:srgbClr val="FFFFFF"/>
                </a:highlight>
              </a:rPr>
              <a:t>Eine </a:t>
            </a:r>
            <a:r>
              <a:rPr b="1" lang="de" sz="1050">
                <a:solidFill>
                  <a:schemeClr val="dk1"/>
                </a:solidFill>
                <a:highlight>
                  <a:srgbClr val="FFFFFF"/>
                </a:highlight>
              </a:rPr>
              <a:t>vollständig funktionale Abhängigkeit</a:t>
            </a:r>
            <a:r>
              <a:rPr lang="de" sz="1050">
                <a:solidFill>
                  <a:schemeClr val="dk1"/>
                </a:solidFill>
                <a:highlight>
                  <a:srgbClr val="FFFFFF"/>
                </a:highlight>
              </a:rPr>
              <a:t> liegt dann vor, wenn dass Nicht-Schlüsselattribut nicht nur von einem Teil der Attribute eines zusammengesetzten Schlüsselkandidaten funktional abhängig ist, sondern von allen Teilen eines Relationstyps.</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5f18b0f99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5f18b0f99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900">
                <a:solidFill>
                  <a:schemeClr val="dk1"/>
                </a:solidFill>
                <a:highlight>
                  <a:srgbClr val="6F89A4"/>
                </a:highlight>
              </a:rPr>
              <a:t>Ein Relationenschema ist in der 2. Normalform, wenn es in der 1. Normalform ist und wenn jedes nicht zum Identifikationsschlüssel gehörige Attribut von diesem voll funktional abhängig ist.</a:t>
            </a:r>
            <a:endParaRPr sz="900">
              <a:solidFill>
                <a:schemeClr val="dk1"/>
              </a:solidFill>
              <a:highlight>
                <a:srgbClr val="6F89A4"/>
              </a:highlight>
            </a:endParaRPr>
          </a:p>
          <a:p>
            <a:pPr indent="0" lvl="0" marL="0" rtl="0" algn="l">
              <a:spcBef>
                <a:spcPts val="0"/>
              </a:spcBef>
              <a:spcAft>
                <a:spcPts val="0"/>
              </a:spcAft>
              <a:buNone/>
            </a:pPr>
            <a:r>
              <a:t/>
            </a:r>
            <a:endParaRPr sz="900">
              <a:solidFill>
                <a:schemeClr val="dk1"/>
              </a:solidFill>
              <a:highlight>
                <a:srgbClr val="6F89A4"/>
              </a:highlight>
            </a:endParaRPr>
          </a:p>
          <a:p>
            <a:pPr indent="0" lvl="0" marL="0" rtl="0" algn="l">
              <a:spcBef>
                <a:spcPts val="0"/>
              </a:spcBef>
              <a:spcAft>
                <a:spcPts val="0"/>
              </a:spcAft>
              <a:buNone/>
            </a:pPr>
            <a:r>
              <a:rPr lang="de" sz="900">
                <a:solidFill>
                  <a:schemeClr val="dk1"/>
                </a:solidFill>
                <a:highlight>
                  <a:srgbClr val="6F89A4"/>
                </a:highlight>
              </a:rPr>
              <a:t>Alle nichtschlüsselattribute beziehen sich auf das Tabellenobjekt z.B. Wein</a:t>
            </a:r>
            <a:endParaRPr sz="900">
              <a:solidFill>
                <a:schemeClr val="dk1"/>
              </a:solidFill>
              <a:highlight>
                <a:srgbClr val="6F89A4"/>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a">
  <p:cSld name="TITLE_AND_BODY_1">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84300" y="-34775"/>
            <a:ext cx="9351100" cy="5213050"/>
          </a:xfrm>
          <a:prstGeom prst="rect">
            <a:avLst/>
          </a:prstGeom>
          <a:noFill/>
          <a:ln>
            <a:noFill/>
          </a:ln>
        </p:spPr>
      </p:pic>
      <p:sp>
        <p:nvSpPr>
          <p:cNvPr id="14" name="Google Shape;14;p2"/>
          <p:cNvSpPr/>
          <p:nvPr/>
        </p:nvSpPr>
        <p:spPr>
          <a:xfrm>
            <a:off x="-84200" y="1960975"/>
            <a:ext cx="6091800" cy="511800"/>
          </a:xfrm>
          <a:prstGeom prst="rect">
            <a:avLst/>
          </a:prstGeom>
          <a:solidFill>
            <a:srgbClr val="FFFFFF"/>
          </a:solidFill>
          <a:ln>
            <a:noFill/>
          </a:ln>
        </p:spPr>
        <p:txBody>
          <a:bodyPr anchorCtr="0" anchor="ctr" bIns="37425" lIns="74825" spcFirstLastPara="1" rIns="74825" wrap="square" tIns="37425">
            <a:noAutofit/>
          </a:bodyPr>
          <a:lstStyle/>
          <a:p>
            <a:pPr indent="0" lvl="0" marL="0" marR="0" rtl="0" algn="ctr">
              <a:lnSpc>
                <a:spcPct val="100000"/>
              </a:lnSpc>
              <a:spcBef>
                <a:spcPts val="0"/>
              </a:spcBef>
              <a:spcAft>
                <a:spcPts val="0"/>
              </a:spcAft>
              <a:buNone/>
            </a:pPr>
            <a:r>
              <a:t/>
            </a:r>
            <a:endParaRPr b="1" sz="2400" strike="noStrike">
              <a:latin typeface="Asap"/>
              <a:ea typeface="Asap"/>
              <a:cs typeface="Asap"/>
              <a:sym typeface="Asap"/>
            </a:endParaRPr>
          </a:p>
        </p:txBody>
      </p:sp>
      <p:pic>
        <p:nvPicPr>
          <p:cNvPr id="15" name="Google Shape;15;p2"/>
          <p:cNvPicPr preferRelativeResize="0"/>
          <p:nvPr/>
        </p:nvPicPr>
        <p:blipFill rotWithShape="1">
          <a:blip r:embed="rId3">
            <a:alphaModFix/>
          </a:blip>
          <a:srcRect b="0" l="0" r="0" t="0"/>
          <a:stretch/>
        </p:blipFill>
        <p:spPr>
          <a:xfrm>
            <a:off x="352022" y="-7348"/>
            <a:ext cx="4016511" cy="1000821"/>
          </a:xfrm>
          <a:prstGeom prst="rect">
            <a:avLst/>
          </a:prstGeom>
          <a:noFill/>
          <a:ln>
            <a:noFill/>
          </a:ln>
        </p:spPr>
      </p:pic>
      <p:sp>
        <p:nvSpPr>
          <p:cNvPr id="16" name="Google Shape;16;p2"/>
          <p:cNvSpPr txBox="1"/>
          <p:nvPr>
            <p:ph type="title"/>
          </p:nvPr>
        </p:nvSpPr>
        <p:spPr>
          <a:xfrm>
            <a:off x="-84300" y="1971925"/>
            <a:ext cx="6091800" cy="4899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dk2"/>
              </a:buClr>
              <a:buSzPts val="2400"/>
              <a:buFont typeface="Source Sans Pro"/>
              <a:buNone/>
              <a:defRPr b="1" sz="2400">
                <a:solidFill>
                  <a:schemeClr val="dk2"/>
                </a:solidFill>
                <a:latin typeface="Source Sans Pro"/>
                <a:ea typeface="Source Sans Pro"/>
                <a:cs typeface="Source Sans Pro"/>
                <a:sym typeface="Source Sans Pro"/>
              </a:defRPr>
            </a:lvl1pPr>
            <a:lvl2pPr lvl="1" rtl="0" algn="ctr">
              <a:spcBef>
                <a:spcPts val="0"/>
              </a:spcBef>
              <a:spcAft>
                <a:spcPts val="0"/>
              </a:spcAft>
              <a:buClr>
                <a:schemeClr val="dk2"/>
              </a:buClr>
              <a:buSzPts val="2400"/>
              <a:buFont typeface="Asap SemiBold"/>
              <a:buNone/>
              <a:defRPr sz="2400">
                <a:solidFill>
                  <a:schemeClr val="dk2"/>
                </a:solidFill>
                <a:latin typeface="Asap SemiBold"/>
                <a:ea typeface="Asap SemiBold"/>
                <a:cs typeface="Asap SemiBold"/>
                <a:sym typeface="Asap SemiBold"/>
              </a:defRPr>
            </a:lvl2pPr>
            <a:lvl3pPr lvl="2" rtl="0" algn="ctr">
              <a:spcBef>
                <a:spcPts val="0"/>
              </a:spcBef>
              <a:spcAft>
                <a:spcPts val="0"/>
              </a:spcAft>
              <a:buClr>
                <a:schemeClr val="dk2"/>
              </a:buClr>
              <a:buSzPts val="2400"/>
              <a:buFont typeface="Asap SemiBold"/>
              <a:buNone/>
              <a:defRPr sz="2400">
                <a:solidFill>
                  <a:schemeClr val="dk2"/>
                </a:solidFill>
                <a:latin typeface="Asap SemiBold"/>
                <a:ea typeface="Asap SemiBold"/>
                <a:cs typeface="Asap SemiBold"/>
                <a:sym typeface="Asap SemiBold"/>
              </a:defRPr>
            </a:lvl3pPr>
            <a:lvl4pPr lvl="3" rtl="0" algn="ctr">
              <a:spcBef>
                <a:spcPts val="0"/>
              </a:spcBef>
              <a:spcAft>
                <a:spcPts val="0"/>
              </a:spcAft>
              <a:buClr>
                <a:schemeClr val="dk2"/>
              </a:buClr>
              <a:buSzPts val="2400"/>
              <a:buFont typeface="Asap SemiBold"/>
              <a:buNone/>
              <a:defRPr sz="2400">
                <a:solidFill>
                  <a:schemeClr val="dk2"/>
                </a:solidFill>
                <a:latin typeface="Asap SemiBold"/>
                <a:ea typeface="Asap SemiBold"/>
                <a:cs typeface="Asap SemiBold"/>
                <a:sym typeface="Asap SemiBold"/>
              </a:defRPr>
            </a:lvl4pPr>
            <a:lvl5pPr lvl="4" rtl="0" algn="ctr">
              <a:spcBef>
                <a:spcPts val="0"/>
              </a:spcBef>
              <a:spcAft>
                <a:spcPts val="0"/>
              </a:spcAft>
              <a:buClr>
                <a:schemeClr val="dk2"/>
              </a:buClr>
              <a:buSzPts val="2400"/>
              <a:buFont typeface="Asap SemiBold"/>
              <a:buNone/>
              <a:defRPr sz="2400">
                <a:solidFill>
                  <a:schemeClr val="dk2"/>
                </a:solidFill>
                <a:latin typeface="Asap SemiBold"/>
                <a:ea typeface="Asap SemiBold"/>
                <a:cs typeface="Asap SemiBold"/>
                <a:sym typeface="Asap SemiBold"/>
              </a:defRPr>
            </a:lvl5pPr>
            <a:lvl6pPr lvl="5" rtl="0" algn="ctr">
              <a:spcBef>
                <a:spcPts val="0"/>
              </a:spcBef>
              <a:spcAft>
                <a:spcPts val="0"/>
              </a:spcAft>
              <a:buClr>
                <a:schemeClr val="dk2"/>
              </a:buClr>
              <a:buSzPts val="2400"/>
              <a:buFont typeface="Asap SemiBold"/>
              <a:buNone/>
              <a:defRPr sz="2400">
                <a:solidFill>
                  <a:schemeClr val="dk2"/>
                </a:solidFill>
                <a:latin typeface="Asap SemiBold"/>
                <a:ea typeface="Asap SemiBold"/>
                <a:cs typeface="Asap SemiBold"/>
                <a:sym typeface="Asap SemiBold"/>
              </a:defRPr>
            </a:lvl6pPr>
            <a:lvl7pPr lvl="6" rtl="0" algn="ctr">
              <a:spcBef>
                <a:spcPts val="0"/>
              </a:spcBef>
              <a:spcAft>
                <a:spcPts val="0"/>
              </a:spcAft>
              <a:buClr>
                <a:schemeClr val="dk2"/>
              </a:buClr>
              <a:buSzPts val="2400"/>
              <a:buFont typeface="Asap SemiBold"/>
              <a:buNone/>
              <a:defRPr sz="2400">
                <a:solidFill>
                  <a:schemeClr val="dk2"/>
                </a:solidFill>
                <a:latin typeface="Asap SemiBold"/>
                <a:ea typeface="Asap SemiBold"/>
                <a:cs typeface="Asap SemiBold"/>
                <a:sym typeface="Asap SemiBold"/>
              </a:defRPr>
            </a:lvl7pPr>
            <a:lvl8pPr lvl="7" rtl="0" algn="ctr">
              <a:spcBef>
                <a:spcPts val="0"/>
              </a:spcBef>
              <a:spcAft>
                <a:spcPts val="0"/>
              </a:spcAft>
              <a:buClr>
                <a:schemeClr val="dk2"/>
              </a:buClr>
              <a:buSzPts val="2400"/>
              <a:buFont typeface="Asap SemiBold"/>
              <a:buNone/>
              <a:defRPr sz="2400">
                <a:solidFill>
                  <a:schemeClr val="dk2"/>
                </a:solidFill>
                <a:latin typeface="Asap SemiBold"/>
                <a:ea typeface="Asap SemiBold"/>
                <a:cs typeface="Asap SemiBold"/>
                <a:sym typeface="Asap SemiBold"/>
              </a:defRPr>
            </a:lvl8pPr>
            <a:lvl9pPr lvl="8" rtl="0" algn="ctr">
              <a:spcBef>
                <a:spcPts val="0"/>
              </a:spcBef>
              <a:spcAft>
                <a:spcPts val="0"/>
              </a:spcAft>
              <a:buClr>
                <a:schemeClr val="dk2"/>
              </a:buClr>
              <a:buSzPts val="2400"/>
              <a:buFont typeface="Asap SemiBold"/>
              <a:buNone/>
              <a:defRPr sz="2400">
                <a:solidFill>
                  <a:schemeClr val="dk2"/>
                </a:solidFill>
                <a:latin typeface="Asap SemiBold"/>
                <a:ea typeface="Asap SemiBold"/>
                <a:cs typeface="Asap SemiBold"/>
                <a:sym typeface="Asap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55" name="Shape 55"/>
        <p:cNvGrpSpPr/>
        <p:nvPr/>
      </p:nvGrpSpPr>
      <p:grpSpPr>
        <a:xfrm>
          <a:off x="0" y="0"/>
          <a:ext cx="0" cy="0"/>
          <a:chOff x="0" y="0"/>
          <a:chExt cx="0" cy="0"/>
        </a:xfrm>
      </p:grpSpPr>
      <p:sp>
        <p:nvSpPr>
          <p:cNvPr id="56" name="Google Shape;56;p1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7" name="Google Shape;57;p1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8" name="Google Shape;5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1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1" name="Google Shape;61;p12"/>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2" name="Google Shape;62;p12"/>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3" name="Google Shape;6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4" name="Shape 64"/>
        <p:cNvGrpSpPr/>
        <p:nvPr/>
      </p:nvGrpSpPr>
      <p:grpSpPr>
        <a:xfrm>
          <a:off x="0" y="0"/>
          <a:ext cx="0" cy="0"/>
          <a:chOff x="0" y="0"/>
          <a:chExt cx="0" cy="0"/>
        </a:xfrm>
      </p:grpSpPr>
      <p:sp>
        <p:nvSpPr>
          <p:cNvPr id="65" name="Google Shape;65;p1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6" name="Google Shape;66;p1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Google Shape;70;p1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 name="Google Shape;7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4" name="Google Shape;74;p1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 name="Google Shape;7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8" name="Google Shape;78;p1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9" name="Google Shape;7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
  <p:cSld name="TITLE_AND_BODY_1_1">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2" name="Google Shape;82;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3" name="Google Shape;8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1">
  <p:cSld name="TITLE_1">
    <p:spTree>
      <p:nvGrpSpPr>
        <p:cNvPr id="84" name="Shape 84"/>
        <p:cNvGrpSpPr/>
        <p:nvPr/>
      </p:nvGrpSpPr>
      <p:grpSpPr>
        <a:xfrm>
          <a:off x="0" y="0"/>
          <a:ext cx="0" cy="0"/>
          <a:chOff x="0" y="0"/>
          <a:chExt cx="0" cy="0"/>
        </a:xfrm>
      </p:grpSpPr>
      <p:sp>
        <p:nvSpPr>
          <p:cNvPr id="85" name="Google Shape;85;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86" name="Google Shape;86;p1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links Bild, rechts Text">
  <p:cSld name="OBJECT_2">
    <p:spTree>
      <p:nvGrpSpPr>
        <p:cNvPr id="18" name="Shape 18"/>
        <p:cNvGrpSpPr/>
        <p:nvPr/>
      </p:nvGrpSpPr>
      <p:grpSpPr>
        <a:xfrm>
          <a:off x="0" y="0"/>
          <a:ext cx="0" cy="0"/>
          <a:chOff x="0" y="0"/>
          <a:chExt cx="0" cy="0"/>
        </a:xfrm>
      </p:grpSpPr>
      <p:sp>
        <p:nvSpPr>
          <p:cNvPr id="19" name="Google Shape;19;p4"/>
          <p:cNvSpPr/>
          <p:nvPr/>
        </p:nvSpPr>
        <p:spPr>
          <a:xfrm>
            <a:off x="-275936" y="563991"/>
            <a:ext cx="5760300" cy="516000"/>
          </a:xfrm>
          <a:prstGeom prst="rect">
            <a:avLst/>
          </a:prstGeom>
          <a:solidFill>
            <a:srgbClr val="375EA2"/>
          </a:solidFill>
          <a:ln>
            <a:noFill/>
          </a:ln>
        </p:spPr>
        <p:txBody>
          <a:bodyPr anchorCtr="0" anchor="ctr" bIns="37425" lIns="74825" spcFirstLastPara="1" rIns="74825" wrap="square" tIns="37425">
            <a:noAutofit/>
          </a:bodyPr>
          <a:lstStyle/>
          <a:p>
            <a:pPr indent="0" lvl="0" marL="0" marR="0" rtl="0" algn="ctr">
              <a:lnSpc>
                <a:spcPct val="100000"/>
              </a:lnSpc>
              <a:spcBef>
                <a:spcPts val="0"/>
              </a:spcBef>
              <a:spcAft>
                <a:spcPts val="0"/>
              </a:spcAft>
              <a:buNone/>
            </a:pPr>
            <a:r>
              <a:t/>
            </a:r>
            <a:endParaRPr i="0" sz="1500" u="none" cap="none" strike="noStrike">
              <a:latin typeface="Asap SemiBold"/>
              <a:ea typeface="Asap SemiBold"/>
              <a:cs typeface="Asap SemiBold"/>
              <a:sym typeface="Asap SemiBold"/>
            </a:endParaRPr>
          </a:p>
        </p:txBody>
      </p:sp>
      <p:sp>
        <p:nvSpPr>
          <p:cNvPr id="20" name="Google Shape;20;p4"/>
          <p:cNvSpPr/>
          <p:nvPr/>
        </p:nvSpPr>
        <p:spPr>
          <a:xfrm>
            <a:off x="5891636" y="3720870"/>
            <a:ext cx="1970700" cy="2526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p:txBody>
      </p:sp>
      <p:sp>
        <p:nvSpPr>
          <p:cNvPr id="21" name="Google Shape;21;p4"/>
          <p:cNvSpPr txBox="1"/>
          <p:nvPr>
            <p:ph type="title"/>
          </p:nvPr>
        </p:nvSpPr>
        <p:spPr>
          <a:xfrm>
            <a:off x="0" y="564000"/>
            <a:ext cx="5484300" cy="5160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rgbClr val="FFFFFF"/>
              </a:buClr>
              <a:buSzPts val="2400"/>
              <a:buFont typeface="Source Sans Pro"/>
              <a:buNone/>
              <a:defRPr b="1" sz="2400">
                <a:solidFill>
                  <a:srgbClr val="FFFFFF"/>
                </a:solidFill>
                <a:latin typeface="Source Sans Pro"/>
                <a:ea typeface="Source Sans Pro"/>
                <a:cs typeface="Source Sans Pro"/>
                <a:sym typeface="Source Sans Pro"/>
              </a:defRPr>
            </a:lvl1pPr>
            <a:lvl2pPr lvl="1"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2pPr>
            <a:lvl3pPr lvl="2"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3pPr>
            <a:lvl4pPr lvl="3"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4pPr>
            <a:lvl5pPr lvl="4"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5pPr>
            <a:lvl6pPr lvl="5"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6pPr>
            <a:lvl7pPr lvl="6"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7pPr>
            <a:lvl8pPr lvl="7"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8pPr>
            <a:lvl9pPr lvl="8"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9pPr>
          </a:lstStyle>
          <a:p/>
        </p:txBody>
      </p:sp>
      <p:sp>
        <p:nvSpPr>
          <p:cNvPr id="22" name="Google Shape;22;p4"/>
          <p:cNvSpPr txBox="1"/>
          <p:nvPr>
            <p:ph idx="1" type="body"/>
          </p:nvPr>
        </p:nvSpPr>
        <p:spPr>
          <a:xfrm>
            <a:off x="4500000" y="1348175"/>
            <a:ext cx="4313700" cy="3479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rgbClr val="595959"/>
              </a:buClr>
              <a:buSzPts val="1800"/>
              <a:buFont typeface="Source Sans Pro"/>
              <a:buNone/>
              <a:defRPr sz="1800">
                <a:solidFill>
                  <a:srgbClr val="595959"/>
                </a:solidFill>
                <a:latin typeface="Source Sans Pro"/>
                <a:ea typeface="Source Sans Pro"/>
                <a:cs typeface="Source Sans Pro"/>
                <a:sym typeface="Source Sans Pro"/>
              </a:defRPr>
            </a:lvl1pPr>
            <a:lvl2pPr indent="-228600" lvl="1" marL="914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2pPr>
            <a:lvl3pPr indent="-228600" lvl="2" marL="1371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3pPr>
            <a:lvl4pPr indent="-228600" lvl="3" marL="1828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4pPr>
            <a:lvl5pPr indent="-228600" lvl="4" marL="22860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5pPr>
            <a:lvl6pPr indent="-228600" lvl="5" marL="27432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6pPr>
            <a:lvl7pPr indent="-228600" lvl="6" marL="3200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7pPr>
            <a:lvl8pPr indent="-228600" lvl="7" marL="3657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8pPr>
            <a:lvl9pPr indent="-228600" lvl="8" marL="4114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9pPr>
          </a:lstStyle>
          <a:p/>
        </p:txBody>
      </p:sp>
    </p:spTree>
  </p:cSld>
  <p:clrMapOvr>
    <a:masterClrMapping/>
  </p:clrMapOvr>
  <p:extLst>
    <p:ext uri="{DCECCB84-F9BA-43D5-87BE-67443E8EF086}">
      <p15:sldGuideLst>
        <p15:guide id="1" pos="2835">
          <p15:clr>
            <a:srgbClr val="FA7B17"/>
          </p15:clr>
        </p15:guide>
        <p15:guide id="2" orient="horz" pos="6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double Text">
  <p:cSld name="OBJECT_2_1">
    <p:spTree>
      <p:nvGrpSpPr>
        <p:cNvPr id="23" name="Shape 23"/>
        <p:cNvGrpSpPr/>
        <p:nvPr/>
      </p:nvGrpSpPr>
      <p:grpSpPr>
        <a:xfrm>
          <a:off x="0" y="0"/>
          <a:ext cx="0" cy="0"/>
          <a:chOff x="0" y="0"/>
          <a:chExt cx="0" cy="0"/>
        </a:xfrm>
      </p:grpSpPr>
      <p:sp>
        <p:nvSpPr>
          <p:cNvPr id="24" name="Google Shape;24;p5"/>
          <p:cNvSpPr/>
          <p:nvPr/>
        </p:nvSpPr>
        <p:spPr>
          <a:xfrm>
            <a:off x="-275936" y="563991"/>
            <a:ext cx="5760300" cy="516000"/>
          </a:xfrm>
          <a:prstGeom prst="rect">
            <a:avLst/>
          </a:prstGeom>
          <a:solidFill>
            <a:srgbClr val="375EA2"/>
          </a:solidFill>
          <a:ln>
            <a:noFill/>
          </a:ln>
        </p:spPr>
        <p:txBody>
          <a:bodyPr anchorCtr="0" anchor="ctr" bIns="37425" lIns="74825" spcFirstLastPara="1" rIns="74825" wrap="square" tIns="37425">
            <a:noAutofit/>
          </a:bodyPr>
          <a:lstStyle/>
          <a:p>
            <a:pPr indent="0" lvl="0" marL="0" marR="0" rtl="0" algn="ctr">
              <a:lnSpc>
                <a:spcPct val="100000"/>
              </a:lnSpc>
              <a:spcBef>
                <a:spcPts val="0"/>
              </a:spcBef>
              <a:spcAft>
                <a:spcPts val="0"/>
              </a:spcAft>
              <a:buNone/>
            </a:pPr>
            <a:r>
              <a:t/>
            </a:r>
            <a:endParaRPr i="0" sz="1500" u="none" cap="none" strike="noStrike">
              <a:latin typeface="Asap SemiBold"/>
              <a:ea typeface="Asap SemiBold"/>
              <a:cs typeface="Asap SemiBold"/>
              <a:sym typeface="Asap SemiBold"/>
            </a:endParaRPr>
          </a:p>
        </p:txBody>
      </p:sp>
      <p:sp>
        <p:nvSpPr>
          <p:cNvPr id="25" name="Google Shape;25;p5"/>
          <p:cNvSpPr/>
          <p:nvPr/>
        </p:nvSpPr>
        <p:spPr>
          <a:xfrm>
            <a:off x="5891636" y="3720870"/>
            <a:ext cx="1970700" cy="2526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p:txBody>
      </p:sp>
      <p:sp>
        <p:nvSpPr>
          <p:cNvPr id="26" name="Google Shape;26;p5"/>
          <p:cNvSpPr txBox="1"/>
          <p:nvPr>
            <p:ph type="title"/>
          </p:nvPr>
        </p:nvSpPr>
        <p:spPr>
          <a:xfrm>
            <a:off x="0" y="564000"/>
            <a:ext cx="5484300" cy="5160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rgbClr val="FFFFFF"/>
              </a:buClr>
              <a:buSzPts val="2400"/>
              <a:buFont typeface="Source Sans Pro"/>
              <a:buNone/>
              <a:defRPr b="1" sz="2400">
                <a:solidFill>
                  <a:srgbClr val="FFFFFF"/>
                </a:solidFill>
                <a:latin typeface="Source Sans Pro"/>
                <a:ea typeface="Source Sans Pro"/>
                <a:cs typeface="Source Sans Pro"/>
                <a:sym typeface="Source Sans Pro"/>
              </a:defRPr>
            </a:lvl1pPr>
            <a:lvl2pPr lvl="1"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2pPr>
            <a:lvl3pPr lvl="2"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3pPr>
            <a:lvl4pPr lvl="3"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4pPr>
            <a:lvl5pPr lvl="4"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5pPr>
            <a:lvl6pPr lvl="5"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6pPr>
            <a:lvl7pPr lvl="6"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7pPr>
            <a:lvl8pPr lvl="7"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8pPr>
            <a:lvl9pPr lvl="8" rtl="0" algn="ctr">
              <a:spcBef>
                <a:spcPts val="0"/>
              </a:spcBef>
              <a:spcAft>
                <a:spcPts val="0"/>
              </a:spcAft>
              <a:buClr>
                <a:srgbClr val="FFFFFF"/>
              </a:buClr>
              <a:buSzPts val="1500"/>
              <a:buFont typeface="Asap SemiBold"/>
              <a:buNone/>
              <a:defRPr sz="1500">
                <a:solidFill>
                  <a:srgbClr val="FFFFFF"/>
                </a:solidFill>
                <a:latin typeface="Asap SemiBold"/>
                <a:ea typeface="Asap SemiBold"/>
                <a:cs typeface="Asap SemiBold"/>
                <a:sym typeface="Asap SemiBold"/>
              </a:defRPr>
            </a:lvl9pPr>
          </a:lstStyle>
          <a:p/>
        </p:txBody>
      </p:sp>
      <p:sp>
        <p:nvSpPr>
          <p:cNvPr id="27" name="Google Shape;27;p5"/>
          <p:cNvSpPr txBox="1"/>
          <p:nvPr>
            <p:ph idx="1" type="body"/>
          </p:nvPr>
        </p:nvSpPr>
        <p:spPr>
          <a:xfrm>
            <a:off x="4500000" y="1348175"/>
            <a:ext cx="4313700" cy="3479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rgbClr val="595959"/>
              </a:buClr>
              <a:buSzPts val="1800"/>
              <a:buFont typeface="Source Sans Pro"/>
              <a:buNone/>
              <a:defRPr sz="1800">
                <a:solidFill>
                  <a:srgbClr val="595959"/>
                </a:solidFill>
                <a:latin typeface="Source Sans Pro"/>
                <a:ea typeface="Source Sans Pro"/>
                <a:cs typeface="Source Sans Pro"/>
                <a:sym typeface="Source Sans Pro"/>
              </a:defRPr>
            </a:lvl1pPr>
            <a:lvl2pPr indent="-228600" lvl="1" marL="914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2pPr>
            <a:lvl3pPr indent="-228600" lvl="2" marL="1371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3pPr>
            <a:lvl4pPr indent="-228600" lvl="3" marL="1828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4pPr>
            <a:lvl5pPr indent="-228600" lvl="4" marL="22860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5pPr>
            <a:lvl6pPr indent="-228600" lvl="5" marL="27432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6pPr>
            <a:lvl7pPr indent="-228600" lvl="6" marL="3200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7pPr>
            <a:lvl8pPr indent="-228600" lvl="7" marL="3657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8pPr>
            <a:lvl9pPr indent="-228600" lvl="8" marL="4114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9pPr>
          </a:lstStyle>
          <a:p/>
        </p:txBody>
      </p:sp>
      <p:sp>
        <p:nvSpPr>
          <p:cNvPr id="28" name="Google Shape;28;p5"/>
          <p:cNvSpPr txBox="1"/>
          <p:nvPr>
            <p:ph idx="2" type="body"/>
          </p:nvPr>
        </p:nvSpPr>
        <p:spPr>
          <a:xfrm>
            <a:off x="186300" y="1348175"/>
            <a:ext cx="4313700" cy="3479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rgbClr val="595959"/>
              </a:buClr>
              <a:buSzPts val="1800"/>
              <a:buFont typeface="Source Sans Pro"/>
              <a:buNone/>
              <a:defRPr sz="1800">
                <a:solidFill>
                  <a:srgbClr val="595959"/>
                </a:solidFill>
                <a:latin typeface="Source Sans Pro"/>
                <a:ea typeface="Source Sans Pro"/>
                <a:cs typeface="Source Sans Pro"/>
                <a:sym typeface="Source Sans Pro"/>
              </a:defRPr>
            </a:lvl1pPr>
            <a:lvl2pPr indent="-228600" lvl="1" marL="914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2pPr>
            <a:lvl3pPr indent="-228600" lvl="2" marL="1371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3pPr>
            <a:lvl4pPr indent="-228600" lvl="3" marL="1828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4pPr>
            <a:lvl5pPr indent="-228600" lvl="4" marL="22860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5pPr>
            <a:lvl6pPr indent="-228600" lvl="5" marL="27432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6pPr>
            <a:lvl7pPr indent="-228600" lvl="6" marL="3200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7pPr>
            <a:lvl8pPr indent="-228600" lvl="7" marL="3657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8pPr>
            <a:lvl9pPr indent="-228600" lvl="8" marL="4114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9pPr>
          </a:lstStyle>
          <a:p/>
        </p:txBody>
      </p:sp>
    </p:spTree>
  </p:cSld>
  <p:clrMapOvr>
    <a:masterClrMapping/>
  </p:clrMapOvr>
  <p:extLst>
    <p:ext uri="{DCECCB84-F9BA-43D5-87BE-67443E8EF086}">
      <p15:sldGuideLst>
        <p15:guide id="1" pos="2835">
          <p15:clr>
            <a:srgbClr val="FA7B17"/>
          </p15:clr>
        </p15:guide>
        <p15:guide id="2" orient="horz" pos="6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Content">
  <p:cSld name="OBJECT_1">
    <p:spTree>
      <p:nvGrpSpPr>
        <p:cNvPr id="29" name="Shape 29"/>
        <p:cNvGrpSpPr/>
        <p:nvPr/>
      </p:nvGrpSpPr>
      <p:grpSpPr>
        <a:xfrm>
          <a:off x="0" y="0"/>
          <a:ext cx="0" cy="0"/>
          <a:chOff x="0" y="0"/>
          <a:chExt cx="0" cy="0"/>
        </a:xfrm>
      </p:grpSpPr>
      <p:sp>
        <p:nvSpPr>
          <p:cNvPr id="30" name="Google Shape;30;p6"/>
          <p:cNvSpPr/>
          <p:nvPr/>
        </p:nvSpPr>
        <p:spPr>
          <a:xfrm>
            <a:off x="-276011" y="563991"/>
            <a:ext cx="5760300" cy="516000"/>
          </a:xfrm>
          <a:prstGeom prst="rect">
            <a:avLst/>
          </a:prstGeom>
          <a:solidFill>
            <a:srgbClr val="375EA2"/>
          </a:solidFill>
          <a:ln>
            <a:noFill/>
          </a:ln>
        </p:spPr>
        <p:txBody>
          <a:bodyPr anchorCtr="0" anchor="ctr" bIns="37425" lIns="74825" spcFirstLastPara="1" rIns="74825" wrap="square" tIns="37425">
            <a:noAutofit/>
          </a:bodyPr>
          <a:lstStyle/>
          <a:p>
            <a:pPr indent="0" lvl="0" marL="0" marR="0" rtl="0" algn="ctr">
              <a:lnSpc>
                <a:spcPct val="100000"/>
              </a:lnSpc>
              <a:spcBef>
                <a:spcPts val="0"/>
              </a:spcBef>
              <a:spcAft>
                <a:spcPts val="0"/>
              </a:spcAft>
              <a:buNone/>
            </a:pPr>
            <a:r>
              <a:t/>
            </a:r>
            <a:endParaRPr i="0" sz="1500" u="none" cap="none" strike="noStrike">
              <a:latin typeface="Asap SemiBold"/>
              <a:ea typeface="Asap SemiBold"/>
              <a:cs typeface="Asap SemiBold"/>
              <a:sym typeface="Asap SemiBold"/>
            </a:endParaRPr>
          </a:p>
        </p:txBody>
      </p:sp>
      <p:sp>
        <p:nvSpPr>
          <p:cNvPr id="31" name="Google Shape;31;p6"/>
          <p:cNvSpPr/>
          <p:nvPr/>
        </p:nvSpPr>
        <p:spPr>
          <a:xfrm>
            <a:off x="5891636" y="3720870"/>
            <a:ext cx="1970700" cy="2526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p:txBody>
      </p:sp>
      <p:sp>
        <p:nvSpPr>
          <p:cNvPr id="32" name="Google Shape;32;p6"/>
          <p:cNvSpPr txBox="1"/>
          <p:nvPr>
            <p:ph type="title"/>
          </p:nvPr>
        </p:nvSpPr>
        <p:spPr>
          <a:xfrm>
            <a:off x="0" y="564000"/>
            <a:ext cx="5484300" cy="5160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rgbClr val="FFFFFF"/>
              </a:buClr>
              <a:buSzPts val="2400"/>
              <a:buFont typeface="Source Sans Pro"/>
              <a:buNone/>
              <a:defRPr b="1" sz="2400">
                <a:solidFill>
                  <a:srgbClr val="FFFFFF"/>
                </a:solidFill>
                <a:latin typeface="Source Sans Pro"/>
                <a:ea typeface="Source Sans Pro"/>
                <a:cs typeface="Source Sans Pro"/>
                <a:sym typeface="Source Sans Pro"/>
              </a:defRPr>
            </a:lvl1pPr>
            <a:lvl2pPr lvl="1" rtl="0" algn="ctr">
              <a:spcBef>
                <a:spcPts val="0"/>
              </a:spcBef>
              <a:spcAft>
                <a:spcPts val="0"/>
              </a:spcAft>
              <a:buClr>
                <a:srgbClr val="FFFFFF"/>
              </a:buClr>
              <a:buSzPts val="1400"/>
              <a:buFont typeface="Source Sans Pro"/>
              <a:buNone/>
              <a:defRPr>
                <a:solidFill>
                  <a:srgbClr val="FFFFFF"/>
                </a:solidFill>
                <a:latin typeface="Source Sans Pro"/>
                <a:ea typeface="Source Sans Pro"/>
                <a:cs typeface="Source Sans Pro"/>
                <a:sym typeface="Source Sans Pro"/>
              </a:defRPr>
            </a:lvl2pPr>
            <a:lvl3pPr lvl="2" rtl="0" algn="ctr">
              <a:spcBef>
                <a:spcPts val="0"/>
              </a:spcBef>
              <a:spcAft>
                <a:spcPts val="0"/>
              </a:spcAft>
              <a:buClr>
                <a:srgbClr val="FFFFFF"/>
              </a:buClr>
              <a:buSzPts val="1400"/>
              <a:buFont typeface="Source Sans Pro"/>
              <a:buNone/>
              <a:defRPr>
                <a:solidFill>
                  <a:srgbClr val="FFFFFF"/>
                </a:solidFill>
                <a:latin typeface="Source Sans Pro"/>
                <a:ea typeface="Source Sans Pro"/>
                <a:cs typeface="Source Sans Pro"/>
                <a:sym typeface="Source Sans Pro"/>
              </a:defRPr>
            </a:lvl3pPr>
            <a:lvl4pPr lvl="3" rtl="0" algn="ctr">
              <a:spcBef>
                <a:spcPts val="0"/>
              </a:spcBef>
              <a:spcAft>
                <a:spcPts val="0"/>
              </a:spcAft>
              <a:buClr>
                <a:srgbClr val="FFFFFF"/>
              </a:buClr>
              <a:buSzPts val="1400"/>
              <a:buFont typeface="Source Sans Pro"/>
              <a:buNone/>
              <a:defRPr>
                <a:solidFill>
                  <a:srgbClr val="FFFFFF"/>
                </a:solidFill>
                <a:latin typeface="Source Sans Pro"/>
                <a:ea typeface="Source Sans Pro"/>
                <a:cs typeface="Source Sans Pro"/>
                <a:sym typeface="Source Sans Pro"/>
              </a:defRPr>
            </a:lvl4pPr>
            <a:lvl5pPr lvl="4" rtl="0" algn="ctr">
              <a:spcBef>
                <a:spcPts val="0"/>
              </a:spcBef>
              <a:spcAft>
                <a:spcPts val="0"/>
              </a:spcAft>
              <a:buClr>
                <a:srgbClr val="FFFFFF"/>
              </a:buClr>
              <a:buSzPts val="1400"/>
              <a:buFont typeface="Source Sans Pro"/>
              <a:buNone/>
              <a:defRPr>
                <a:solidFill>
                  <a:srgbClr val="FFFFFF"/>
                </a:solidFill>
                <a:latin typeface="Source Sans Pro"/>
                <a:ea typeface="Source Sans Pro"/>
                <a:cs typeface="Source Sans Pro"/>
                <a:sym typeface="Source Sans Pro"/>
              </a:defRPr>
            </a:lvl5pPr>
            <a:lvl6pPr lvl="5" rtl="0" algn="ctr">
              <a:spcBef>
                <a:spcPts val="0"/>
              </a:spcBef>
              <a:spcAft>
                <a:spcPts val="0"/>
              </a:spcAft>
              <a:buClr>
                <a:srgbClr val="FFFFFF"/>
              </a:buClr>
              <a:buSzPts val="1400"/>
              <a:buFont typeface="Source Sans Pro"/>
              <a:buNone/>
              <a:defRPr>
                <a:solidFill>
                  <a:srgbClr val="FFFFFF"/>
                </a:solidFill>
                <a:latin typeface="Source Sans Pro"/>
                <a:ea typeface="Source Sans Pro"/>
                <a:cs typeface="Source Sans Pro"/>
                <a:sym typeface="Source Sans Pro"/>
              </a:defRPr>
            </a:lvl6pPr>
            <a:lvl7pPr lvl="6" rtl="0" algn="ctr">
              <a:spcBef>
                <a:spcPts val="0"/>
              </a:spcBef>
              <a:spcAft>
                <a:spcPts val="0"/>
              </a:spcAft>
              <a:buClr>
                <a:srgbClr val="FFFFFF"/>
              </a:buClr>
              <a:buSzPts val="1400"/>
              <a:buFont typeface="Source Sans Pro"/>
              <a:buNone/>
              <a:defRPr>
                <a:solidFill>
                  <a:srgbClr val="FFFFFF"/>
                </a:solidFill>
                <a:latin typeface="Source Sans Pro"/>
                <a:ea typeface="Source Sans Pro"/>
                <a:cs typeface="Source Sans Pro"/>
                <a:sym typeface="Source Sans Pro"/>
              </a:defRPr>
            </a:lvl7pPr>
            <a:lvl8pPr lvl="7" rtl="0" algn="ctr">
              <a:spcBef>
                <a:spcPts val="0"/>
              </a:spcBef>
              <a:spcAft>
                <a:spcPts val="0"/>
              </a:spcAft>
              <a:buClr>
                <a:srgbClr val="FFFFFF"/>
              </a:buClr>
              <a:buSzPts val="1400"/>
              <a:buFont typeface="Source Sans Pro"/>
              <a:buNone/>
              <a:defRPr>
                <a:solidFill>
                  <a:srgbClr val="FFFFFF"/>
                </a:solidFill>
                <a:latin typeface="Source Sans Pro"/>
                <a:ea typeface="Source Sans Pro"/>
                <a:cs typeface="Source Sans Pro"/>
                <a:sym typeface="Source Sans Pro"/>
              </a:defRPr>
            </a:lvl8pPr>
            <a:lvl9pPr lvl="8" rtl="0" algn="ctr">
              <a:spcBef>
                <a:spcPts val="0"/>
              </a:spcBef>
              <a:spcAft>
                <a:spcPts val="0"/>
              </a:spcAft>
              <a:buClr>
                <a:srgbClr val="FFFFFF"/>
              </a:buClr>
              <a:buSzPts val="1400"/>
              <a:buFont typeface="Source Sans Pro"/>
              <a:buNone/>
              <a:defRPr>
                <a:solidFill>
                  <a:srgbClr val="FFFFFF"/>
                </a:solidFill>
                <a:latin typeface="Source Sans Pro"/>
                <a:ea typeface="Source Sans Pro"/>
                <a:cs typeface="Source Sans Pro"/>
                <a:sym typeface="Source Sans Pro"/>
              </a:defRPr>
            </a:lvl9pPr>
          </a:lstStyle>
          <a:p/>
        </p:txBody>
      </p:sp>
      <p:sp>
        <p:nvSpPr>
          <p:cNvPr id="33" name="Google Shape;33;p6"/>
          <p:cNvSpPr txBox="1"/>
          <p:nvPr>
            <p:ph idx="1" type="body"/>
          </p:nvPr>
        </p:nvSpPr>
        <p:spPr>
          <a:xfrm>
            <a:off x="377875" y="1348200"/>
            <a:ext cx="8452200" cy="34200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rgbClr val="595959"/>
              </a:buClr>
              <a:buSzPts val="1800"/>
              <a:buFont typeface="Source Sans Pro"/>
              <a:buNone/>
              <a:defRPr sz="1800">
                <a:solidFill>
                  <a:srgbClr val="595959"/>
                </a:solidFill>
                <a:latin typeface="Source Sans Pro"/>
                <a:ea typeface="Source Sans Pro"/>
                <a:cs typeface="Source Sans Pro"/>
                <a:sym typeface="Source Sans Pro"/>
              </a:defRPr>
            </a:lvl1pPr>
            <a:lvl2pPr indent="-228600" lvl="1" marL="914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2pPr>
            <a:lvl3pPr indent="-228600" lvl="2" marL="1371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3pPr>
            <a:lvl4pPr indent="-228600" lvl="3" marL="1828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4pPr>
            <a:lvl5pPr indent="-228600" lvl="4" marL="22860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5pPr>
            <a:lvl6pPr indent="-228600" lvl="5" marL="27432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6pPr>
            <a:lvl7pPr indent="-228600" lvl="6" marL="3200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7pPr>
            <a:lvl8pPr indent="-228600" lvl="7" marL="3657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8pPr>
            <a:lvl9pPr indent="-228600" lvl="8" marL="4114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9pPr>
          </a:lstStyle>
          <a:p/>
        </p:txBody>
      </p:sp>
    </p:spTree>
  </p:cSld>
  <p:clrMapOvr>
    <a:masterClrMapping/>
  </p:clrMapOvr>
  <p:extLst>
    <p:ext uri="{DCECCB84-F9BA-43D5-87BE-67443E8EF086}">
      <p15:sldGuideLst>
        <p15:guide id="1" orient="horz" pos="6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p:cSld name="OBJECT_1_1">
    <p:spTree>
      <p:nvGrpSpPr>
        <p:cNvPr id="34" name="Shape 34"/>
        <p:cNvGrpSpPr/>
        <p:nvPr/>
      </p:nvGrpSpPr>
      <p:grpSpPr>
        <a:xfrm>
          <a:off x="0" y="0"/>
          <a:ext cx="0" cy="0"/>
          <a:chOff x="0" y="0"/>
          <a:chExt cx="0" cy="0"/>
        </a:xfrm>
      </p:grpSpPr>
      <p:sp>
        <p:nvSpPr>
          <p:cNvPr id="35" name="Google Shape;35;p7"/>
          <p:cNvSpPr/>
          <p:nvPr/>
        </p:nvSpPr>
        <p:spPr>
          <a:xfrm>
            <a:off x="-283011" y="563991"/>
            <a:ext cx="5760300" cy="516000"/>
          </a:xfrm>
          <a:prstGeom prst="rect">
            <a:avLst/>
          </a:prstGeom>
          <a:solidFill>
            <a:srgbClr val="375EA2"/>
          </a:solidFill>
          <a:ln>
            <a:noFill/>
          </a:ln>
        </p:spPr>
        <p:txBody>
          <a:bodyPr anchorCtr="0" anchor="ctr" bIns="37425" lIns="74825" spcFirstLastPara="1" rIns="74825" wrap="square" tIns="37425">
            <a:noAutofit/>
          </a:bodyPr>
          <a:lstStyle/>
          <a:p>
            <a:pPr indent="0" lvl="0" marL="0" marR="0" rtl="0" algn="ctr">
              <a:lnSpc>
                <a:spcPct val="100000"/>
              </a:lnSpc>
              <a:spcBef>
                <a:spcPts val="0"/>
              </a:spcBef>
              <a:spcAft>
                <a:spcPts val="0"/>
              </a:spcAft>
              <a:buNone/>
            </a:pPr>
            <a:r>
              <a:t/>
            </a:r>
            <a:endParaRPr i="0" sz="1500" u="none" cap="none" strike="noStrike">
              <a:latin typeface="Asap SemiBold"/>
              <a:ea typeface="Asap SemiBold"/>
              <a:cs typeface="Asap SemiBold"/>
              <a:sym typeface="Asap SemiBold"/>
            </a:endParaRPr>
          </a:p>
        </p:txBody>
      </p:sp>
      <p:sp>
        <p:nvSpPr>
          <p:cNvPr id="36" name="Google Shape;36;p7"/>
          <p:cNvSpPr/>
          <p:nvPr/>
        </p:nvSpPr>
        <p:spPr>
          <a:xfrm>
            <a:off x="5891636" y="3720870"/>
            <a:ext cx="1970700" cy="2526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p:txBody>
      </p:sp>
      <p:sp>
        <p:nvSpPr>
          <p:cNvPr id="37" name="Google Shape;37;p7"/>
          <p:cNvSpPr txBox="1"/>
          <p:nvPr>
            <p:ph type="title"/>
          </p:nvPr>
        </p:nvSpPr>
        <p:spPr>
          <a:xfrm>
            <a:off x="0" y="564000"/>
            <a:ext cx="5477400" cy="5160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rgbClr val="FFFFFF"/>
              </a:buClr>
              <a:buSzPts val="2400"/>
              <a:buFont typeface="Source Sans Pro"/>
              <a:buNone/>
              <a:defRPr b="1" sz="2400">
                <a:solidFill>
                  <a:srgbClr val="FFFFFF"/>
                </a:solidFill>
                <a:latin typeface="Source Sans Pro"/>
                <a:ea typeface="Source Sans Pro"/>
                <a:cs typeface="Source Sans Pro"/>
                <a:sym typeface="Source Sans Pro"/>
              </a:defRPr>
            </a:lvl1pPr>
            <a:lvl2pPr lvl="1"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2pPr>
            <a:lvl3pPr lvl="2"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3pPr>
            <a:lvl4pPr lvl="3"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4pPr>
            <a:lvl5pPr lvl="4"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5pPr>
            <a:lvl6pPr lvl="5"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6pPr>
            <a:lvl7pPr lvl="6"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7pPr>
            <a:lvl8pPr lvl="7"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8pPr>
            <a:lvl9pPr lvl="8"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9pPr>
          </a:lstStyle>
          <a:p/>
        </p:txBody>
      </p:sp>
    </p:spTree>
  </p:cSld>
  <p:clrMapOvr>
    <a:masterClrMapping/>
  </p:clrMapOvr>
  <p:extLst>
    <p:ext uri="{DCECCB84-F9BA-43D5-87BE-67443E8EF086}">
      <p15:sldGuideLst>
        <p15:guide id="1" orient="horz" pos="6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fgabe">
  <p:cSld name="OBJECT_1_1_1">
    <p:spTree>
      <p:nvGrpSpPr>
        <p:cNvPr id="38" name="Shape 38"/>
        <p:cNvGrpSpPr/>
        <p:nvPr/>
      </p:nvGrpSpPr>
      <p:grpSpPr>
        <a:xfrm>
          <a:off x="0" y="0"/>
          <a:ext cx="0" cy="0"/>
          <a:chOff x="0" y="0"/>
          <a:chExt cx="0" cy="0"/>
        </a:xfrm>
      </p:grpSpPr>
      <p:sp>
        <p:nvSpPr>
          <p:cNvPr id="39" name="Google Shape;39;p8"/>
          <p:cNvSpPr/>
          <p:nvPr/>
        </p:nvSpPr>
        <p:spPr>
          <a:xfrm>
            <a:off x="-283001" y="564000"/>
            <a:ext cx="5342400" cy="516000"/>
          </a:xfrm>
          <a:prstGeom prst="rect">
            <a:avLst/>
          </a:prstGeom>
          <a:solidFill>
            <a:srgbClr val="375EA2"/>
          </a:solidFill>
          <a:ln>
            <a:noFill/>
          </a:ln>
        </p:spPr>
        <p:txBody>
          <a:bodyPr anchorCtr="0" anchor="ctr" bIns="37425" lIns="74825" spcFirstLastPara="1" rIns="74825" wrap="square" tIns="37425">
            <a:noAutofit/>
          </a:bodyPr>
          <a:lstStyle/>
          <a:p>
            <a:pPr indent="0" lvl="0" marL="0" marR="0" rtl="0" algn="ctr">
              <a:lnSpc>
                <a:spcPct val="100000"/>
              </a:lnSpc>
              <a:spcBef>
                <a:spcPts val="0"/>
              </a:spcBef>
              <a:spcAft>
                <a:spcPts val="0"/>
              </a:spcAft>
              <a:buNone/>
            </a:pPr>
            <a:r>
              <a:t/>
            </a:r>
            <a:endParaRPr i="0" sz="1500" u="none" cap="none" strike="noStrike">
              <a:latin typeface="Asap SemiBold"/>
              <a:ea typeface="Asap SemiBold"/>
              <a:cs typeface="Asap SemiBold"/>
              <a:sym typeface="Asap SemiBold"/>
            </a:endParaRPr>
          </a:p>
        </p:txBody>
      </p:sp>
      <p:sp>
        <p:nvSpPr>
          <p:cNvPr id="40" name="Google Shape;40;p8"/>
          <p:cNvSpPr/>
          <p:nvPr/>
        </p:nvSpPr>
        <p:spPr>
          <a:xfrm>
            <a:off x="5891636" y="3720870"/>
            <a:ext cx="1970700" cy="2526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p:txBody>
      </p:sp>
      <p:sp>
        <p:nvSpPr>
          <p:cNvPr id="41" name="Google Shape;41;p8"/>
          <p:cNvSpPr txBox="1"/>
          <p:nvPr>
            <p:ph type="title"/>
          </p:nvPr>
        </p:nvSpPr>
        <p:spPr>
          <a:xfrm>
            <a:off x="-20518" y="564009"/>
            <a:ext cx="5080200" cy="5160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rgbClr val="FFFFFF"/>
              </a:buClr>
              <a:buSzPts val="2400"/>
              <a:buFont typeface="Source Sans Pro"/>
              <a:buNone/>
              <a:defRPr b="1" sz="2400">
                <a:solidFill>
                  <a:srgbClr val="FFFFFF"/>
                </a:solidFill>
                <a:latin typeface="Source Sans Pro"/>
                <a:ea typeface="Source Sans Pro"/>
                <a:cs typeface="Source Sans Pro"/>
                <a:sym typeface="Source Sans Pro"/>
              </a:defRPr>
            </a:lvl1pPr>
            <a:lvl2pPr lvl="1"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2pPr>
            <a:lvl3pPr lvl="2"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3pPr>
            <a:lvl4pPr lvl="3"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4pPr>
            <a:lvl5pPr lvl="4"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5pPr>
            <a:lvl6pPr lvl="5"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6pPr>
            <a:lvl7pPr lvl="6"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7pPr>
            <a:lvl8pPr lvl="7"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8pPr>
            <a:lvl9pPr lvl="8" rtl="0" algn="ctr">
              <a:spcBef>
                <a:spcPts val="0"/>
              </a:spcBef>
              <a:spcAft>
                <a:spcPts val="0"/>
              </a:spcAft>
              <a:buClr>
                <a:srgbClr val="FFFFFF"/>
              </a:buClr>
              <a:buSzPts val="1400"/>
              <a:buFont typeface="Asap SemiBold"/>
              <a:buNone/>
              <a:defRPr>
                <a:solidFill>
                  <a:srgbClr val="FFFFFF"/>
                </a:solidFill>
                <a:latin typeface="Asap SemiBold"/>
                <a:ea typeface="Asap SemiBold"/>
                <a:cs typeface="Asap SemiBold"/>
                <a:sym typeface="Asap SemiBold"/>
              </a:defRPr>
            </a:lvl9pPr>
          </a:lstStyle>
          <a:p/>
        </p:txBody>
      </p:sp>
      <p:sp>
        <p:nvSpPr>
          <p:cNvPr id="42" name="Google Shape;42;p8"/>
          <p:cNvSpPr/>
          <p:nvPr/>
        </p:nvSpPr>
        <p:spPr>
          <a:xfrm>
            <a:off x="6658175" y="564000"/>
            <a:ext cx="2485800" cy="29574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txBox="1"/>
          <p:nvPr>
            <p:ph idx="1" type="subTitle"/>
          </p:nvPr>
        </p:nvSpPr>
        <p:spPr>
          <a:xfrm>
            <a:off x="6890750" y="574975"/>
            <a:ext cx="2253300" cy="312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Source Sans Pro"/>
                <a:ea typeface="Source Sans Pro"/>
                <a:cs typeface="Source Sans Pro"/>
                <a:sym typeface="Source Sans Pro"/>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p:txBody>
      </p:sp>
      <p:sp>
        <p:nvSpPr>
          <p:cNvPr id="44" name="Google Shape;44;p8"/>
          <p:cNvSpPr txBox="1"/>
          <p:nvPr>
            <p:ph idx="2" type="body"/>
          </p:nvPr>
        </p:nvSpPr>
        <p:spPr>
          <a:xfrm>
            <a:off x="6890750" y="887275"/>
            <a:ext cx="2216700" cy="26340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Source Sans Pro"/>
              <a:buAutoNum type="arabicPeriod"/>
              <a:defRPr sz="1200">
                <a:solidFill>
                  <a:schemeClr val="dk2"/>
                </a:solidFill>
                <a:latin typeface="Source Sans Pro"/>
                <a:ea typeface="Source Sans Pro"/>
                <a:cs typeface="Source Sans Pro"/>
                <a:sym typeface="Source Sans Pro"/>
              </a:defRPr>
            </a:lvl1pPr>
            <a:lvl2pPr indent="-304800" lvl="1" marL="914400">
              <a:spcBef>
                <a:spcPts val="0"/>
              </a:spcBef>
              <a:spcAft>
                <a:spcPts val="0"/>
              </a:spcAft>
              <a:buClr>
                <a:schemeClr val="dk1"/>
              </a:buClr>
              <a:buSzPts val="1200"/>
              <a:buFont typeface="Source Sans Pro"/>
              <a:buAutoNum type="alphaLcPeriod"/>
              <a:defRPr sz="1200">
                <a:solidFill>
                  <a:schemeClr val="dk1"/>
                </a:solidFill>
                <a:latin typeface="Source Sans Pro"/>
                <a:ea typeface="Source Sans Pro"/>
                <a:cs typeface="Source Sans Pro"/>
                <a:sym typeface="Source Sans Pro"/>
              </a:defRPr>
            </a:lvl2pPr>
            <a:lvl3pPr indent="-304800" lvl="2" marL="1371600">
              <a:spcBef>
                <a:spcPts val="0"/>
              </a:spcBef>
              <a:spcAft>
                <a:spcPts val="0"/>
              </a:spcAft>
              <a:buClr>
                <a:schemeClr val="dk1"/>
              </a:buClr>
              <a:buSzPts val="1200"/>
              <a:buFont typeface="Source Sans Pro"/>
              <a:buAutoNum type="romanLcPeriod"/>
              <a:defRPr sz="1200">
                <a:solidFill>
                  <a:schemeClr val="dk1"/>
                </a:solidFill>
                <a:latin typeface="Source Sans Pro"/>
                <a:ea typeface="Source Sans Pro"/>
                <a:cs typeface="Source Sans Pro"/>
                <a:sym typeface="Source Sans Pro"/>
              </a:defRPr>
            </a:lvl3pPr>
            <a:lvl4pPr indent="-304800" lvl="3" marL="1828800">
              <a:spcBef>
                <a:spcPts val="0"/>
              </a:spcBef>
              <a:spcAft>
                <a:spcPts val="0"/>
              </a:spcAft>
              <a:buClr>
                <a:schemeClr val="dk1"/>
              </a:buClr>
              <a:buSzPts val="1200"/>
              <a:buFont typeface="Source Sans Pro"/>
              <a:buAutoNum type="arabicPeriod"/>
              <a:defRPr sz="1200">
                <a:solidFill>
                  <a:schemeClr val="dk1"/>
                </a:solidFill>
                <a:latin typeface="Source Sans Pro"/>
                <a:ea typeface="Source Sans Pro"/>
                <a:cs typeface="Source Sans Pro"/>
                <a:sym typeface="Source Sans Pro"/>
              </a:defRPr>
            </a:lvl4pPr>
            <a:lvl5pPr indent="-304800" lvl="4" marL="2286000">
              <a:spcBef>
                <a:spcPts val="0"/>
              </a:spcBef>
              <a:spcAft>
                <a:spcPts val="0"/>
              </a:spcAft>
              <a:buClr>
                <a:schemeClr val="dk1"/>
              </a:buClr>
              <a:buSzPts val="1200"/>
              <a:buFont typeface="Source Sans Pro"/>
              <a:buAutoNum type="alphaLcPeriod"/>
              <a:defRPr sz="1200">
                <a:solidFill>
                  <a:schemeClr val="dk1"/>
                </a:solidFill>
                <a:latin typeface="Source Sans Pro"/>
                <a:ea typeface="Source Sans Pro"/>
                <a:cs typeface="Source Sans Pro"/>
                <a:sym typeface="Source Sans Pro"/>
              </a:defRPr>
            </a:lvl5pPr>
            <a:lvl6pPr indent="-304800" lvl="5" marL="2743200">
              <a:spcBef>
                <a:spcPts val="0"/>
              </a:spcBef>
              <a:spcAft>
                <a:spcPts val="0"/>
              </a:spcAft>
              <a:buClr>
                <a:schemeClr val="dk1"/>
              </a:buClr>
              <a:buSzPts val="1200"/>
              <a:buFont typeface="Source Sans Pro"/>
              <a:buAutoNum type="romanLcPeriod"/>
              <a:defRPr sz="1200">
                <a:solidFill>
                  <a:schemeClr val="dk1"/>
                </a:solidFill>
                <a:latin typeface="Source Sans Pro"/>
                <a:ea typeface="Source Sans Pro"/>
                <a:cs typeface="Source Sans Pro"/>
                <a:sym typeface="Source Sans Pro"/>
              </a:defRPr>
            </a:lvl6pPr>
            <a:lvl7pPr indent="-304800" lvl="6" marL="3200400">
              <a:spcBef>
                <a:spcPts val="0"/>
              </a:spcBef>
              <a:spcAft>
                <a:spcPts val="0"/>
              </a:spcAft>
              <a:buClr>
                <a:schemeClr val="dk1"/>
              </a:buClr>
              <a:buSzPts val="1200"/>
              <a:buFont typeface="Source Sans Pro"/>
              <a:buAutoNum type="arabicPeriod"/>
              <a:defRPr sz="1200">
                <a:solidFill>
                  <a:schemeClr val="dk1"/>
                </a:solidFill>
                <a:latin typeface="Source Sans Pro"/>
                <a:ea typeface="Source Sans Pro"/>
                <a:cs typeface="Source Sans Pro"/>
                <a:sym typeface="Source Sans Pro"/>
              </a:defRPr>
            </a:lvl7pPr>
            <a:lvl8pPr indent="-304800" lvl="7" marL="3657600">
              <a:spcBef>
                <a:spcPts val="0"/>
              </a:spcBef>
              <a:spcAft>
                <a:spcPts val="0"/>
              </a:spcAft>
              <a:buClr>
                <a:schemeClr val="dk1"/>
              </a:buClr>
              <a:buSzPts val="1200"/>
              <a:buFont typeface="Source Sans Pro"/>
              <a:buAutoNum type="alphaLcPeriod"/>
              <a:defRPr sz="1200">
                <a:solidFill>
                  <a:schemeClr val="dk1"/>
                </a:solidFill>
                <a:latin typeface="Source Sans Pro"/>
                <a:ea typeface="Source Sans Pro"/>
                <a:cs typeface="Source Sans Pro"/>
                <a:sym typeface="Source Sans Pro"/>
              </a:defRPr>
            </a:lvl8pPr>
            <a:lvl9pPr indent="-304800" lvl="8" marL="4114800">
              <a:spcBef>
                <a:spcPts val="0"/>
              </a:spcBef>
              <a:spcAft>
                <a:spcPts val="0"/>
              </a:spcAft>
              <a:buClr>
                <a:schemeClr val="dk1"/>
              </a:buClr>
              <a:buSzPts val="1200"/>
              <a:buFont typeface="Source Sans Pro"/>
              <a:buAutoNum type="romanLcPeriod"/>
              <a:defRPr sz="1200">
                <a:solidFill>
                  <a:schemeClr val="dk1"/>
                </a:solidFill>
                <a:latin typeface="Source Sans Pro"/>
                <a:ea typeface="Source Sans Pro"/>
                <a:cs typeface="Source Sans Pro"/>
                <a:sym typeface="Source Sans Pro"/>
              </a:defRPr>
            </a:lvl9pPr>
          </a:lstStyle>
          <a:p/>
        </p:txBody>
      </p:sp>
      <p:sp>
        <p:nvSpPr>
          <p:cNvPr id="45" name="Google Shape;45;p8"/>
          <p:cNvSpPr txBox="1"/>
          <p:nvPr>
            <p:ph idx="3" type="body"/>
          </p:nvPr>
        </p:nvSpPr>
        <p:spPr>
          <a:xfrm>
            <a:off x="377875" y="1348200"/>
            <a:ext cx="5937300" cy="34200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rgbClr val="595959"/>
              </a:buClr>
              <a:buSzPts val="1800"/>
              <a:buFont typeface="Source Sans Pro"/>
              <a:buNone/>
              <a:defRPr sz="1800">
                <a:solidFill>
                  <a:srgbClr val="595959"/>
                </a:solidFill>
                <a:latin typeface="Source Sans Pro"/>
                <a:ea typeface="Source Sans Pro"/>
                <a:cs typeface="Source Sans Pro"/>
                <a:sym typeface="Source Sans Pro"/>
              </a:defRPr>
            </a:lvl1pPr>
            <a:lvl2pPr indent="-228600" lvl="1" marL="914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2pPr>
            <a:lvl3pPr indent="-228600" lvl="2" marL="1371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3pPr>
            <a:lvl4pPr indent="-228600" lvl="3" marL="1828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4pPr>
            <a:lvl5pPr indent="-228600" lvl="4" marL="22860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5pPr>
            <a:lvl6pPr indent="-228600" lvl="5" marL="27432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6pPr>
            <a:lvl7pPr indent="-228600" lvl="6" marL="32004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7pPr>
            <a:lvl8pPr indent="-228600" lvl="7" marL="36576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8pPr>
            <a:lvl9pPr indent="-228600" lvl="8" marL="4114800" rtl="0" algn="l">
              <a:spcBef>
                <a:spcPts val="0"/>
              </a:spcBef>
              <a:spcAft>
                <a:spcPts val="0"/>
              </a:spcAft>
              <a:buClr>
                <a:srgbClr val="808080"/>
              </a:buClr>
              <a:buSzPts val="1800"/>
              <a:buFont typeface="Source Sans Pro"/>
              <a:buNone/>
              <a:defRPr sz="1800">
                <a:solidFill>
                  <a:srgbClr val="808080"/>
                </a:solidFill>
                <a:latin typeface="Source Sans Pro"/>
                <a:ea typeface="Source Sans Pro"/>
                <a:cs typeface="Source Sans Pro"/>
                <a:sym typeface="Source Sans Pro"/>
              </a:defRPr>
            </a:lvl9pPr>
          </a:lstStyle>
          <a:p/>
        </p:txBody>
      </p:sp>
    </p:spTree>
  </p:cSld>
  <p:clrMapOvr>
    <a:masterClrMapping/>
  </p:clrMapOvr>
  <p:extLst>
    <p:ext uri="{DCECCB84-F9BA-43D5-87BE-67443E8EF086}">
      <p15:sldGuideLst>
        <p15:guide id="1" orient="horz" pos="6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 name="Shape 46"/>
        <p:cNvGrpSpPr/>
        <p:nvPr/>
      </p:nvGrpSpPr>
      <p:grpSpPr>
        <a:xfrm>
          <a:off x="0" y="0"/>
          <a:ext cx="0" cy="0"/>
          <a:chOff x="0" y="0"/>
          <a:chExt cx="0" cy="0"/>
        </a:xfrm>
      </p:grpSpPr>
      <p:pic>
        <p:nvPicPr>
          <p:cNvPr id="47" name="Google Shape;47;p9"/>
          <p:cNvPicPr preferRelativeResize="0"/>
          <p:nvPr/>
        </p:nvPicPr>
        <p:blipFill rotWithShape="1">
          <a:blip r:embed="rId2">
            <a:alphaModFix/>
          </a:blip>
          <a:srcRect b="0" l="0" r="0" t="0"/>
          <a:stretch/>
        </p:blipFill>
        <p:spPr>
          <a:xfrm>
            <a:off x="-103550" y="-34775"/>
            <a:ext cx="9351100" cy="5213050"/>
          </a:xfrm>
          <a:prstGeom prst="rect">
            <a:avLst/>
          </a:prstGeom>
          <a:noFill/>
          <a:ln>
            <a:noFill/>
          </a:ln>
        </p:spPr>
      </p:pic>
      <p:pic>
        <p:nvPicPr>
          <p:cNvPr id="48" name="Google Shape;48;p9"/>
          <p:cNvPicPr preferRelativeResize="0"/>
          <p:nvPr/>
        </p:nvPicPr>
        <p:blipFill rotWithShape="1">
          <a:blip r:embed="rId3">
            <a:alphaModFix/>
          </a:blip>
          <a:srcRect b="0" l="0" r="0" t="0"/>
          <a:stretch/>
        </p:blipFill>
        <p:spPr>
          <a:xfrm>
            <a:off x="352022" y="-7348"/>
            <a:ext cx="4016511" cy="1000821"/>
          </a:xfrm>
          <a:prstGeom prst="rect">
            <a:avLst/>
          </a:prstGeom>
          <a:noFill/>
          <a:ln>
            <a:noFill/>
          </a:ln>
        </p:spPr>
      </p:pic>
      <p:sp>
        <p:nvSpPr>
          <p:cNvPr id="49" name="Google Shape;49;p9"/>
          <p:cNvSpPr/>
          <p:nvPr/>
        </p:nvSpPr>
        <p:spPr>
          <a:xfrm>
            <a:off x="-481750" y="1827850"/>
            <a:ext cx="6546300" cy="100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ph type="ctrTitle"/>
          </p:nvPr>
        </p:nvSpPr>
        <p:spPr>
          <a:xfrm>
            <a:off x="-401000" y="1878775"/>
            <a:ext cx="6408600" cy="580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3000"/>
              <a:buFont typeface="Source Sans Pro"/>
              <a:buAutoNum type="arabicPeriod"/>
              <a:defRPr b="1" sz="3000">
                <a:solidFill>
                  <a:schemeClr val="dk2"/>
                </a:solidFill>
                <a:latin typeface="Source Sans Pro"/>
                <a:ea typeface="Source Sans Pro"/>
                <a:cs typeface="Source Sans Pro"/>
                <a:sym typeface="Source Sans Pro"/>
              </a:defRPr>
            </a:lvl1pPr>
            <a:lvl2pPr lvl="1" rtl="0" algn="ctr">
              <a:spcBef>
                <a:spcPts val="0"/>
              </a:spcBef>
              <a:spcAft>
                <a:spcPts val="0"/>
              </a:spcAft>
              <a:buSzPts val="5200"/>
              <a:buAutoNum type="alphaLcPeriod"/>
              <a:defRPr sz="5200"/>
            </a:lvl2pPr>
            <a:lvl3pPr lvl="2" rtl="0" algn="ctr">
              <a:spcBef>
                <a:spcPts val="0"/>
              </a:spcBef>
              <a:spcAft>
                <a:spcPts val="0"/>
              </a:spcAft>
              <a:buSzPts val="5200"/>
              <a:buAutoNum type="romanLcPeriod"/>
              <a:defRPr sz="5200"/>
            </a:lvl3pPr>
            <a:lvl4pPr lvl="3" rtl="0" algn="ctr">
              <a:spcBef>
                <a:spcPts val="0"/>
              </a:spcBef>
              <a:spcAft>
                <a:spcPts val="0"/>
              </a:spcAft>
              <a:buSzPts val="5200"/>
              <a:buAutoNum type="arabicPeriod"/>
              <a:defRPr sz="5200"/>
            </a:lvl4pPr>
            <a:lvl5pPr lvl="4" rtl="0" algn="ctr">
              <a:spcBef>
                <a:spcPts val="0"/>
              </a:spcBef>
              <a:spcAft>
                <a:spcPts val="0"/>
              </a:spcAft>
              <a:buSzPts val="5200"/>
              <a:buAutoNum type="alphaLcPeriod"/>
              <a:defRPr sz="5200"/>
            </a:lvl5pPr>
            <a:lvl6pPr lvl="5" rtl="0" algn="ctr">
              <a:spcBef>
                <a:spcPts val="0"/>
              </a:spcBef>
              <a:spcAft>
                <a:spcPts val="0"/>
              </a:spcAft>
              <a:buSzPts val="5200"/>
              <a:buAutoNum type="romanLcPeriod"/>
              <a:defRPr sz="5200"/>
            </a:lvl6pPr>
            <a:lvl7pPr lvl="6" rtl="0" algn="ctr">
              <a:spcBef>
                <a:spcPts val="0"/>
              </a:spcBef>
              <a:spcAft>
                <a:spcPts val="0"/>
              </a:spcAft>
              <a:buSzPts val="5200"/>
              <a:buAutoNum type="arabicPeriod"/>
              <a:defRPr sz="5200"/>
            </a:lvl7pPr>
            <a:lvl8pPr lvl="7" rtl="0" algn="ctr">
              <a:spcBef>
                <a:spcPts val="0"/>
              </a:spcBef>
              <a:spcAft>
                <a:spcPts val="0"/>
              </a:spcAft>
              <a:buSzPts val="5200"/>
              <a:buAutoNum type="alphaLcPeriod"/>
              <a:defRPr sz="5200"/>
            </a:lvl8pPr>
            <a:lvl9pPr lvl="8" rtl="0" algn="ctr">
              <a:spcBef>
                <a:spcPts val="0"/>
              </a:spcBef>
              <a:spcAft>
                <a:spcPts val="0"/>
              </a:spcAft>
              <a:buSzPts val="5200"/>
              <a:buAutoNum type="romanLcPeriod"/>
              <a:defRPr sz="5200"/>
            </a:lvl9pPr>
          </a:lstStyle>
          <a:p/>
        </p:txBody>
      </p:sp>
      <p:sp>
        <p:nvSpPr>
          <p:cNvPr id="51" name="Google Shape;51;p9"/>
          <p:cNvSpPr txBox="1"/>
          <p:nvPr>
            <p:ph idx="1" type="subTitle"/>
          </p:nvPr>
        </p:nvSpPr>
        <p:spPr>
          <a:xfrm>
            <a:off x="-401000" y="2380475"/>
            <a:ext cx="6408600" cy="45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808080"/>
              </a:buClr>
              <a:buSzPts val="2400"/>
              <a:buFont typeface="Source Sans Pro"/>
              <a:buNone/>
              <a:defRPr b="1" sz="2400">
                <a:solidFill>
                  <a:srgbClr val="808080"/>
                </a:solidFill>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54" name="Google Shape;5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6.xml"/><Relationship Id="rId22" Type="http://schemas.openxmlformats.org/officeDocument/2006/relationships/theme" Target="../theme/theme1.xml"/><Relationship Id="rId21" Type="http://schemas.openxmlformats.org/officeDocument/2006/relationships/slideLayout" Target="../slideLayouts/slideLayout17.xml"/><Relationship Id="rId1" Type="http://schemas.openxmlformats.org/officeDocument/2006/relationships/image" Target="../media/image2.png"/><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5.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19" Type="http://schemas.openxmlformats.org/officeDocument/2006/relationships/slideLayout" Target="../slideLayouts/slideLayout15.xml"/><Relationship Id="rId1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0" r="0" t="0"/>
          <a:stretch/>
        </p:blipFill>
        <p:spPr>
          <a:xfrm>
            <a:off x="-65637" y="2187796"/>
            <a:ext cx="402435" cy="764455"/>
          </a:xfrm>
          <a:prstGeom prst="rect">
            <a:avLst/>
          </a:prstGeom>
          <a:noFill/>
          <a:ln>
            <a:noFill/>
          </a:ln>
        </p:spPr>
      </p:pic>
      <p:pic>
        <p:nvPicPr>
          <p:cNvPr id="7" name="Google Shape;7;p1"/>
          <p:cNvPicPr preferRelativeResize="0"/>
          <p:nvPr/>
        </p:nvPicPr>
        <p:blipFill rotWithShape="1">
          <a:blip r:embed="rId3">
            <a:alphaModFix/>
          </a:blip>
          <a:srcRect b="0" l="0" r="0" t="0"/>
          <a:stretch/>
        </p:blipFill>
        <p:spPr>
          <a:xfrm>
            <a:off x="8666342" y="2187796"/>
            <a:ext cx="403660" cy="764455"/>
          </a:xfrm>
          <a:prstGeom prst="rect">
            <a:avLst/>
          </a:prstGeom>
          <a:noFill/>
          <a:ln>
            <a:noFill/>
          </a:ln>
        </p:spPr>
      </p:pic>
      <p:pic>
        <p:nvPicPr>
          <p:cNvPr id="8" name="Google Shape;8;p1"/>
          <p:cNvPicPr preferRelativeResize="0"/>
          <p:nvPr/>
        </p:nvPicPr>
        <p:blipFill rotWithShape="1">
          <a:blip r:embed="rId4">
            <a:alphaModFix/>
          </a:blip>
          <a:srcRect b="0" l="0" r="0" t="0"/>
          <a:stretch/>
        </p:blipFill>
        <p:spPr>
          <a:xfrm>
            <a:off x="3562020" y="134472"/>
            <a:ext cx="1514950" cy="213587"/>
          </a:xfrm>
          <a:prstGeom prst="rect">
            <a:avLst/>
          </a:prstGeom>
          <a:noFill/>
          <a:ln>
            <a:noFill/>
          </a:ln>
        </p:spPr>
      </p:pic>
      <p:sp>
        <p:nvSpPr>
          <p:cNvPr id="9" name="Google Shape;9;p1"/>
          <p:cNvSpPr/>
          <p:nvPr/>
        </p:nvSpPr>
        <p:spPr>
          <a:xfrm>
            <a:off x="843155" y="4880657"/>
            <a:ext cx="7438176" cy="139104"/>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325" lIns="70925" spcFirstLastPara="1" rIns="70925" wrap="square" tIns="35325">
            <a:noAutofit/>
          </a:bodyPr>
          <a:lstStyle/>
          <a:p>
            <a:pPr indent="0" lvl="0" marL="0" marR="0" rtl="0" algn="ctr">
              <a:lnSpc>
                <a:spcPct val="100000"/>
              </a:lnSpc>
              <a:spcBef>
                <a:spcPts val="0"/>
              </a:spcBef>
              <a:spcAft>
                <a:spcPts val="0"/>
              </a:spcAft>
              <a:buNone/>
            </a:pPr>
            <a:r>
              <a:rPr b="0" i="0" lang="de" sz="600" u="none" cap="none" strike="noStrike">
                <a:solidFill>
                  <a:srgbClr val="808080"/>
                </a:solidFill>
                <a:latin typeface="Calibri"/>
                <a:ea typeface="Calibri"/>
                <a:cs typeface="Calibri"/>
                <a:sym typeface="Calibri"/>
              </a:rPr>
              <a:t>WWW.SOBEK-INNOVATIONS.DE     |      0721 . 4700 470</a:t>
            </a:r>
            <a:r>
              <a:rPr lang="de" sz="600">
                <a:solidFill>
                  <a:srgbClr val="808080"/>
                </a:solidFill>
                <a:latin typeface="Calibri"/>
                <a:ea typeface="Calibri"/>
                <a:cs typeface="Calibri"/>
                <a:sym typeface="Calibri"/>
              </a:rPr>
              <a:t>2</a:t>
            </a:r>
            <a:r>
              <a:rPr b="0" i="0" lang="de" sz="600" u="none" cap="none" strike="noStrike">
                <a:solidFill>
                  <a:srgbClr val="808080"/>
                </a:solidFill>
                <a:latin typeface="Calibri"/>
                <a:ea typeface="Calibri"/>
                <a:cs typeface="Calibri"/>
                <a:sym typeface="Calibri"/>
              </a:rPr>
              <a:t>    |     KRIEGSSTRAẞE 216, KARLSRUHE</a:t>
            </a:r>
            <a:endParaRPr b="0" i="0" sz="600" u="none" cap="none" strike="noStrike">
              <a:latin typeface="Arial"/>
              <a:ea typeface="Arial"/>
              <a:cs typeface="Arial"/>
              <a:sym typeface="Arial"/>
            </a:endParaRPr>
          </a:p>
        </p:txBody>
      </p:sp>
      <p:sp>
        <p:nvSpPr>
          <p:cNvPr id="10" name="Google Shape;10;p1"/>
          <p:cNvSpPr/>
          <p:nvPr/>
        </p:nvSpPr>
        <p:spPr>
          <a:xfrm>
            <a:off x="5891636" y="3931518"/>
            <a:ext cx="1970700" cy="2526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p:txBody>
      </p:sp>
      <p:sp>
        <p:nvSpPr>
          <p:cNvPr id="11" name="Google Shape;11;p1"/>
          <p:cNvSpPr/>
          <p:nvPr/>
        </p:nvSpPr>
        <p:spPr>
          <a:xfrm>
            <a:off x="6345216" y="3980015"/>
            <a:ext cx="2288700" cy="4038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7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6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6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7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 Id="rId3" Type="http://schemas.openxmlformats.org/officeDocument/2006/relationships/image" Target="../media/image7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9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 Id="rId3" Type="http://schemas.openxmlformats.org/officeDocument/2006/relationships/image" Target="../media/image78.png"/><Relationship Id="rId4" Type="http://schemas.openxmlformats.org/officeDocument/2006/relationships/image" Target="../media/image76.png"/><Relationship Id="rId5" Type="http://schemas.openxmlformats.org/officeDocument/2006/relationships/image" Target="../media/image7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 Id="rId3"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 Id="rId3" Type="http://schemas.openxmlformats.org/officeDocument/2006/relationships/image" Target="../media/image9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2.xml"/><Relationship Id="rId3" Type="http://schemas.openxmlformats.org/officeDocument/2006/relationships/image" Target="../media/image9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8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 Id="rId3" Type="http://schemas.openxmlformats.org/officeDocument/2006/relationships/image" Target="../media/image8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 Id="rId3" Type="http://schemas.openxmlformats.org/officeDocument/2006/relationships/image" Target="../media/image8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 Id="rId3" Type="http://schemas.openxmlformats.org/officeDocument/2006/relationships/image" Target="../media/image8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 Id="rId3" Type="http://schemas.openxmlformats.org/officeDocument/2006/relationships/image" Target="../media/image7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2.xml"/><Relationship Id="rId3" Type="http://schemas.openxmlformats.org/officeDocument/2006/relationships/image" Target="../media/image8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 Id="rId3" Type="http://schemas.openxmlformats.org/officeDocument/2006/relationships/image" Target="../media/image8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 Id="rId3" Type="http://schemas.openxmlformats.org/officeDocument/2006/relationships/image" Target="../media/image7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 Id="rId3" Type="http://schemas.openxmlformats.org/officeDocument/2006/relationships/image" Target="../media/image9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 Id="rId3" Type="http://schemas.openxmlformats.org/officeDocument/2006/relationships/image" Target="../media/image9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 Id="rId3" Type="http://schemas.openxmlformats.org/officeDocument/2006/relationships/image" Target="../media/image8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1.xml"/><Relationship Id="rId3" Type="http://schemas.openxmlformats.org/officeDocument/2006/relationships/image" Target="../media/image8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95.png"/><Relationship Id="rId4" Type="http://schemas.openxmlformats.org/officeDocument/2006/relationships/image" Target="../media/image9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 Id="rId3" Type="http://schemas.openxmlformats.org/officeDocument/2006/relationships/image" Target="../media/image7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 Id="rId3" Type="http://schemas.openxmlformats.org/officeDocument/2006/relationships/image" Target="../media/image8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9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4.xml"/><Relationship Id="rId3" Type="http://schemas.openxmlformats.org/officeDocument/2006/relationships/image" Target="../media/image8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1.xml"/><Relationship Id="rId3" Type="http://schemas.openxmlformats.org/officeDocument/2006/relationships/image" Target="../media/image94.gi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9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9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4.xml"/><Relationship Id="rId3" Type="http://schemas.openxmlformats.org/officeDocument/2006/relationships/image" Target="../media/image9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hyperlink" Target="https://mystery.knightlab.com/"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98.png"/><Relationship Id="rId4" Type="http://schemas.openxmlformats.org/officeDocument/2006/relationships/image" Target="../media/image10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treldrasu.github.io/sql-cheatshe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 Id="rId3" Type="http://schemas.openxmlformats.org/officeDocument/2006/relationships/image" Target="../media/image105.png"/><Relationship Id="rId4" Type="http://schemas.openxmlformats.org/officeDocument/2006/relationships/image" Target="../media/image10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 Id="rId3" Type="http://schemas.openxmlformats.org/officeDocument/2006/relationships/image" Target="../media/image103.png"/><Relationship Id="rId4" Type="http://schemas.openxmlformats.org/officeDocument/2006/relationships/image" Target="../media/image10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 Id="rId3" Type="http://schemas.openxmlformats.org/officeDocument/2006/relationships/image" Target="../media/image10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 Id="rId3" Type="http://schemas.openxmlformats.org/officeDocument/2006/relationships/image" Target="../media/image100.png"/><Relationship Id="rId4" Type="http://schemas.openxmlformats.org/officeDocument/2006/relationships/image" Target="../media/image11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 Id="rId3" Type="http://schemas.openxmlformats.org/officeDocument/2006/relationships/image" Target="../media/image11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 Id="rId3" Type="http://schemas.openxmlformats.org/officeDocument/2006/relationships/image" Target="../media/image102.png"/><Relationship Id="rId4" Type="http://schemas.openxmlformats.org/officeDocument/2006/relationships/image" Target="../media/image108.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 Id="rId3" Type="http://schemas.openxmlformats.org/officeDocument/2006/relationships/image" Target="../media/image11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 Id="rId3" Type="http://schemas.openxmlformats.org/officeDocument/2006/relationships/image" Target="../media/image113.png"/><Relationship Id="rId4" Type="http://schemas.openxmlformats.org/officeDocument/2006/relationships/image" Target="../media/image11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 Id="rId3" Type="http://schemas.openxmlformats.org/officeDocument/2006/relationships/image" Target="../media/image11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image" Target="../media/image10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 Id="rId3" Type="http://schemas.openxmlformats.org/officeDocument/2006/relationships/image" Target="../media/image110.png"/><Relationship Id="rId4" Type="http://schemas.openxmlformats.org/officeDocument/2006/relationships/image" Target="../media/image12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 Id="rId3" Type="http://schemas.openxmlformats.org/officeDocument/2006/relationships/image" Target="../media/image11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image" Target="../media/image115.png"/><Relationship Id="rId4" Type="http://schemas.openxmlformats.org/officeDocument/2006/relationships/image" Target="../media/image11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image" Target="../media/image116.png"/><Relationship Id="rId4" Type="http://schemas.openxmlformats.org/officeDocument/2006/relationships/image" Target="../media/image11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21.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7.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56.png"/><Relationship Id="rId4" Type="http://schemas.openxmlformats.org/officeDocument/2006/relationships/image" Target="../media/image39.png"/><Relationship Id="rId5"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0.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46.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hyperlink" Target="http://www.youtube.com/watch?v=aMmHYE2N5MM" TargetMode="External"/><Relationship Id="rId4" Type="http://schemas.openxmlformats.org/officeDocument/2006/relationships/image" Target="../media/image5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54.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55.png"/><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5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 Id="rId3" Type="http://schemas.openxmlformats.org/officeDocument/2006/relationships/image" Target="../media/image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ctrTitle"/>
          </p:nvPr>
        </p:nvSpPr>
        <p:spPr>
          <a:xfrm>
            <a:off x="-401000" y="1878775"/>
            <a:ext cx="6408600" cy="58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de"/>
              <a:t>SQL (Structured Query Language)</a:t>
            </a:r>
            <a:endParaRPr/>
          </a:p>
        </p:txBody>
      </p:sp>
      <p:sp>
        <p:nvSpPr>
          <p:cNvPr id="93" name="Google Shape;93;p19"/>
          <p:cNvSpPr txBox="1"/>
          <p:nvPr>
            <p:ph idx="1" type="subTitle"/>
          </p:nvPr>
        </p:nvSpPr>
        <p:spPr>
          <a:xfrm>
            <a:off x="-401000" y="2380475"/>
            <a:ext cx="6408600" cy="4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Grundlagen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Vorteile</a:t>
            </a:r>
            <a:endParaRPr/>
          </a:p>
        </p:txBody>
      </p:sp>
      <p:sp>
        <p:nvSpPr>
          <p:cNvPr id="146" name="Google Shape;146;p28"/>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de" sz="1600"/>
              <a:t>Es gibt eine gemeinsame Datenbasis für alle Anwendungen.</a:t>
            </a:r>
            <a:endParaRPr sz="1600"/>
          </a:p>
          <a:p>
            <a:pPr indent="-330200" lvl="0" marL="457200" rtl="0" algn="l">
              <a:spcBef>
                <a:spcPts val="0"/>
              </a:spcBef>
              <a:spcAft>
                <a:spcPts val="0"/>
              </a:spcAft>
              <a:buSzPts val="1600"/>
              <a:buChar char="●"/>
            </a:pPr>
            <a:r>
              <a:rPr lang="de" sz="1600"/>
              <a:t>Die Konsistenz der Daten wird </a:t>
            </a:r>
            <a:r>
              <a:rPr lang="de" sz="1600"/>
              <a:t>sichergestellt</a:t>
            </a:r>
            <a:r>
              <a:rPr lang="de" sz="1600"/>
              <a:t>.</a:t>
            </a:r>
            <a:endParaRPr sz="1600"/>
          </a:p>
          <a:p>
            <a:pPr indent="-330200" lvl="0" marL="457200" rtl="0" algn="l">
              <a:spcBef>
                <a:spcPts val="0"/>
              </a:spcBef>
              <a:spcAft>
                <a:spcPts val="0"/>
              </a:spcAft>
              <a:buSzPts val="1600"/>
              <a:buChar char="●"/>
            </a:pPr>
            <a:r>
              <a:rPr lang="de" sz="1600"/>
              <a:t>Redundanz entfällt oder wird bewusst und kontrolliert eingesetzt.</a:t>
            </a:r>
            <a:endParaRPr sz="1600"/>
          </a:p>
          <a:p>
            <a:pPr indent="-330200" lvl="0" marL="457200" rtl="0" algn="l">
              <a:spcBef>
                <a:spcPts val="0"/>
              </a:spcBef>
              <a:spcAft>
                <a:spcPts val="0"/>
              </a:spcAft>
              <a:buSzPts val="1600"/>
              <a:buChar char="●"/>
            </a:pPr>
            <a:r>
              <a:rPr lang="de" sz="1600"/>
              <a:t>Die Anwendungsprogrammierung wird effizienter </a:t>
            </a:r>
            <a:br>
              <a:rPr lang="de" sz="1600"/>
            </a:br>
            <a:r>
              <a:rPr lang="de" sz="1200"/>
              <a:t>Da die Entwickler nur die relevanten logischen Eigenschaften der Daten, nicht jedoch deren Organisation und physische Ablage kennen muss.</a:t>
            </a:r>
            <a:endParaRPr sz="1200"/>
          </a:p>
          <a:p>
            <a:pPr indent="-330200" lvl="0" marL="457200" rtl="0" algn="l">
              <a:spcBef>
                <a:spcPts val="0"/>
              </a:spcBef>
              <a:spcAft>
                <a:spcPts val="0"/>
              </a:spcAft>
              <a:buSzPts val="1600"/>
              <a:buChar char="●"/>
            </a:pPr>
            <a:r>
              <a:rPr lang="de" sz="1600"/>
              <a:t>Die Abhängigkeit zwischen Anwendung und Daten wird eliminiert. </a:t>
            </a:r>
            <a:br>
              <a:rPr lang="de" sz="1600"/>
            </a:br>
            <a:r>
              <a:rPr lang="de" sz="1200"/>
              <a:t>Das DBMS liefert die Daten in der Form, wie sie von der Anwendung benötigt werden. Änderungen in der Datenorganisation führen in der Regel nicht zu Änderungen der Anwendungen.</a:t>
            </a:r>
            <a:endParaRPr sz="1200"/>
          </a:p>
          <a:p>
            <a:pPr indent="-330200" lvl="0" marL="457200" rtl="0" algn="l">
              <a:spcBef>
                <a:spcPts val="0"/>
              </a:spcBef>
              <a:spcAft>
                <a:spcPts val="0"/>
              </a:spcAft>
              <a:buSzPts val="1600"/>
              <a:buChar char="●"/>
            </a:pPr>
            <a:r>
              <a:rPr lang="de" sz="1600"/>
              <a:t>Das Datenbanksystem bietet </a:t>
            </a:r>
            <a:r>
              <a:rPr lang="de" sz="1600"/>
              <a:t>große</a:t>
            </a:r>
            <a:r>
              <a:rPr lang="de" sz="1600"/>
              <a:t> Flexibilität für Datenauswertungen.  </a:t>
            </a:r>
            <a:endParaRPr sz="1600"/>
          </a:p>
          <a:p>
            <a:pPr indent="-330200" lvl="0" marL="457200" rtl="0" algn="l">
              <a:spcBef>
                <a:spcPts val="0"/>
              </a:spcBef>
              <a:spcAft>
                <a:spcPts val="0"/>
              </a:spcAft>
              <a:buSzPts val="1600"/>
              <a:buChar char="●"/>
            </a:pPr>
            <a:r>
              <a:rPr lang="de" sz="1600"/>
              <a:t>Das Datenbanksystem kann </a:t>
            </a:r>
            <a:r>
              <a:rPr lang="de" sz="1600"/>
              <a:t>zentral,</a:t>
            </a:r>
            <a:r>
              <a:rPr lang="de" sz="1600"/>
              <a:t> beispielsweise über „Constraints“</a:t>
            </a:r>
            <a:r>
              <a:rPr lang="de" sz="1600"/>
              <a:t>, die</a:t>
            </a:r>
            <a:r>
              <a:rPr lang="de" sz="1600"/>
              <a:t> Plausibilität von Daten überprüfen.</a:t>
            </a:r>
            <a:endParaRPr sz="1600"/>
          </a:p>
          <a:p>
            <a:pPr indent="-330200" lvl="0" marL="457200" rtl="0" algn="l">
              <a:spcBef>
                <a:spcPts val="0"/>
              </a:spcBef>
              <a:spcAft>
                <a:spcPts val="0"/>
              </a:spcAft>
              <a:buSzPts val="1600"/>
              <a:buChar char="●"/>
            </a:pPr>
            <a:r>
              <a:rPr lang="de" sz="1600"/>
              <a:t>Das Datenbanksystem kann zentral Mechanismen zur Wiederherstellung einer korrekten Datenbank nach dem Auftreten von Fehlern bereitstellen. </a:t>
            </a:r>
            <a:endParaRPr sz="16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1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400"/>
              <a:t>Normalisierung // Dritte Normalform</a:t>
            </a:r>
            <a:endParaRPr sz="2400"/>
          </a:p>
        </p:txBody>
      </p:sp>
      <p:graphicFrame>
        <p:nvGraphicFramePr>
          <p:cNvPr id="898" name="Google Shape;898;p118"/>
          <p:cNvGraphicFramePr/>
          <p:nvPr/>
        </p:nvGraphicFramePr>
        <p:xfrm>
          <a:off x="235500" y="2027725"/>
          <a:ext cx="3000000" cy="3000000"/>
        </p:xfrm>
        <a:graphic>
          <a:graphicData uri="http://schemas.openxmlformats.org/drawingml/2006/table">
            <a:tbl>
              <a:tblPr>
                <a:noFill/>
                <a:tableStyleId>{964D5BB3-4EA3-4A97-B651-498B3A3F59AB}</a:tableStyleId>
              </a:tblPr>
              <a:tblGrid>
                <a:gridCol w="273050"/>
                <a:gridCol w="305450"/>
                <a:gridCol w="382850"/>
                <a:gridCol w="415250"/>
              </a:tblGrid>
              <a:tr h="26115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Wein</a:t>
                      </a:r>
                      <a:endParaRPr b="1" sz="600"/>
                    </a:p>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Kritker</a:t>
                      </a:r>
                      <a:br>
                        <a:rPr b="1" lang="de" sz="600"/>
                      </a:b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Kritik</a:t>
                      </a:r>
                      <a:endParaRPr b="1" sz="600"/>
                    </a:p>
                  </a:txBody>
                  <a:tcPr marT="91425" marB="91425" marR="91425" marL="91425"/>
                </a:tc>
              </a:tr>
              <a:tr h="305850">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Lorem ipsum</a:t>
                      </a:r>
                      <a:endParaRPr sz="600"/>
                    </a:p>
                  </a:txBody>
                  <a:tcPr marT="91425" marB="91425" marR="91425" marL="91425">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2</a:t>
                      </a:r>
                      <a:endParaRPr sz="600">
                        <a:solidFill>
                          <a:schemeClr val="dk1"/>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3</a:t>
                      </a:r>
                      <a:endParaRPr sz="600"/>
                    </a:p>
                  </a:txBody>
                  <a:tcPr marT="91425" marB="91425" marR="91425" marL="91425"/>
                </a:tc>
                <a:tc>
                  <a:txBody>
                    <a:bodyPr/>
                    <a:lstStyle/>
                    <a:p>
                      <a:pPr indent="0" lvl="0" marL="0" rtl="0" algn="l">
                        <a:spcBef>
                          <a:spcPts val="0"/>
                        </a:spcBef>
                        <a:spcAft>
                          <a:spcPts val="0"/>
                        </a:spcAft>
                        <a:buNone/>
                      </a:pPr>
                      <a:r>
                        <a:rPr lang="de" sz="600"/>
                        <a:t>3</a:t>
                      </a:r>
                      <a:endParaRPr sz="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600">
                          <a:solidFill>
                            <a:schemeClr val="dk1"/>
                          </a:solidFill>
                        </a:rPr>
                        <a:t>2</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4</a:t>
                      </a:r>
                      <a:endParaRPr sz="600"/>
                    </a:p>
                  </a:txBody>
                  <a:tcPr marT="91425" marB="91425" marR="91425" marL="91425"/>
                </a:tc>
                <a:tc>
                  <a:txBody>
                    <a:bodyPr/>
                    <a:lstStyle/>
                    <a:p>
                      <a:pPr indent="0" lvl="0" marL="0" rtl="0" algn="l">
                        <a:spcBef>
                          <a:spcPts val="0"/>
                        </a:spcBef>
                        <a:spcAft>
                          <a:spcPts val="0"/>
                        </a:spcAft>
                        <a:buNone/>
                      </a:pPr>
                      <a:r>
                        <a:rPr lang="de" sz="600"/>
                        <a:t>4</a:t>
                      </a:r>
                      <a:endParaRPr sz="600"/>
                    </a:p>
                  </a:txBody>
                  <a:tcPr marT="91425" marB="91425" marR="91425" marL="91425"/>
                </a:tc>
                <a:tc>
                  <a:txBody>
                    <a:bodyPr/>
                    <a:lstStyle/>
                    <a:p>
                      <a:pPr indent="0" lvl="0" marL="0" rtl="0" algn="l">
                        <a:spcBef>
                          <a:spcPts val="0"/>
                        </a:spcBef>
                        <a:spcAft>
                          <a:spcPts val="0"/>
                        </a:spcAft>
                        <a:buNone/>
                      </a:pPr>
                      <a:r>
                        <a:rPr lang="de" sz="600">
                          <a:solidFill>
                            <a:schemeClr val="dk1"/>
                          </a:solidFill>
                        </a:rPr>
                        <a:t>1</a:t>
                      </a:r>
                      <a:endParaRPr sz="600">
                        <a:solidFill>
                          <a:schemeClr val="dk1"/>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5</a:t>
                      </a:r>
                      <a:endParaRPr sz="600"/>
                    </a:p>
                  </a:txBody>
                  <a:tcPr marT="91425" marB="91425" marR="91425" marL="91425"/>
                </a:tc>
                <a:tc>
                  <a:txBody>
                    <a:bodyPr/>
                    <a:lstStyle/>
                    <a:p>
                      <a:pPr indent="0" lvl="0" marL="0" rtl="0" algn="l">
                        <a:spcBef>
                          <a:spcPts val="0"/>
                        </a:spcBef>
                        <a:spcAft>
                          <a:spcPts val="0"/>
                        </a:spcAft>
                        <a:buNone/>
                      </a:pPr>
                      <a:r>
                        <a:rPr lang="de" sz="600"/>
                        <a:t>5</a:t>
                      </a:r>
                      <a:endParaRPr sz="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600">
                          <a:solidFill>
                            <a:schemeClr val="dk1"/>
                          </a:solidFill>
                        </a:rPr>
                        <a:t>4</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5800">
                <a:tc>
                  <a:txBody>
                    <a:bodyPr/>
                    <a:lstStyle/>
                    <a:p>
                      <a:pPr indent="0" lvl="0" marL="0" rtl="0" algn="l">
                        <a:spcBef>
                          <a:spcPts val="0"/>
                        </a:spcBef>
                        <a:spcAft>
                          <a:spcPts val="0"/>
                        </a:spcAft>
                        <a:buNone/>
                      </a:pPr>
                      <a:r>
                        <a:rPr lang="de" sz="600"/>
                        <a:t>6</a:t>
                      </a:r>
                      <a:endParaRPr sz="600"/>
                    </a:p>
                  </a:txBody>
                  <a:tcPr marT="91425" marB="91425" marR="91425" marL="91425"/>
                </a:tc>
                <a:tc>
                  <a:txBody>
                    <a:bodyPr/>
                    <a:lstStyle/>
                    <a:p>
                      <a:pPr indent="0" lvl="0" marL="0" rtl="0" algn="l">
                        <a:spcBef>
                          <a:spcPts val="0"/>
                        </a:spcBef>
                        <a:spcAft>
                          <a:spcPts val="0"/>
                        </a:spcAft>
                        <a:buNone/>
                      </a:pPr>
                      <a:r>
                        <a:rPr lang="de" sz="600"/>
                        <a:t>6</a:t>
                      </a:r>
                      <a:endParaRPr sz="600"/>
                    </a:p>
                  </a:txBody>
                  <a:tcPr marT="91425" marB="91425" marR="91425" marL="91425"/>
                </a:tc>
                <a:tc>
                  <a:txBody>
                    <a:bodyPr/>
                    <a:lstStyle/>
                    <a:p>
                      <a:pPr indent="0" lvl="0" marL="0" rtl="0" algn="l">
                        <a:spcBef>
                          <a:spcPts val="0"/>
                        </a:spcBef>
                        <a:spcAft>
                          <a:spcPts val="0"/>
                        </a:spcAft>
                        <a:buNone/>
                      </a:pPr>
                      <a:r>
                        <a:rPr lang="de" sz="600">
                          <a:solidFill>
                            <a:schemeClr val="dk1"/>
                          </a:solidFill>
                        </a:rPr>
                        <a:t>4</a:t>
                      </a:r>
                      <a:endParaRPr sz="600">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Lorem ipsum</a:t>
                      </a:r>
                      <a:endParaRPr sz="600"/>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899" name="Google Shape;899;p118"/>
          <p:cNvGraphicFramePr/>
          <p:nvPr/>
        </p:nvGraphicFramePr>
        <p:xfrm>
          <a:off x="3344550" y="2027713"/>
          <a:ext cx="3000000" cy="3000000"/>
        </p:xfrm>
        <a:graphic>
          <a:graphicData uri="http://schemas.openxmlformats.org/drawingml/2006/table">
            <a:tbl>
              <a:tblPr>
                <a:noFill/>
                <a:tableStyleId>{964D5BB3-4EA3-4A97-B651-498B3A3F59AB}</a:tableStyleId>
              </a:tblPr>
              <a:tblGrid>
                <a:gridCol w="382850"/>
                <a:gridCol w="485100"/>
                <a:gridCol w="521525"/>
                <a:gridCol w="382850"/>
                <a:gridCol w="382850"/>
                <a:gridCol w="400875"/>
              </a:tblGrid>
              <a:tr h="29570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Wein</a:t>
                      </a:r>
                      <a:endParaRPr b="1" sz="600"/>
                    </a:p>
                    <a:p>
                      <a:pPr indent="0" lvl="0" marL="0" rtl="0" algn="l">
                        <a:spcBef>
                          <a:spcPts val="0"/>
                        </a:spcBef>
                        <a:spcAft>
                          <a:spcPts val="0"/>
                        </a:spcAft>
                        <a:buNone/>
                      </a:pPr>
                      <a:r>
                        <a:rPr b="1" lang="de" sz="600"/>
                        <a:t>gutId</a:t>
                      </a:r>
                      <a:endParaRPr b="1" sz="600"/>
                    </a:p>
                  </a:txBody>
                  <a:tcPr marT="91425" marB="91425" marR="91425" marL="91425"/>
                </a:tc>
                <a:tc>
                  <a:txBody>
                    <a:bodyPr/>
                    <a:lstStyle/>
                    <a:p>
                      <a:pPr indent="0" lvl="0" marL="0" rtl="0" algn="l">
                        <a:spcBef>
                          <a:spcPts val="0"/>
                        </a:spcBef>
                        <a:spcAft>
                          <a:spcPts val="0"/>
                        </a:spcAft>
                        <a:buNone/>
                      </a:pPr>
                      <a:r>
                        <a:rPr b="1" lang="de" sz="600"/>
                        <a:t>Name</a:t>
                      </a:r>
                      <a:endParaRPr b="1" sz="600"/>
                    </a:p>
                  </a:txBody>
                  <a:tcPr marT="91425" marB="91425" marR="91425" marL="91425"/>
                </a:tc>
                <a:tc>
                  <a:txBody>
                    <a:bodyPr/>
                    <a:lstStyle/>
                    <a:p>
                      <a:pPr indent="0" lvl="0" marL="0" rtl="0" algn="l">
                        <a:spcBef>
                          <a:spcPts val="0"/>
                        </a:spcBef>
                        <a:spcAft>
                          <a:spcPts val="0"/>
                        </a:spcAft>
                        <a:buNone/>
                      </a:pPr>
                      <a:r>
                        <a:rPr b="1" lang="de" sz="600"/>
                        <a:t>Farbe</a:t>
                      </a:r>
                      <a:endParaRPr b="1" sz="600"/>
                    </a:p>
                  </a:txBody>
                  <a:tcPr marT="91425" marB="91425" marR="91425" marL="91425"/>
                </a:tc>
                <a:tc>
                  <a:txBody>
                    <a:bodyPr/>
                    <a:lstStyle/>
                    <a:p>
                      <a:pPr indent="0" lvl="0" marL="0" rtl="0" algn="l">
                        <a:spcBef>
                          <a:spcPts val="0"/>
                        </a:spcBef>
                        <a:spcAft>
                          <a:spcPts val="0"/>
                        </a:spcAft>
                        <a:buNone/>
                      </a:pPr>
                      <a:r>
                        <a:rPr b="1" lang="de" sz="600"/>
                        <a:t>Jahrgang</a:t>
                      </a:r>
                      <a:endParaRPr b="1" sz="600"/>
                    </a:p>
                  </a:txBody>
                  <a:tcPr marT="91425" marB="91425" marR="91425" marL="91425"/>
                </a:tc>
                <a:tc>
                  <a:txBody>
                    <a:bodyPr/>
                    <a:lstStyle/>
                    <a:p>
                      <a:pPr indent="0" lvl="0" marL="0" rtl="0" algn="l">
                        <a:spcBef>
                          <a:spcPts val="0"/>
                        </a:spcBef>
                        <a:spcAft>
                          <a:spcPts val="0"/>
                        </a:spcAft>
                        <a:buNone/>
                      </a:pPr>
                      <a:r>
                        <a:rPr b="1" lang="de" sz="600"/>
                        <a:t>Restsüße</a:t>
                      </a:r>
                      <a:endParaRPr b="1" sz="600"/>
                    </a:p>
                  </a:txBody>
                  <a:tcPr marT="91425" marB="91425" marR="91425" marL="91425"/>
                </a:tc>
              </a:tr>
              <a:tr h="314925">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La Rose Grand Cru</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1998</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trocken</a:t>
                      </a:r>
                      <a:endParaRPr sz="600"/>
                    </a:p>
                  </a:txBody>
                  <a:tcPr marT="91425" marB="91425" marR="91425" marL="91425">
                    <a:lnB cap="flat" cmpd="sng" w="9525">
                      <a:solidFill>
                        <a:srgbClr val="9E9E9E"/>
                      </a:solidFill>
                      <a:prstDash val="solid"/>
                      <a:round/>
                      <a:headEnd len="sm" w="sm" type="none"/>
                      <a:tailEnd len="sm" w="sm" type="none"/>
                    </a:lnB>
                  </a:tcPr>
                </a:tc>
              </a:tr>
              <a:tr h="314925">
                <a:tc>
                  <a:txBody>
                    <a:bodyPr/>
                    <a:lstStyle/>
                    <a:p>
                      <a:pPr indent="0" lvl="0" marL="0" rtl="0" algn="l">
                        <a:spcBef>
                          <a:spcPts val="0"/>
                        </a:spcBef>
                        <a:spcAft>
                          <a:spcPts val="0"/>
                        </a:spcAft>
                        <a:buNone/>
                      </a:pPr>
                      <a:r>
                        <a:rPr lang="de" sz="600"/>
                        <a:t>2</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La Rose Grand Cru</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1998</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trocken</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5700">
                <a:tc>
                  <a:txBody>
                    <a:bodyPr/>
                    <a:lstStyle/>
                    <a:p>
                      <a:pPr indent="0" lvl="0" marL="0" rtl="0" algn="l">
                        <a:spcBef>
                          <a:spcPts val="0"/>
                        </a:spcBef>
                        <a:spcAft>
                          <a:spcPts val="0"/>
                        </a:spcAft>
                        <a:buNone/>
                      </a:pPr>
                      <a:r>
                        <a:rPr lang="de" sz="600"/>
                        <a:t>3</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Creek Shiraz</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Rot</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2003</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halbtrocken</a:t>
                      </a:r>
                      <a:endParaRPr sz="600"/>
                    </a:p>
                  </a:txBody>
                  <a:tcPr marT="91425" marB="91425" marR="91425" marL="91425">
                    <a:lnT cap="flat" cmpd="sng" w="9525">
                      <a:solidFill>
                        <a:srgbClr val="9E9E9E"/>
                      </a:solidFill>
                      <a:prstDash val="solid"/>
                      <a:round/>
                      <a:headEnd len="sm" w="sm" type="none"/>
                      <a:tailEnd len="sm" w="sm" type="none"/>
                    </a:lnT>
                  </a:tcPr>
                </a:tc>
              </a:tr>
              <a:tr h="239300">
                <a:tc>
                  <a:txBody>
                    <a:bodyPr/>
                    <a:lstStyle/>
                    <a:p>
                      <a:pPr indent="0" lvl="0" marL="0" rtl="0" algn="l">
                        <a:spcBef>
                          <a:spcPts val="0"/>
                        </a:spcBef>
                        <a:spcAft>
                          <a:spcPts val="0"/>
                        </a:spcAft>
                        <a:buNone/>
                      </a:pPr>
                      <a:r>
                        <a:rPr lang="de" sz="600"/>
                        <a:t>4</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3</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Zinfandel</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2004</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süß</a:t>
                      </a:r>
                      <a:endParaRPr sz="600"/>
                    </a:p>
                  </a:txBody>
                  <a:tcPr marT="91425" marB="91425" marR="91425" marL="91425">
                    <a:lnB cap="flat" cmpd="sng" w="9525">
                      <a:solidFill>
                        <a:srgbClr val="9E9E9E"/>
                      </a:solidFill>
                      <a:prstDash val="solid"/>
                      <a:round/>
                      <a:headEnd len="sm" w="sm" type="none"/>
                      <a:tailEnd len="sm" w="sm" type="none"/>
                    </a:lnB>
                  </a:tcPr>
                </a:tc>
              </a:tr>
              <a:tr h="239300">
                <a:tc>
                  <a:txBody>
                    <a:bodyPr/>
                    <a:lstStyle/>
                    <a:p>
                      <a:pPr indent="0" lvl="0" marL="0" rtl="0" algn="l">
                        <a:spcBef>
                          <a:spcPts val="0"/>
                        </a:spcBef>
                        <a:spcAft>
                          <a:spcPts val="0"/>
                        </a:spcAft>
                        <a:buNone/>
                      </a:pPr>
                      <a:r>
                        <a:rPr lang="de" sz="600"/>
                        <a:t>5</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3</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Pinot Noir</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2001</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lieblich</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9300">
                <a:tc>
                  <a:txBody>
                    <a:bodyPr/>
                    <a:lstStyle/>
                    <a:p>
                      <a:pPr indent="0" lvl="0" marL="0" rtl="0" algn="l">
                        <a:spcBef>
                          <a:spcPts val="0"/>
                        </a:spcBef>
                        <a:spcAft>
                          <a:spcPts val="0"/>
                        </a:spcAft>
                        <a:buNone/>
                      </a:pPr>
                      <a:r>
                        <a:rPr lang="de" sz="600"/>
                        <a:t>6</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4</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Pinot Noir</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Rot</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1999</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trocken</a:t>
                      </a:r>
                      <a:endParaRPr sz="600"/>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900" name="Google Shape;900;p118"/>
          <p:cNvGraphicFramePr/>
          <p:nvPr/>
        </p:nvGraphicFramePr>
        <p:xfrm>
          <a:off x="6191025" y="2027575"/>
          <a:ext cx="3000000" cy="3000000"/>
        </p:xfrm>
        <a:graphic>
          <a:graphicData uri="http://schemas.openxmlformats.org/drawingml/2006/table">
            <a:tbl>
              <a:tblPr>
                <a:noFill/>
                <a:tableStyleId>{964D5BB3-4EA3-4A97-B651-498B3A3F59AB}</a:tableStyleId>
              </a:tblPr>
              <a:tblGrid>
                <a:gridCol w="382850"/>
                <a:gridCol w="553500"/>
                <a:gridCol w="412925"/>
                <a:gridCol w="382850"/>
                <a:gridCol w="496300"/>
                <a:gridCol w="564800"/>
              </a:tblGrid>
              <a:tr h="28615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Name</a:t>
                      </a:r>
                      <a:endParaRPr b="1" sz="600"/>
                    </a:p>
                  </a:txBody>
                  <a:tcPr marT="91425" marB="91425" marR="91425" marL="91425"/>
                </a:tc>
                <a:tc>
                  <a:txBody>
                    <a:bodyPr/>
                    <a:lstStyle/>
                    <a:p>
                      <a:pPr indent="0" lvl="0" marL="0" rtl="0" algn="l">
                        <a:spcBef>
                          <a:spcPts val="0"/>
                        </a:spcBef>
                        <a:spcAft>
                          <a:spcPts val="0"/>
                        </a:spcAft>
                        <a:buNone/>
                      </a:pPr>
                      <a:r>
                        <a:rPr b="1" lang="de" sz="600"/>
                        <a:t>Strasse</a:t>
                      </a:r>
                      <a:endParaRPr b="1" sz="600"/>
                    </a:p>
                  </a:txBody>
                  <a:tcPr marT="91425" marB="91425" marR="91425" marL="91425"/>
                </a:tc>
                <a:tc>
                  <a:txBody>
                    <a:bodyPr/>
                    <a:lstStyle/>
                    <a:p>
                      <a:pPr indent="0" lvl="0" marL="0" rtl="0" algn="l">
                        <a:spcBef>
                          <a:spcPts val="0"/>
                        </a:spcBef>
                        <a:spcAft>
                          <a:spcPts val="0"/>
                        </a:spcAft>
                        <a:buNone/>
                      </a:pPr>
                      <a:r>
                        <a:rPr b="1" lang="de" sz="600">
                          <a:solidFill>
                            <a:schemeClr val="dk1"/>
                          </a:solidFill>
                        </a:rPr>
                        <a:t>PLZ</a:t>
                      </a:r>
                      <a:endParaRPr b="1" sz="600"/>
                    </a:p>
                  </a:txBody>
                  <a:tcPr marT="91425" marB="91425" marR="91425" marL="91425"/>
                </a:tc>
                <a:tc>
                  <a:txBody>
                    <a:bodyPr/>
                    <a:lstStyle/>
                    <a:p>
                      <a:pPr indent="0" lvl="0" marL="0" rtl="0" algn="l">
                        <a:spcBef>
                          <a:spcPts val="0"/>
                        </a:spcBef>
                        <a:spcAft>
                          <a:spcPts val="0"/>
                        </a:spcAft>
                        <a:buNone/>
                      </a:pPr>
                      <a:r>
                        <a:rPr b="1" lang="de" sz="600">
                          <a:solidFill>
                            <a:schemeClr val="dk1"/>
                          </a:solidFill>
                        </a:rPr>
                        <a:t>Stadt</a:t>
                      </a:r>
                      <a:endParaRPr b="1" sz="600">
                        <a:solidFill>
                          <a:schemeClr val="dk1"/>
                        </a:solidFill>
                      </a:endParaRPr>
                    </a:p>
                    <a:p>
                      <a:pPr indent="0" lvl="0" marL="0" rtl="0" algn="l">
                        <a:spcBef>
                          <a:spcPts val="0"/>
                        </a:spcBef>
                        <a:spcAft>
                          <a:spcPts val="0"/>
                        </a:spcAft>
                        <a:buNone/>
                      </a:pPr>
                      <a:r>
                        <a:t/>
                      </a:r>
                      <a:endParaRPr b="1" sz="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de" sz="600"/>
                        <a:t>Land</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150">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Creek</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Eyre Hwy</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5690</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Ceduna SA</a:t>
                      </a:r>
                      <a:endParaRPr sz="6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Australien</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150">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Helena</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Wilshire Blvd </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9777</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Beverly Hills</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USA</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150">
                <a:tc>
                  <a:txBody>
                    <a:bodyPr/>
                    <a:lstStyle/>
                    <a:p>
                      <a:pPr indent="0" lvl="0" marL="0" rtl="0" algn="l">
                        <a:spcBef>
                          <a:spcPts val="0"/>
                        </a:spcBef>
                        <a:spcAft>
                          <a:spcPts val="0"/>
                        </a:spcAft>
                        <a:buNone/>
                      </a:pPr>
                      <a:r>
                        <a:rPr lang="de" sz="600"/>
                        <a:t>3</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Chateau La Rose</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p>
                    <a:p>
                      <a:pPr indent="0" lvl="0" marL="0" rtl="0" algn="l">
                        <a:spcBef>
                          <a:spcPts val="0"/>
                        </a:spcBef>
                        <a:spcAft>
                          <a:spcPts val="0"/>
                        </a:spcAft>
                        <a:buNone/>
                      </a:pPr>
                      <a:r>
                        <a:rPr lang="de" sz="600">
                          <a:solidFill>
                            <a:schemeClr val="dk1"/>
                          </a:solidFill>
                        </a:rPr>
                        <a:t>Rue de Grassi</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33250</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Pauillac</a:t>
                      </a:r>
                      <a:endParaRPr sz="6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Frankreich</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150">
                <a:tc>
                  <a:txBody>
                    <a:bodyPr/>
                    <a:lstStyle/>
                    <a:p>
                      <a:pPr indent="0" lvl="0" marL="0" rtl="0" algn="l">
                        <a:spcBef>
                          <a:spcPts val="0"/>
                        </a:spcBef>
                        <a:spcAft>
                          <a:spcPts val="0"/>
                        </a:spcAft>
                        <a:buNone/>
                      </a:pPr>
                      <a:r>
                        <a:rPr lang="de" sz="600"/>
                        <a:t>4</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Müller</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Mühlberg 5</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65399</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Kiedrich</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Deutschland</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01" name="Google Shape;901;p118"/>
          <p:cNvSpPr txBox="1"/>
          <p:nvPr/>
        </p:nvSpPr>
        <p:spPr>
          <a:xfrm>
            <a:off x="-106400" y="4684775"/>
            <a:ext cx="206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de" sz="1200"/>
              <a:t>Kritik</a:t>
            </a:r>
            <a:endParaRPr i="1" sz="1200"/>
          </a:p>
        </p:txBody>
      </p:sp>
      <p:sp>
        <p:nvSpPr>
          <p:cNvPr id="902" name="Google Shape;902;p118"/>
          <p:cNvSpPr txBox="1"/>
          <p:nvPr/>
        </p:nvSpPr>
        <p:spPr>
          <a:xfrm>
            <a:off x="3486738" y="4688725"/>
            <a:ext cx="206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de" sz="1200"/>
              <a:t>Wein</a:t>
            </a:r>
            <a:endParaRPr i="1" sz="1200"/>
          </a:p>
        </p:txBody>
      </p:sp>
      <p:sp>
        <p:nvSpPr>
          <p:cNvPr id="903" name="Google Shape;903;p118"/>
          <p:cNvSpPr txBox="1"/>
          <p:nvPr/>
        </p:nvSpPr>
        <p:spPr>
          <a:xfrm>
            <a:off x="7209338" y="4161025"/>
            <a:ext cx="756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de" sz="1200"/>
              <a:t>Weingut</a:t>
            </a:r>
            <a:endParaRPr i="1" sz="1200"/>
          </a:p>
        </p:txBody>
      </p:sp>
      <p:sp>
        <p:nvSpPr>
          <p:cNvPr id="904" name="Google Shape;904;p118"/>
          <p:cNvSpPr/>
          <p:nvPr/>
        </p:nvSpPr>
        <p:spPr>
          <a:xfrm>
            <a:off x="733275" y="1521175"/>
            <a:ext cx="2797425" cy="512975"/>
          </a:xfrm>
          <a:custGeom>
            <a:rect b="b" l="l" r="r" t="t"/>
            <a:pathLst>
              <a:path extrusionOk="0" h="20519" w="111897">
                <a:moveTo>
                  <a:pt x="0" y="20364"/>
                </a:moveTo>
                <a:lnTo>
                  <a:pt x="0" y="0"/>
                </a:lnTo>
                <a:lnTo>
                  <a:pt x="111733" y="0"/>
                </a:lnTo>
                <a:lnTo>
                  <a:pt x="111897" y="20519"/>
                </a:lnTo>
              </a:path>
            </a:pathLst>
          </a:custGeom>
          <a:noFill/>
          <a:ln cap="flat" cmpd="sng" w="9525">
            <a:solidFill>
              <a:schemeClr val="dk2"/>
            </a:solidFill>
            <a:prstDash val="solid"/>
            <a:round/>
            <a:headEnd len="med" w="med" type="none"/>
            <a:tailEnd len="med" w="med" type="none"/>
          </a:ln>
        </p:spPr>
      </p:sp>
      <p:sp>
        <p:nvSpPr>
          <p:cNvPr id="905" name="Google Shape;905;p118"/>
          <p:cNvSpPr/>
          <p:nvPr/>
        </p:nvSpPr>
        <p:spPr>
          <a:xfrm>
            <a:off x="3939975" y="1746950"/>
            <a:ext cx="2463958" cy="283325"/>
          </a:xfrm>
          <a:custGeom>
            <a:rect b="b" l="l" r="r" t="t"/>
            <a:pathLst>
              <a:path extrusionOk="0" h="11333" w="93571">
                <a:moveTo>
                  <a:pt x="0" y="11333"/>
                </a:moveTo>
                <a:lnTo>
                  <a:pt x="0" y="0"/>
                </a:lnTo>
                <a:lnTo>
                  <a:pt x="93571" y="0"/>
                </a:lnTo>
                <a:lnTo>
                  <a:pt x="93571" y="10171"/>
                </a:lnTo>
              </a:path>
            </a:pathLst>
          </a:custGeom>
          <a:noFill/>
          <a:ln cap="flat" cmpd="sng" w="9525">
            <a:solidFill>
              <a:schemeClr val="dk2"/>
            </a:solidFill>
            <a:prstDash val="solid"/>
            <a:round/>
            <a:headEnd len="med" w="med" type="none"/>
            <a:tailEnd len="med" w="med" type="none"/>
          </a:ln>
        </p:spPr>
      </p:sp>
      <p:graphicFrame>
        <p:nvGraphicFramePr>
          <p:cNvPr id="906" name="Google Shape;906;p118"/>
          <p:cNvGraphicFramePr/>
          <p:nvPr/>
        </p:nvGraphicFramePr>
        <p:xfrm>
          <a:off x="1753963" y="2011200"/>
          <a:ext cx="3000000" cy="3000000"/>
        </p:xfrm>
        <a:graphic>
          <a:graphicData uri="http://schemas.openxmlformats.org/drawingml/2006/table">
            <a:tbl>
              <a:tblPr>
                <a:noFill/>
                <a:tableStyleId>{964D5BB3-4EA3-4A97-B651-498B3A3F59AB}</a:tableStyleId>
              </a:tblPr>
              <a:tblGrid>
                <a:gridCol w="382850"/>
                <a:gridCol w="490300"/>
                <a:gridCol w="427000"/>
              </a:tblGrid>
              <a:tr h="26115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Vorname</a:t>
                      </a:r>
                      <a:endParaRPr b="1" sz="600"/>
                    </a:p>
                  </a:txBody>
                  <a:tcPr marT="91425" marB="91425" marR="91425" marL="91425"/>
                </a:tc>
                <a:tc>
                  <a:txBody>
                    <a:bodyPr/>
                    <a:lstStyle/>
                    <a:p>
                      <a:pPr indent="0" lvl="0" marL="0" rtl="0" algn="l">
                        <a:spcBef>
                          <a:spcPts val="0"/>
                        </a:spcBef>
                        <a:spcAft>
                          <a:spcPts val="0"/>
                        </a:spcAft>
                        <a:buNone/>
                      </a:pPr>
                      <a:r>
                        <a:rPr b="1" lang="de" sz="600"/>
                        <a:t>Name</a:t>
                      </a:r>
                      <a:endParaRPr b="1" sz="600"/>
                    </a:p>
                  </a:txBody>
                  <a:tcPr marT="91425" marB="91425" marR="91425" marL="91425"/>
                </a:tc>
              </a:tr>
              <a:tr h="305850">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Robert </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Parker</a:t>
                      </a:r>
                      <a:endParaRPr sz="600"/>
                    </a:p>
                  </a:txBody>
                  <a:tcPr marT="91425" marB="91425" marR="91425" marL="91425">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Hugh </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Johnson</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5800">
                <a:tc>
                  <a:txBody>
                    <a:bodyPr/>
                    <a:lstStyle/>
                    <a:p>
                      <a:pPr indent="0" lvl="0" marL="0" rtl="0" algn="l">
                        <a:spcBef>
                          <a:spcPts val="0"/>
                        </a:spcBef>
                        <a:spcAft>
                          <a:spcPts val="0"/>
                        </a:spcAft>
                        <a:buNone/>
                      </a:pPr>
                      <a:r>
                        <a:rPr lang="de" sz="600"/>
                        <a:t>3</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Ulrich </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Sauter</a:t>
                      </a:r>
                      <a:endParaRPr sz="6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907" name="Google Shape;907;p118"/>
          <p:cNvSpPr txBox="1"/>
          <p:nvPr/>
        </p:nvSpPr>
        <p:spPr>
          <a:xfrm>
            <a:off x="1373850" y="3265650"/>
            <a:ext cx="206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de" sz="1200"/>
              <a:t>Kritiker</a:t>
            </a:r>
            <a:endParaRPr i="1" sz="1200"/>
          </a:p>
        </p:txBody>
      </p:sp>
      <p:sp>
        <p:nvSpPr>
          <p:cNvPr id="908" name="Google Shape;908;p118"/>
          <p:cNvSpPr/>
          <p:nvPr/>
        </p:nvSpPr>
        <p:spPr>
          <a:xfrm>
            <a:off x="1002551" y="1816200"/>
            <a:ext cx="951404" cy="195033"/>
          </a:xfrm>
          <a:custGeom>
            <a:rect b="b" l="l" r="r" t="t"/>
            <a:pathLst>
              <a:path extrusionOk="0" h="20519" w="111897">
                <a:moveTo>
                  <a:pt x="0" y="20364"/>
                </a:moveTo>
                <a:lnTo>
                  <a:pt x="0" y="0"/>
                </a:lnTo>
                <a:lnTo>
                  <a:pt x="111733" y="0"/>
                </a:lnTo>
                <a:lnTo>
                  <a:pt x="111897" y="20519"/>
                </a:lnTo>
              </a:path>
            </a:pathLst>
          </a:custGeom>
          <a:noFill/>
          <a:ln cap="flat" cmpd="sng" w="9525">
            <a:solidFill>
              <a:schemeClr val="dk2"/>
            </a:solidFill>
            <a:prstDash val="solid"/>
            <a:round/>
            <a:headEnd len="med" w="med" type="none"/>
            <a:tailEnd len="med" w="med" type="none"/>
          </a:ln>
        </p:spPr>
      </p:sp>
      <p:sp>
        <p:nvSpPr>
          <p:cNvPr id="909" name="Google Shape;909;p118"/>
          <p:cNvSpPr/>
          <p:nvPr/>
        </p:nvSpPr>
        <p:spPr>
          <a:xfrm>
            <a:off x="7475500" y="1934650"/>
            <a:ext cx="995100" cy="2243100"/>
          </a:xfrm>
          <a:prstGeom prst="rect">
            <a:avLst/>
          </a:prstGeom>
          <a:solidFill>
            <a:srgbClr val="93999A">
              <a:alpha val="1422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8"/>
          <p:cNvSpPr txBox="1"/>
          <p:nvPr>
            <p:ph idx="1" type="body"/>
          </p:nvPr>
        </p:nvSpPr>
        <p:spPr>
          <a:xfrm>
            <a:off x="377875" y="11196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Wenn die zweite Normalform erfüllt ist und jedes Nichtschlüsselattribut vom Primärschlüssel voll funktional abhängig ist.  Einfacher erklärt: Die Nichtschlüsselattribute sind nicht voneinander abhängig.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400"/>
              <a:t>Normalisierung // Dritte Normalform</a:t>
            </a:r>
            <a:endParaRPr sz="2400"/>
          </a:p>
        </p:txBody>
      </p:sp>
      <p:graphicFrame>
        <p:nvGraphicFramePr>
          <p:cNvPr id="916" name="Google Shape;916;p119"/>
          <p:cNvGraphicFramePr/>
          <p:nvPr/>
        </p:nvGraphicFramePr>
        <p:xfrm>
          <a:off x="235500" y="2027725"/>
          <a:ext cx="3000000" cy="3000000"/>
        </p:xfrm>
        <a:graphic>
          <a:graphicData uri="http://schemas.openxmlformats.org/drawingml/2006/table">
            <a:tbl>
              <a:tblPr>
                <a:noFill/>
                <a:tableStyleId>{964D5BB3-4EA3-4A97-B651-498B3A3F59AB}</a:tableStyleId>
              </a:tblPr>
              <a:tblGrid>
                <a:gridCol w="273050"/>
                <a:gridCol w="305450"/>
                <a:gridCol w="382850"/>
                <a:gridCol w="415250"/>
              </a:tblGrid>
              <a:tr h="26115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Wein</a:t>
                      </a:r>
                      <a:endParaRPr b="1" sz="600"/>
                    </a:p>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Kritker</a:t>
                      </a:r>
                      <a:br>
                        <a:rPr b="1" lang="de" sz="600"/>
                      </a:b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Kritik</a:t>
                      </a:r>
                      <a:endParaRPr b="1" sz="600"/>
                    </a:p>
                  </a:txBody>
                  <a:tcPr marT="91425" marB="91425" marR="91425" marL="91425"/>
                </a:tc>
              </a:tr>
              <a:tr h="305850">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Lorem ipsum</a:t>
                      </a:r>
                      <a:endParaRPr sz="600"/>
                    </a:p>
                  </a:txBody>
                  <a:tcPr marT="91425" marB="91425" marR="91425" marL="91425">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2</a:t>
                      </a:r>
                      <a:endParaRPr sz="600">
                        <a:solidFill>
                          <a:schemeClr val="dk1"/>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3</a:t>
                      </a:r>
                      <a:endParaRPr sz="600"/>
                    </a:p>
                  </a:txBody>
                  <a:tcPr marT="91425" marB="91425" marR="91425" marL="91425"/>
                </a:tc>
                <a:tc>
                  <a:txBody>
                    <a:bodyPr/>
                    <a:lstStyle/>
                    <a:p>
                      <a:pPr indent="0" lvl="0" marL="0" rtl="0" algn="l">
                        <a:spcBef>
                          <a:spcPts val="0"/>
                        </a:spcBef>
                        <a:spcAft>
                          <a:spcPts val="0"/>
                        </a:spcAft>
                        <a:buNone/>
                      </a:pPr>
                      <a:r>
                        <a:rPr lang="de" sz="600"/>
                        <a:t>3</a:t>
                      </a:r>
                      <a:endParaRPr sz="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600">
                          <a:solidFill>
                            <a:schemeClr val="dk1"/>
                          </a:solidFill>
                        </a:rPr>
                        <a:t>2</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4</a:t>
                      </a:r>
                      <a:endParaRPr sz="600"/>
                    </a:p>
                  </a:txBody>
                  <a:tcPr marT="91425" marB="91425" marR="91425" marL="91425"/>
                </a:tc>
                <a:tc>
                  <a:txBody>
                    <a:bodyPr/>
                    <a:lstStyle/>
                    <a:p>
                      <a:pPr indent="0" lvl="0" marL="0" rtl="0" algn="l">
                        <a:spcBef>
                          <a:spcPts val="0"/>
                        </a:spcBef>
                        <a:spcAft>
                          <a:spcPts val="0"/>
                        </a:spcAft>
                        <a:buNone/>
                      </a:pPr>
                      <a:r>
                        <a:rPr lang="de" sz="600"/>
                        <a:t>4</a:t>
                      </a:r>
                      <a:endParaRPr sz="600"/>
                    </a:p>
                  </a:txBody>
                  <a:tcPr marT="91425" marB="91425" marR="91425" marL="91425"/>
                </a:tc>
                <a:tc>
                  <a:txBody>
                    <a:bodyPr/>
                    <a:lstStyle/>
                    <a:p>
                      <a:pPr indent="0" lvl="0" marL="0" rtl="0" algn="l">
                        <a:spcBef>
                          <a:spcPts val="0"/>
                        </a:spcBef>
                        <a:spcAft>
                          <a:spcPts val="0"/>
                        </a:spcAft>
                        <a:buNone/>
                      </a:pPr>
                      <a:r>
                        <a:rPr lang="de" sz="600">
                          <a:solidFill>
                            <a:schemeClr val="dk1"/>
                          </a:solidFill>
                        </a:rPr>
                        <a:t>1</a:t>
                      </a:r>
                      <a:endParaRPr sz="600">
                        <a:solidFill>
                          <a:schemeClr val="dk1"/>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5</a:t>
                      </a:r>
                      <a:endParaRPr sz="600"/>
                    </a:p>
                  </a:txBody>
                  <a:tcPr marT="91425" marB="91425" marR="91425" marL="91425"/>
                </a:tc>
                <a:tc>
                  <a:txBody>
                    <a:bodyPr/>
                    <a:lstStyle/>
                    <a:p>
                      <a:pPr indent="0" lvl="0" marL="0" rtl="0" algn="l">
                        <a:spcBef>
                          <a:spcPts val="0"/>
                        </a:spcBef>
                        <a:spcAft>
                          <a:spcPts val="0"/>
                        </a:spcAft>
                        <a:buNone/>
                      </a:pPr>
                      <a:r>
                        <a:rPr lang="de" sz="600"/>
                        <a:t>5</a:t>
                      </a:r>
                      <a:endParaRPr sz="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600">
                          <a:solidFill>
                            <a:schemeClr val="dk1"/>
                          </a:solidFill>
                        </a:rPr>
                        <a:t>4</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5800">
                <a:tc>
                  <a:txBody>
                    <a:bodyPr/>
                    <a:lstStyle/>
                    <a:p>
                      <a:pPr indent="0" lvl="0" marL="0" rtl="0" algn="l">
                        <a:spcBef>
                          <a:spcPts val="0"/>
                        </a:spcBef>
                        <a:spcAft>
                          <a:spcPts val="0"/>
                        </a:spcAft>
                        <a:buNone/>
                      </a:pPr>
                      <a:r>
                        <a:rPr lang="de" sz="600"/>
                        <a:t>6</a:t>
                      </a:r>
                      <a:endParaRPr sz="600"/>
                    </a:p>
                  </a:txBody>
                  <a:tcPr marT="91425" marB="91425" marR="91425" marL="91425"/>
                </a:tc>
                <a:tc>
                  <a:txBody>
                    <a:bodyPr/>
                    <a:lstStyle/>
                    <a:p>
                      <a:pPr indent="0" lvl="0" marL="0" rtl="0" algn="l">
                        <a:spcBef>
                          <a:spcPts val="0"/>
                        </a:spcBef>
                        <a:spcAft>
                          <a:spcPts val="0"/>
                        </a:spcAft>
                        <a:buNone/>
                      </a:pPr>
                      <a:r>
                        <a:rPr lang="de" sz="600"/>
                        <a:t>6</a:t>
                      </a:r>
                      <a:endParaRPr sz="600"/>
                    </a:p>
                  </a:txBody>
                  <a:tcPr marT="91425" marB="91425" marR="91425" marL="91425"/>
                </a:tc>
                <a:tc>
                  <a:txBody>
                    <a:bodyPr/>
                    <a:lstStyle/>
                    <a:p>
                      <a:pPr indent="0" lvl="0" marL="0" rtl="0" algn="l">
                        <a:spcBef>
                          <a:spcPts val="0"/>
                        </a:spcBef>
                        <a:spcAft>
                          <a:spcPts val="0"/>
                        </a:spcAft>
                        <a:buNone/>
                      </a:pPr>
                      <a:r>
                        <a:rPr lang="de" sz="600">
                          <a:solidFill>
                            <a:schemeClr val="dk1"/>
                          </a:solidFill>
                        </a:rPr>
                        <a:t>4</a:t>
                      </a:r>
                      <a:endParaRPr sz="600">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Lorem ipsum</a:t>
                      </a:r>
                      <a:endParaRPr sz="600"/>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917" name="Google Shape;917;p119"/>
          <p:cNvGraphicFramePr/>
          <p:nvPr/>
        </p:nvGraphicFramePr>
        <p:xfrm>
          <a:off x="3344550" y="2027713"/>
          <a:ext cx="3000000" cy="3000000"/>
        </p:xfrm>
        <a:graphic>
          <a:graphicData uri="http://schemas.openxmlformats.org/drawingml/2006/table">
            <a:tbl>
              <a:tblPr>
                <a:noFill/>
                <a:tableStyleId>{964D5BB3-4EA3-4A97-B651-498B3A3F59AB}</a:tableStyleId>
              </a:tblPr>
              <a:tblGrid>
                <a:gridCol w="382850"/>
                <a:gridCol w="485100"/>
                <a:gridCol w="521525"/>
                <a:gridCol w="382850"/>
                <a:gridCol w="382850"/>
                <a:gridCol w="400875"/>
              </a:tblGrid>
              <a:tr h="29570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Wein</a:t>
                      </a:r>
                      <a:endParaRPr b="1" sz="600"/>
                    </a:p>
                    <a:p>
                      <a:pPr indent="0" lvl="0" marL="0" rtl="0" algn="l">
                        <a:spcBef>
                          <a:spcPts val="0"/>
                        </a:spcBef>
                        <a:spcAft>
                          <a:spcPts val="0"/>
                        </a:spcAft>
                        <a:buNone/>
                      </a:pPr>
                      <a:r>
                        <a:rPr b="1" lang="de" sz="600"/>
                        <a:t>gutId</a:t>
                      </a:r>
                      <a:endParaRPr b="1" sz="600"/>
                    </a:p>
                  </a:txBody>
                  <a:tcPr marT="91425" marB="91425" marR="91425" marL="91425"/>
                </a:tc>
                <a:tc>
                  <a:txBody>
                    <a:bodyPr/>
                    <a:lstStyle/>
                    <a:p>
                      <a:pPr indent="0" lvl="0" marL="0" rtl="0" algn="l">
                        <a:spcBef>
                          <a:spcPts val="0"/>
                        </a:spcBef>
                        <a:spcAft>
                          <a:spcPts val="0"/>
                        </a:spcAft>
                        <a:buNone/>
                      </a:pPr>
                      <a:r>
                        <a:rPr b="1" lang="de" sz="600"/>
                        <a:t>Name</a:t>
                      </a:r>
                      <a:endParaRPr b="1" sz="600"/>
                    </a:p>
                  </a:txBody>
                  <a:tcPr marT="91425" marB="91425" marR="91425" marL="91425"/>
                </a:tc>
                <a:tc>
                  <a:txBody>
                    <a:bodyPr/>
                    <a:lstStyle/>
                    <a:p>
                      <a:pPr indent="0" lvl="0" marL="0" rtl="0" algn="l">
                        <a:spcBef>
                          <a:spcPts val="0"/>
                        </a:spcBef>
                        <a:spcAft>
                          <a:spcPts val="0"/>
                        </a:spcAft>
                        <a:buNone/>
                      </a:pPr>
                      <a:r>
                        <a:rPr b="1" lang="de" sz="600"/>
                        <a:t>Farbe</a:t>
                      </a:r>
                      <a:endParaRPr b="1" sz="600"/>
                    </a:p>
                  </a:txBody>
                  <a:tcPr marT="91425" marB="91425" marR="91425" marL="91425"/>
                </a:tc>
                <a:tc>
                  <a:txBody>
                    <a:bodyPr/>
                    <a:lstStyle/>
                    <a:p>
                      <a:pPr indent="0" lvl="0" marL="0" rtl="0" algn="l">
                        <a:spcBef>
                          <a:spcPts val="0"/>
                        </a:spcBef>
                        <a:spcAft>
                          <a:spcPts val="0"/>
                        </a:spcAft>
                        <a:buNone/>
                      </a:pPr>
                      <a:r>
                        <a:rPr b="1" lang="de" sz="600"/>
                        <a:t>Jahrgang</a:t>
                      </a:r>
                      <a:endParaRPr b="1" sz="600"/>
                    </a:p>
                  </a:txBody>
                  <a:tcPr marT="91425" marB="91425" marR="91425" marL="91425"/>
                </a:tc>
                <a:tc>
                  <a:txBody>
                    <a:bodyPr/>
                    <a:lstStyle/>
                    <a:p>
                      <a:pPr indent="0" lvl="0" marL="0" rtl="0" algn="l">
                        <a:spcBef>
                          <a:spcPts val="0"/>
                        </a:spcBef>
                        <a:spcAft>
                          <a:spcPts val="0"/>
                        </a:spcAft>
                        <a:buNone/>
                      </a:pPr>
                      <a:r>
                        <a:rPr b="1" lang="de" sz="600"/>
                        <a:t>Restsüße</a:t>
                      </a:r>
                      <a:endParaRPr b="1" sz="600"/>
                    </a:p>
                  </a:txBody>
                  <a:tcPr marT="91425" marB="91425" marR="91425" marL="91425"/>
                </a:tc>
              </a:tr>
              <a:tr h="314925">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La Rose Grand Cru</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1998</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trocken</a:t>
                      </a:r>
                      <a:endParaRPr sz="600"/>
                    </a:p>
                  </a:txBody>
                  <a:tcPr marT="91425" marB="91425" marR="91425" marL="91425">
                    <a:lnB cap="flat" cmpd="sng" w="9525">
                      <a:solidFill>
                        <a:srgbClr val="9E9E9E"/>
                      </a:solidFill>
                      <a:prstDash val="solid"/>
                      <a:round/>
                      <a:headEnd len="sm" w="sm" type="none"/>
                      <a:tailEnd len="sm" w="sm" type="none"/>
                    </a:lnB>
                  </a:tcPr>
                </a:tc>
              </a:tr>
              <a:tr h="314925">
                <a:tc>
                  <a:txBody>
                    <a:bodyPr/>
                    <a:lstStyle/>
                    <a:p>
                      <a:pPr indent="0" lvl="0" marL="0" rtl="0" algn="l">
                        <a:spcBef>
                          <a:spcPts val="0"/>
                        </a:spcBef>
                        <a:spcAft>
                          <a:spcPts val="0"/>
                        </a:spcAft>
                        <a:buNone/>
                      </a:pPr>
                      <a:r>
                        <a:rPr lang="de" sz="600"/>
                        <a:t>2</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La Rose Grand Cru</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1998</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trocken</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5700">
                <a:tc>
                  <a:txBody>
                    <a:bodyPr/>
                    <a:lstStyle/>
                    <a:p>
                      <a:pPr indent="0" lvl="0" marL="0" rtl="0" algn="l">
                        <a:spcBef>
                          <a:spcPts val="0"/>
                        </a:spcBef>
                        <a:spcAft>
                          <a:spcPts val="0"/>
                        </a:spcAft>
                        <a:buNone/>
                      </a:pPr>
                      <a:r>
                        <a:rPr lang="de" sz="600"/>
                        <a:t>3</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Creek Shiraz</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Rot</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2003</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halbtrocken</a:t>
                      </a:r>
                      <a:endParaRPr sz="600"/>
                    </a:p>
                  </a:txBody>
                  <a:tcPr marT="91425" marB="91425" marR="91425" marL="91425">
                    <a:lnT cap="flat" cmpd="sng" w="9525">
                      <a:solidFill>
                        <a:srgbClr val="9E9E9E"/>
                      </a:solidFill>
                      <a:prstDash val="solid"/>
                      <a:round/>
                      <a:headEnd len="sm" w="sm" type="none"/>
                      <a:tailEnd len="sm" w="sm" type="none"/>
                    </a:lnT>
                  </a:tcPr>
                </a:tc>
              </a:tr>
              <a:tr h="239300">
                <a:tc>
                  <a:txBody>
                    <a:bodyPr/>
                    <a:lstStyle/>
                    <a:p>
                      <a:pPr indent="0" lvl="0" marL="0" rtl="0" algn="l">
                        <a:spcBef>
                          <a:spcPts val="0"/>
                        </a:spcBef>
                        <a:spcAft>
                          <a:spcPts val="0"/>
                        </a:spcAft>
                        <a:buNone/>
                      </a:pPr>
                      <a:r>
                        <a:rPr lang="de" sz="600"/>
                        <a:t>4</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3</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Zinfandel</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2004</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süß</a:t>
                      </a:r>
                      <a:endParaRPr sz="600"/>
                    </a:p>
                  </a:txBody>
                  <a:tcPr marT="91425" marB="91425" marR="91425" marL="91425">
                    <a:lnB cap="flat" cmpd="sng" w="9525">
                      <a:solidFill>
                        <a:srgbClr val="9E9E9E"/>
                      </a:solidFill>
                      <a:prstDash val="solid"/>
                      <a:round/>
                      <a:headEnd len="sm" w="sm" type="none"/>
                      <a:tailEnd len="sm" w="sm" type="none"/>
                    </a:lnB>
                  </a:tcPr>
                </a:tc>
              </a:tr>
              <a:tr h="239300">
                <a:tc>
                  <a:txBody>
                    <a:bodyPr/>
                    <a:lstStyle/>
                    <a:p>
                      <a:pPr indent="0" lvl="0" marL="0" rtl="0" algn="l">
                        <a:spcBef>
                          <a:spcPts val="0"/>
                        </a:spcBef>
                        <a:spcAft>
                          <a:spcPts val="0"/>
                        </a:spcAft>
                        <a:buNone/>
                      </a:pPr>
                      <a:r>
                        <a:rPr lang="de" sz="600"/>
                        <a:t>5</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3</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Pinot Noir</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2001</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lieblich</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9300">
                <a:tc>
                  <a:txBody>
                    <a:bodyPr/>
                    <a:lstStyle/>
                    <a:p>
                      <a:pPr indent="0" lvl="0" marL="0" rtl="0" algn="l">
                        <a:spcBef>
                          <a:spcPts val="0"/>
                        </a:spcBef>
                        <a:spcAft>
                          <a:spcPts val="0"/>
                        </a:spcAft>
                        <a:buNone/>
                      </a:pPr>
                      <a:r>
                        <a:rPr lang="de" sz="600"/>
                        <a:t>6</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4</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Pinot Noir</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Rot</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1999</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trocken</a:t>
                      </a:r>
                      <a:endParaRPr sz="600"/>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918" name="Google Shape;918;p119"/>
          <p:cNvGraphicFramePr/>
          <p:nvPr/>
        </p:nvGraphicFramePr>
        <p:xfrm>
          <a:off x="6191025" y="2637175"/>
          <a:ext cx="3000000" cy="3000000"/>
        </p:xfrm>
        <a:graphic>
          <a:graphicData uri="http://schemas.openxmlformats.org/drawingml/2006/table">
            <a:tbl>
              <a:tblPr>
                <a:noFill/>
                <a:tableStyleId>{964D5BB3-4EA3-4A97-B651-498B3A3F59AB}</a:tableStyleId>
              </a:tblPr>
              <a:tblGrid>
                <a:gridCol w="382850"/>
                <a:gridCol w="553500"/>
                <a:gridCol w="412925"/>
                <a:gridCol w="382850"/>
                <a:gridCol w="564800"/>
              </a:tblGrid>
              <a:tr h="28615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Name</a:t>
                      </a:r>
                      <a:endParaRPr b="1" sz="600"/>
                    </a:p>
                  </a:txBody>
                  <a:tcPr marT="91425" marB="91425" marR="91425" marL="91425"/>
                </a:tc>
                <a:tc>
                  <a:txBody>
                    <a:bodyPr/>
                    <a:lstStyle/>
                    <a:p>
                      <a:pPr indent="0" lvl="0" marL="0" rtl="0" algn="l">
                        <a:spcBef>
                          <a:spcPts val="0"/>
                        </a:spcBef>
                        <a:spcAft>
                          <a:spcPts val="0"/>
                        </a:spcAft>
                        <a:buNone/>
                      </a:pPr>
                      <a:r>
                        <a:rPr b="1" lang="de" sz="600"/>
                        <a:t>Strasse</a:t>
                      </a:r>
                      <a:endParaRPr b="1" sz="600"/>
                    </a:p>
                  </a:txBody>
                  <a:tcPr marT="91425" marB="91425" marR="91425" marL="91425"/>
                </a:tc>
                <a:tc>
                  <a:txBody>
                    <a:bodyPr/>
                    <a:lstStyle/>
                    <a:p>
                      <a:pPr indent="0" lvl="0" marL="0" rtl="0" algn="l">
                        <a:spcBef>
                          <a:spcPts val="0"/>
                        </a:spcBef>
                        <a:spcAft>
                          <a:spcPts val="0"/>
                        </a:spcAft>
                        <a:buNone/>
                      </a:pPr>
                      <a:r>
                        <a:rPr b="1" lang="de" sz="600">
                          <a:solidFill>
                            <a:schemeClr val="dk1"/>
                          </a:solidFill>
                        </a:rPr>
                        <a:t>PLZ</a:t>
                      </a:r>
                      <a:endParaRPr b="1" sz="600"/>
                    </a:p>
                  </a:txBody>
                  <a:tcPr marT="91425" marB="91425" marR="91425" marL="91425"/>
                </a:tc>
                <a:tc>
                  <a:txBody>
                    <a:bodyPr/>
                    <a:lstStyle/>
                    <a:p>
                      <a:pPr indent="0" lvl="0" marL="0" rtl="0" algn="l">
                        <a:spcBef>
                          <a:spcPts val="0"/>
                        </a:spcBef>
                        <a:spcAft>
                          <a:spcPts val="0"/>
                        </a:spcAft>
                        <a:buNone/>
                      </a:pPr>
                      <a:r>
                        <a:rPr b="1" lang="de" sz="600"/>
                        <a:t>Land</a:t>
                      </a:r>
                      <a:endParaRPr b="1"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150">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Creek</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Eyre Hwy</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5690</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Australien</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150">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Helena</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Wilshire Blvd </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9777</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USA</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150">
                <a:tc>
                  <a:txBody>
                    <a:bodyPr/>
                    <a:lstStyle/>
                    <a:p>
                      <a:pPr indent="0" lvl="0" marL="0" rtl="0" algn="l">
                        <a:spcBef>
                          <a:spcPts val="0"/>
                        </a:spcBef>
                        <a:spcAft>
                          <a:spcPts val="0"/>
                        </a:spcAft>
                        <a:buNone/>
                      </a:pPr>
                      <a:r>
                        <a:rPr lang="de" sz="600"/>
                        <a:t>3</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Chateau La Rose</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p>
                    <a:p>
                      <a:pPr indent="0" lvl="0" marL="0" rtl="0" algn="l">
                        <a:spcBef>
                          <a:spcPts val="0"/>
                        </a:spcBef>
                        <a:spcAft>
                          <a:spcPts val="0"/>
                        </a:spcAft>
                        <a:buNone/>
                      </a:pPr>
                      <a:r>
                        <a:rPr lang="de" sz="600">
                          <a:solidFill>
                            <a:schemeClr val="dk1"/>
                          </a:solidFill>
                        </a:rPr>
                        <a:t>Rue de Grassi</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33250</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Frankreich</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150">
                <a:tc>
                  <a:txBody>
                    <a:bodyPr/>
                    <a:lstStyle/>
                    <a:p>
                      <a:pPr indent="0" lvl="0" marL="0" rtl="0" algn="l">
                        <a:spcBef>
                          <a:spcPts val="0"/>
                        </a:spcBef>
                        <a:spcAft>
                          <a:spcPts val="0"/>
                        </a:spcAft>
                        <a:buNone/>
                      </a:pPr>
                      <a:r>
                        <a:rPr lang="de" sz="600"/>
                        <a:t>4</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Müller</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Mühlberg 5</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65399</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Deutschland</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19" name="Google Shape;919;p119"/>
          <p:cNvSpPr txBox="1"/>
          <p:nvPr/>
        </p:nvSpPr>
        <p:spPr>
          <a:xfrm>
            <a:off x="-106400" y="4684775"/>
            <a:ext cx="206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de" sz="1200"/>
              <a:t>Kritik</a:t>
            </a:r>
            <a:endParaRPr i="1" sz="1200"/>
          </a:p>
        </p:txBody>
      </p:sp>
      <p:sp>
        <p:nvSpPr>
          <p:cNvPr id="920" name="Google Shape;920;p119"/>
          <p:cNvSpPr txBox="1"/>
          <p:nvPr/>
        </p:nvSpPr>
        <p:spPr>
          <a:xfrm>
            <a:off x="3486738" y="4688725"/>
            <a:ext cx="206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de" sz="1200"/>
              <a:t>Wein</a:t>
            </a:r>
            <a:endParaRPr i="1" sz="1200"/>
          </a:p>
        </p:txBody>
      </p:sp>
      <p:sp>
        <p:nvSpPr>
          <p:cNvPr id="921" name="Google Shape;921;p119"/>
          <p:cNvSpPr txBox="1"/>
          <p:nvPr/>
        </p:nvSpPr>
        <p:spPr>
          <a:xfrm>
            <a:off x="7209338" y="4770625"/>
            <a:ext cx="756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de" sz="1200"/>
              <a:t>Weingut</a:t>
            </a:r>
            <a:endParaRPr i="1" sz="1200"/>
          </a:p>
        </p:txBody>
      </p:sp>
      <p:sp>
        <p:nvSpPr>
          <p:cNvPr id="922" name="Google Shape;922;p119"/>
          <p:cNvSpPr/>
          <p:nvPr/>
        </p:nvSpPr>
        <p:spPr>
          <a:xfrm>
            <a:off x="733275" y="1521175"/>
            <a:ext cx="2797425" cy="512975"/>
          </a:xfrm>
          <a:custGeom>
            <a:rect b="b" l="l" r="r" t="t"/>
            <a:pathLst>
              <a:path extrusionOk="0" h="20519" w="111897">
                <a:moveTo>
                  <a:pt x="0" y="20364"/>
                </a:moveTo>
                <a:lnTo>
                  <a:pt x="0" y="0"/>
                </a:lnTo>
                <a:lnTo>
                  <a:pt x="111733" y="0"/>
                </a:lnTo>
                <a:lnTo>
                  <a:pt x="111897" y="20519"/>
                </a:lnTo>
              </a:path>
            </a:pathLst>
          </a:custGeom>
          <a:noFill/>
          <a:ln cap="flat" cmpd="sng" w="9525">
            <a:solidFill>
              <a:schemeClr val="dk2"/>
            </a:solidFill>
            <a:prstDash val="solid"/>
            <a:round/>
            <a:headEnd len="med" w="med" type="none"/>
            <a:tailEnd len="med" w="med" type="none"/>
          </a:ln>
        </p:spPr>
      </p:sp>
      <p:sp>
        <p:nvSpPr>
          <p:cNvPr id="923" name="Google Shape;923;p119"/>
          <p:cNvSpPr/>
          <p:nvPr/>
        </p:nvSpPr>
        <p:spPr>
          <a:xfrm>
            <a:off x="3939975" y="1746950"/>
            <a:ext cx="2467600" cy="904725"/>
          </a:xfrm>
          <a:custGeom>
            <a:rect b="b" l="l" r="r" t="t"/>
            <a:pathLst>
              <a:path extrusionOk="0" h="36189" w="98704">
                <a:moveTo>
                  <a:pt x="0" y="11333"/>
                </a:moveTo>
                <a:lnTo>
                  <a:pt x="0" y="0"/>
                </a:lnTo>
                <a:lnTo>
                  <a:pt x="98558" y="0"/>
                </a:lnTo>
                <a:lnTo>
                  <a:pt x="98704" y="36189"/>
                </a:lnTo>
              </a:path>
            </a:pathLst>
          </a:custGeom>
          <a:noFill/>
          <a:ln cap="flat" cmpd="sng" w="9525">
            <a:solidFill>
              <a:schemeClr val="dk2"/>
            </a:solidFill>
            <a:prstDash val="solid"/>
            <a:round/>
            <a:headEnd len="med" w="med" type="none"/>
            <a:tailEnd len="med" w="med" type="none"/>
          </a:ln>
        </p:spPr>
      </p:sp>
      <p:graphicFrame>
        <p:nvGraphicFramePr>
          <p:cNvPr id="924" name="Google Shape;924;p119"/>
          <p:cNvGraphicFramePr/>
          <p:nvPr/>
        </p:nvGraphicFramePr>
        <p:xfrm>
          <a:off x="1753963" y="2011200"/>
          <a:ext cx="3000000" cy="3000000"/>
        </p:xfrm>
        <a:graphic>
          <a:graphicData uri="http://schemas.openxmlformats.org/drawingml/2006/table">
            <a:tbl>
              <a:tblPr>
                <a:noFill/>
                <a:tableStyleId>{964D5BB3-4EA3-4A97-B651-498B3A3F59AB}</a:tableStyleId>
              </a:tblPr>
              <a:tblGrid>
                <a:gridCol w="382850"/>
                <a:gridCol w="490300"/>
                <a:gridCol w="427000"/>
              </a:tblGrid>
              <a:tr h="26115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Vorname</a:t>
                      </a:r>
                      <a:endParaRPr b="1" sz="600"/>
                    </a:p>
                  </a:txBody>
                  <a:tcPr marT="91425" marB="91425" marR="91425" marL="91425"/>
                </a:tc>
                <a:tc>
                  <a:txBody>
                    <a:bodyPr/>
                    <a:lstStyle/>
                    <a:p>
                      <a:pPr indent="0" lvl="0" marL="0" rtl="0" algn="l">
                        <a:spcBef>
                          <a:spcPts val="0"/>
                        </a:spcBef>
                        <a:spcAft>
                          <a:spcPts val="0"/>
                        </a:spcAft>
                        <a:buNone/>
                      </a:pPr>
                      <a:r>
                        <a:rPr b="1" lang="de" sz="600"/>
                        <a:t>Name</a:t>
                      </a:r>
                      <a:endParaRPr b="1" sz="600"/>
                    </a:p>
                  </a:txBody>
                  <a:tcPr marT="91425" marB="91425" marR="91425" marL="91425"/>
                </a:tc>
              </a:tr>
              <a:tr h="305850">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Robert </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Parker</a:t>
                      </a:r>
                      <a:endParaRPr sz="600"/>
                    </a:p>
                  </a:txBody>
                  <a:tcPr marT="91425" marB="91425" marR="91425" marL="91425">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Hugh </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Johnson</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5800">
                <a:tc>
                  <a:txBody>
                    <a:bodyPr/>
                    <a:lstStyle/>
                    <a:p>
                      <a:pPr indent="0" lvl="0" marL="0" rtl="0" algn="l">
                        <a:spcBef>
                          <a:spcPts val="0"/>
                        </a:spcBef>
                        <a:spcAft>
                          <a:spcPts val="0"/>
                        </a:spcAft>
                        <a:buNone/>
                      </a:pPr>
                      <a:r>
                        <a:rPr lang="de" sz="600"/>
                        <a:t>3</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Ulrich </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Sauter</a:t>
                      </a:r>
                      <a:endParaRPr sz="6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925" name="Google Shape;925;p119"/>
          <p:cNvSpPr txBox="1"/>
          <p:nvPr/>
        </p:nvSpPr>
        <p:spPr>
          <a:xfrm>
            <a:off x="1373850" y="3265650"/>
            <a:ext cx="206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de" sz="1200"/>
              <a:t>Kritiker</a:t>
            </a:r>
            <a:endParaRPr i="1" sz="1200"/>
          </a:p>
        </p:txBody>
      </p:sp>
      <p:sp>
        <p:nvSpPr>
          <p:cNvPr id="926" name="Google Shape;926;p119"/>
          <p:cNvSpPr/>
          <p:nvPr/>
        </p:nvSpPr>
        <p:spPr>
          <a:xfrm>
            <a:off x="1002551" y="1816200"/>
            <a:ext cx="951404" cy="195033"/>
          </a:xfrm>
          <a:custGeom>
            <a:rect b="b" l="l" r="r" t="t"/>
            <a:pathLst>
              <a:path extrusionOk="0" h="20519" w="111897">
                <a:moveTo>
                  <a:pt x="0" y="20364"/>
                </a:moveTo>
                <a:lnTo>
                  <a:pt x="0" y="0"/>
                </a:lnTo>
                <a:lnTo>
                  <a:pt x="111733" y="0"/>
                </a:lnTo>
                <a:lnTo>
                  <a:pt x="111897" y="20519"/>
                </a:lnTo>
              </a:path>
            </a:pathLst>
          </a:custGeom>
          <a:noFill/>
          <a:ln cap="flat" cmpd="sng" w="9525">
            <a:solidFill>
              <a:schemeClr val="dk2"/>
            </a:solidFill>
            <a:prstDash val="solid"/>
            <a:round/>
            <a:headEnd len="med" w="med" type="none"/>
            <a:tailEnd len="med" w="med" type="none"/>
          </a:ln>
        </p:spPr>
      </p:sp>
      <p:graphicFrame>
        <p:nvGraphicFramePr>
          <p:cNvPr id="927" name="Google Shape;927;p119"/>
          <p:cNvGraphicFramePr/>
          <p:nvPr/>
        </p:nvGraphicFramePr>
        <p:xfrm>
          <a:off x="7427775" y="832550"/>
          <a:ext cx="3000000" cy="3000000"/>
        </p:xfrm>
        <a:graphic>
          <a:graphicData uri="http://schemas.openxmlformats.org/drawingml/2006/table">
            <a:tbl>
              <a:tblPr>
                <a:noFill/>
                <a:tableStyleId>{964D5BB3-4EA3-4A97-B651-498B3A3F59AB}</a:tableStyleId>
              </a:tblPr>
              <a:tblGrid>
                <a:gridCol w="657825"/>
                <a:gridCol w="979625"/>
              </a:tblGrid>
              <a:tr h="212250">
                <a:tc>
                  <a:txBody>
                    <a:bodyPr/>
                    <a:lstStyle/>
                    <a:p>
                      <a:pPr indent="0" lvl="0" marL="0" rtl="0" algn="l">
                        <a:spcBef>
                          <a:spcPts val="0"/>
                        </a:spcBef>
                        <a:spcAft>
                          <a:spcPts val="0"/>
                        </a:spcAft>
                        <a:buNone/>
                      </a:pPr>
                      <a:r>
                        <a:rPr b="1" lang="de" sz="600">
                          <a:solidFill>
                            <a:schemeClr val="dk1"/>
                          </a:solidFill>
                        </a:rPr>
                        <a:t>PLZ</a:t>
                      </a:r>
                      <a:endParaRPr b="1" sz="600"/>
                    </a:p>
                  </a:txBody>
                  <a:tcPr marT="91425" marB="91425" marR="91425" marL="91425"/>
                </a:tc>
                <a:tc>
                  <a:txBody>
                    <a:bodyPr/>
                    <a:lstStyle/>
                    <a:p>
                      <a:pPr indent="0" lvl="0" marL="0" rtl="0" algn="l">
                        <a:spcBef>
                          <a:spcPts val="0"/>
                        </a:spcBef>
                        <a:spcAft>
                          <a:spcPts val="0"/>
                        </a:spcAft>
                        <a:buNone/>
                      </a:pPr>
                      <a:r>
                        <a:rPr b="1" lang="de" sz="600">
                          <a:solidFill>
                            <a:schemeClr val="dk1"/>
                          </a:solidFill>
                        </a:rPr>
                        <a:t>Stadt</a:t>
                      </a:r>
                      <a:endParaRPr b="1" sz="600"/>
                    </a:p>
                  </a:txBody>
                  <a:tcPr marT="91425" marB="91425" marR="91425" marL="91425">
                    <a:lnR cap="flat" cmpd="sng" w="9525">
                      <a:solidFill>
                        <a:srgbClr val="9E9E9E"/>
                      </a:solidFill>
                      <a:prstDash val="solid"/>
                      <a:round/>
                      <a:headEnd len="sm" w="sm" type="none"/>
                      <a:tailEnd len="sm" w="sm" type="none"/>
                    </a:lnR>
                  </a:tcPr>
                </a:tc>
              </a:tr>
              <a:tr h="162675">
                <a:tc>
                  <a:txBody>
                    <a:bodyPr/>
                    <a:lstStyle/>
                    <a:p>
                      <a:pPr indent="0" lvl="0" marL="0" rtl="0" algn="l">
                        <a:spcBef>
                          <a:spcPts val="0"/>
                        </a:spcBef>
                        <a:spcAft>
                          <a:spcPts val="0"/>
                        </a:spcAft>
                        <a:buNone/>
                      </a:pPr>
                      <a:r>
                        <a:rPr lang="de" sz="600">
                          <a:solidFill>
                            <a:schemeClr val="dk1"/>
                          </a:solidFill>
                        </a:rPr>
                        <a:t>5690</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Ceduna SA</a:t>
                      </a:r>
                      <a:endParaRPr sz="6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162675">
                <a:tc>
                  <a:txBody>
                    <a:bodyPr/>
                    <a:lstStyle/>
                    <a:p>
                      <a:pPr indent="0" lvl="0" marL="0" rtl="0" algn="l">
                        <a:spcBef>
                          <a:spcPts val="0"/>
                        </a:spcBef>
                        <a:spcAft>
                          <a:spcPts val="0"/>
                        </a:spcAft>
                        <a:buNone/>
                      </a:pPr>
                      <a:r>
                        <a:rPr lang="de" sz="600">
                          <a:solidFill>
                            <a:schemeClr val="dk1"/>
                          </a:solidFill>
                        </a:rPr>
                        <a:t>9777</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Beverly Hills</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r>
              <a:tr h="204175">
                <a:tc>
                  <a:txBody>
                    <a:bodyPr/>
                    <a:lstStyle/>
                    <a:p>
                      <a:pPr indent="0" lvl="0" marL="0" rtl="0" algn="l">
                        <a:spcBef>
                          <a:spcPts val="0"/>
                        </a:spcBef>
                        <a:spcAft>
                          <a:spcPts val="0"/>
                        </a:spcAft>
                        <a:buNone/>
                      </a:pPr>
                      <a:r>
                        <a:rPr lang="de" sz="600">
                          <a:solidFill>
                            <a:schemeClr val="dk1"/>
                          </a:solidFill>
                        </a:rPr>
                        <a:t>33250</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Pauillac</a:t>
                      </a:r>
                      <a:endParaRPr sz="6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162675">
                <a:tc>
                  <a:txBody>
                    <a:bodyPr/>
                    <a:lstStyle/>
                    <a:p>
                      <a:pPr indent="0" lvl="0" marL="0" rtl="0" algn="l">
                        <a:spcBef>
                          <a:spcPts val="0"/>
                        </a:spcBef>
                        <a:spcAft>
                          <a:spcPts val="0"/>
                        </a:spcAft>
                        <a:buNone/>
                      </a:pPr>
                      <a:r>
                        <a:rPr lang="de" sz="600">
                          <a:solidFill>
                            <a:schemeClr val="dk1"/>
                          </a:solidFill>
                        </a:rPr>
                        <a:t>65399</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Kiedrich</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r>
            </a:tbl>
          </a:graphicData>
        </a:graphic>
      </p:graphicFrame>
      <p:sp>
        <p:nvSpPr>
          <p:cNvPr id="928" name="Google Shape;928;p119"/>
          <p:cNvSpPr/>
          <p:nvPr/>
        </p:nvSpPr>
        <p:spPr>
          <a:xfrm>
            <a:off x="7192175" y="1002550"/>
            <a:ext cx="566675" cy="1634563"/>
          </a:xfrm>
          <a:custGeom>
            <a:rect b="b" l="l" r="r" t="t"/>
            <a:pathLst>
              <a:path extrusionOk="0" h="63349" w="22667">
                <a:moveTo>
                  <a:pt x="9590" y="0"/>
                </a:moveTo>
                <a:lnTo>
                  <a:pt x="0" y="0"/>
                </a:lnTo>
                <a:lnTo>
                  <a:pt x="0" y="56666"/>
                </a:lnTo>
                <a:lnTo>
                  <a:pt x="22667" y="56956"/>
                </a:lnTo>
                <a:lnTo>
                  <a:pt x="22667" y="63349"/>
                </a:ln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2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Die 3 Grundsätze</a:t>
            </a:r>
            <a:endParaRPr/>
          </a:p>
        </p:txBody>
      </p:sp>
      <p:sp>
        <p:nvSpPr>
          <p:cNvPr id="934" name="Google Shape;934;p12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dk1"/>
              </a:buClr>
              <a:buSzPts val="1800"/>
              <a:buAutoNum type="arabicPeriod"/>
            </a:pPr>
            <a:r>
              <a:rPr lang="de">
                <a:solidFill>
                  <a:schemeClr val="dk1"/>
                </a:solidFill>
              </a:rPr>
              <a:t>Ein Relationstyp (Tabelle) befindet sich in der ersten Normalform (1NF), wenn die Wertebereiche der Attribute des Relationstypen </a:t>
            </a:r>
            <a:r>
              <a:rPr b="1" lang="de">
                <a:solidFill>
                  <a:schemeClr val="dk1"/>
                </a:solidFill>
              </a:rPr>
              <a:t>atomar</a:t>
            </a:r>
            <a:r>
              <a:rPr lang="de">
                <a:solidFill>
                  <a:schemeClr val="dk1"/>
                </a:solidFill>
              </a:rPr>
              <a:t> sind.</a:t>
            </a:r>
            <a:br>
              <a:rPr lang="de">
                <a:solidFill>
                  <a:schemeClr val="dk1"/>
                </a:solidFill>
              </a:rPr>
            </a:br>
            <a:endParaRPr>
              <a:solidFill>
                <a:schemeClr val="dk1"/>
              </a:solidFill>
            </a:endParaRPr>
          </a:p>
          <a:p>
            <a:pPr indent="-342900" lvl="0" marL="457200" rtl="0" algn="l">
              <a:spcBef>
                <a:spcPts val="0"/>
              </a:spcBef>
              <a:spcAft>
                <a:spcPts val="0"/>
              </a:spcAft>
              <a:buClr>
                <a:schemeClr val="dk1"/>
              </a:buClr>
              <a:buSzPts val="1800"/>
              <a:buAutoNum type="arabicPeriod"/>
            </a:pPr>
            <a:r>
              <a:rPr lang="de">
                <a:solidFill>
                  <a:schemeClr val="dk1"/>
                </a:solidFill>
              </a:rPr>
              <a:t>Ein Relationstyp (Tabelle) befindet sich genau dann in der zweiten Normalform (2NF), wenn er sich in der ersten Normalform (1NF) befindet und </a:t>
            </a:r>
            <a:r>
              <a:rPr b="1" lang="de">
                <a:solidFill>
                  <a:schemeClr val="dk1"/>
                </a:solidFill>
              </a:rPr>
              <a:t>jedes Nichtschlüsselattribut von jedem Schlüsselkandidaten voll funktional abhängig</a:t>
            </a:r>
            <a:r>
              <a:rPr lang="de">
                <a:solidFill>
                  <a:schemeClr val="dk1"/>
                </a:solidFill>
              </a:rPr>
              <a:t> ist.</a:t>
            </a:r>
            <a:br>
              <a:rPr lang="de">
                <a:solidFill>
                  <a:schemeClr val="dk1"/>
                </a:solidFill>
              </a:rPr>
            </a:br>
            <a:endParaRPr>
              <a:solidFill>
                <a:schemeClr val="dk1"/>
              </a:solidFill>
            </a:endParaRPr>
          </a:p>
          <a:p>
            <a:pPr indent="-342900" lvl="0" marL="457200" rtl="0" algn="l">
              <a:spcBef>
                <a:spcPts val="0"/>
              </a:spcBef>
              <a:spcAft>
                <a:spcPts val="0"/>
              </a:spcAft>
              <a:buClr>
                <a:schemeClr val="dk1"/>
              </a:buClr>
              <a:buSzPts val="1800"/>
              <a:buAutoNum type="arabicPeriod"/>
            </a:pPr>
            <a:r>
              <a:rPr lang="de">
                <a:solidFill>
                  <a:schemeClr val="dk1"/>
                </a:solidFill>
              </a:rPr>
              <a:t>Ein Relationstyp befindet sich genau dann in der dritten Normalform (3NF), wenn er sich in der zweiten Normalform (2NF) befindet und </a:t>
            </a:r>
            <a:r>
              <a:rPr b="1" lang="de">
                <a:solidFill>
                  <a:schemeClr val="dk1"/>
                </a:solidFill>
              </a:rPr>
              <a:t>kein Nichtschlüsselattribut transitiv von einem Kandidatenschlüssel abhängt.</a:t>
            </a:r>
            <a:endParaRPr b="1">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1"/>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Modellierung // Normalisierung</a:t>
            </a:r>
            <a:endParaRPr/>
          </a:p>
        </p:txBody>
      </p:sp>
      <p:sp>
        <p:nvSpPr>
          <p:cNvPr id="940" name="Google Shape;940;p121"/>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30</a:t>
            </a:r>
            <a:r>
              <a:rPr b="1" lang="de" sz="1000">
                <a:solidFill>
                  <a:srgbClr val="000000"/>
                </a:solidFill>
                <a:latin typeface="Source Sans Pro"/>
                <a:ea typeface="Source Sans Pro"/>
                <a:cs typeface="Source Sans Pro"/>
                <a:sym typeface="Source Sans Pro"/>
              </a:rPr>
              <a:t>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einer 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941" name="Google Shape;941;p121"/>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942" name="Google Shape;942;p121"/>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Die Projektverwaltung eurer Firma wurde bis dato in einer Exceltabelle gepflegt. Diese wurde immer länger und hatte immer mehr Inkonsistenzen.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de" sz="1400"/>
              <a:t>Diese soll nun in ein Datenbankschema überführt werden, ohne das Redundanzen entstehen.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de" sz="1400"/>
              <a:t>Bitte auch weitere Felder identifizieren </a:t>
            </a:r>
            <a:endParaRPr sz="1400"/>
          </a:p>
          <a:p>
            <a:pPr indent="0" lvl="0" marL="0" rtl="0" algn="l">
              <a:spcBef>
                <a:spcPts val="0"/>
              </a:spcBef>
              <a:spcAft>
                <a:spcPts val="0"/>
              </a:spcAft>
              <a:buNone/>
            </a:pPr>
            <a:r>
              <a:rPr lang="de" sz="1400"/>
              <a:t>(wie Projektdauer)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de" sz="1400"/>
              <a:t>Normalisierung:</a:t>
            </a:r>
            <a:endParaRPr sz="1400"/>
          </a:p>
          <a:p>
            <a:pPr indent="0" lvl="0" marL="0" rtl="0" algn="l">
              <a:spcBef>
                <a:spcPts val="0"/>
              </a:spcBef>
              <a:spcAft>
                <a:spcPts val="0"/>
              </a:spcAft>
              <a:buNone/>
            </a:pPr>
            <a:r>
              <a:rPr lang="de" sz="1400"/>
              <a:t>(Zellen auf Aufteilung überprüfen + IDs identifizieren)</a:t>
            </a:r>
            <a:endParaRPr sz="1400"/>
          </a:p>
          <a:p>
            <a:pPr indent="0" lvl="0" marL="0" rtl="0" algn="l">
              <a:spcBef>
                <a:spcPts val="0"/>
              </a:spcBef>
              <a:spcAft>
                <a:spcPts val="0"/>
              </a:spcAft>
              <a:buNone/>
            </a:pPr>
            <a:r>
              <a:rPr lang="de" sz="1400"/>
              <a:t>(Tabelle Aufteilen + Fremdschlüssel aufnehmen)</a:t>
            </a:r>
            <a:endParaRPr sz="1400"/>
          </a:p>
          <a:p>
            <a:pPr indent="0" lvl="0" marL="0" rtl="0" algn="l">
              <a:spcBef>
                <a:spcPts val="0"/>
              </a:spcBef>
              <a:spcAft>
                <a:spcPts val="0"/>
              </a:spcAft>
              <a:buNone/>
            </a:pPr>
            <a:r>
              <a:rPr lang="de" sz="1400"/>
              <a:t>(voll funktionale Abhängigkeiten auflösen)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de"/>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43" name="Google Shape;943;p121"/>
          <p:cNvPicPr preferRelativeResize="0"/>
          <p:nvPr/>
        </p:nvPicPr>
        <p:blipFill>
          <a:blip r:embed="rId3">
            <a:alphaModFix/>
          </a:blip>
          <a:stretch>
            <a:fillRect/>
          </a:stretch>
        </p:blipFill>
        <p:spPr>
          <a:xfrm>
            <a:off x="4867625" y="2571750"/>
            <a:ext cx="4108986" cy="21964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2"/>
          <p:cNvSpPr/>
          <p:nvPr/>
        </p:nvSpPr>
        <p:spPr>
          <a:xfrm>
            <a:off x="833500" y="2431900"/>
            <a:ext cx="2330286" cy="213577"/>
          </a:xfrm>
          <a:custGeom>
            <a:rect b="b" l="l" r="r" t="t"/>
            <a:pathLst>
              <a:path extrusionOk="0" h="9195" w="104019">
                <a:moveTo>
                  <a:pt x="0" y="9195"/>
                </a:moveTo>
                <a:lnTo>
                  <a:pt x="0" y="0"/>
                </a:lnTo>
                <a:lnTo>
                  <a:pt x="103732" y="287"/>
                </a:lnTo>
                <a:lnTo>
                  <a:pt x="104019" y="8908"/>
                </a:lnTo>
              </a:path>
            </a:pathLst>
          </a:custGeom>
          <a:noFill/>
          <a:ln cap="flat" cmpd="sng" w="9525">
            <a:solidFill>
              <a:schemeClr val="dk2"/>
            </a:solidFill>
            <a:prstDash val="solid"/>
            <a:round/>
            <a:headEnd len="med" w="med" type="none"/>
            <a:tailEnd len="med" w="med" type="none"/>
          </a:ln>
        </p:spPr>
      </p:sp>
      <p:sp>
        <p:nvSpPr>
          <p:cNvPr id="949" name="Google Shape;949;p122"/>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000"/>
              <a:t>Normalisierung Beispiel</a:t>
            </a:r>
            <a:r>
              <a:rPr lang="de" sz="2000"/>
              <a:t> // 3-te Normalform</a:t>
            </a:r>
            <a:endParaRPr sz="2000"/>
          </a:p>
        </p:txBody>
      </p:sp>
      <p:graphicFrame>
        <p:nvGraphicFramePr>
          <p:cNvPr id="950" name="Google Shape;950;p122"/>
          <p:cNvGraphicFramePr/>
          <p:nvPr/>
        </p:nvGraphicFramePr>
        <p:xfrm>
          <a:off x="1773209" y="1177363"/>
          <a:ext cx="3000000" cy="3000000"/>
        </p:xfrm>
        <a:graphic>
          <a:graphicData uri="http://schemas.openxmlformats.org/drawingml/2006/table">
            <a:tbl>
              <a:tblPr>
                <a:noFill/>
                <a:tableStyleId>{964D5BB3-4EA3-4A97-B651-498B3A3F59AB}</a:tableStyleId>
              </a:tblPr>
              <a:tblGrid>
                <a:gridCol w="822000"/>
                <a:gridCol w="1195125"/>
              </a:tblGrid>
              <a:tr h="282550">
                <a:tc>
                  <a:txBody>
                    <a:bodyPr/>
                    <a:lstStyle/>
                    <a:p>
                      <a:pPr indent="0" lvl="0" marL="0" rtl="0" algn="l">
                        <a:spcBef>
                          <a:spcPts val="0"/>
                        </a:spcBef>
                        <a:spcAft>
                          <a:spcPts val="0"/>
                        </a:spcAft>
                        <a:buNone/>
                      </a:pPr>
                      <a:r>
                        <a:rPr b="1" lang="de" sz="800"/>
                        <a:t>ProjektNr</a:t>
                      </a:r>
                      <a:endParaRPr b="1" sz="800"/>
                    </a:p>
                  </a:txBody>
                  <a:tcPr marT="91425" marB="91425" marR="91425" marL="91425"/>
                </a:tc>
                <a:tc>
                  <a:txBody>
                    <a:bodyPr/>
                    <a:lstStyle/>
                    <a:p>
                      <a:pPr indent="0" lvl="0" marL="0" rtl="0" algn="l">
                        <a:spcBef>
                          <a:spcPts val="0"/>
                        </a:spcBef>
                        <a:spcAft>
                          <a:spcPts val="0"/>
                        </a:spcAft>
                        <a:buNone/>
                      </a:pPr>
                      <a:r>
                        <a:rPr b="1" lang="de" sz="800"/>
                        <a:t>Beschreibung</a:t>
                      </a:r>
                      <a:endParaRPr b="1" sz="800"/>
                    </a:p>
                  </a:txBody>
                  <a:tcPr marT="91425" marB="91425" marR="91425" marL="91425"/>
                </a:tc>
              </a:tr>
              <a:tr h="282550">
                <a:tc>
                  <a:txBody>
                    <a:bodyPr/>
                    <a:lstStyle/>
                    <a:p>
                      <a:pPr indent="0" lvl="0" marL="0" rtl="0" algn="l">
                        <a:spcBef>
                          <a:spcPts val="0"/>
                        </a:spcBef>
                        <a:spcAft>
                          <a:spcPts val="0"/>
                        </a:spcAft>
                        <a:buNone/>
                      </a:pPr>
                      <a:r>
                        <a:rPr lang="de" sz="800"/>
                        <a:t>1</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Kundenumfrage</a:t>
                      </a:r>
                      <a:endParaRPr sz="800"/>
                    </a:p>
                  </a:txBody>
                  <a:tcPr marT="91425" marB="91425" marR="91425" marL="91425">
                    <a:lnB cap="flat" cmpd="sng" w="9525">
                      <a:solidFill>
                        <a:srgbClr val="9E9E9E"/>
                      </a:solidFill>
                      <a:prstDash val="solid"/>
                      <a:round/>
                      <a:headEnd len="sm" w="sm" type="none"/>
                      <a:tailEnd len="sm" w="sm" type="none"/>
                    </a:lnB>
                  </a:tcPr>
                </a:tc>
              </a:tr>
              <a:tr h="282550">
                <a:tc>
                  <a:txBody>
                    <a:bodyPr/>
                    <a:lstStyle/>
                    <a:p>
                      <a:pPr indent="0" lvl="0" marL="0" rtl="0" algn="l">
                        <a:spcBef>
                          <a:spcPts val="0"/>
                        </a:spcBef>
                        <a:spcAft>
                          <a:spcPts val="0"/>
                        </a:spcAft>
                        <a:buNone/>
                      </a:pPr>
                      <a:r>
                        <a:rPr lang="de" sz="800">
                          <a:solidFill>
                            <a:schemeClr val="dk1"/>
                          </a:solidFill>
                        </a:rPr>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800">
                          <a:solidFill>
                            <a:schemeClr val="dk1"/>
                          </a:solidFill>
                        </a:rPr>
                        <a:t>Weihnachtskampage</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r>
            </a:tbl>
          </a:graphicData>
        </a:graphic>
      </p:graphicFrame>
      <p:graphicFrame>
        <p:nvGraphicFramePr>
          <p:cNvPr id="951" name="Google Shape;951;p122"/>
          <p:cNvGraphicFramePr/>
          <p:nvPr/>
        </p:nvGraphicFramePr>
        <p:xfrm>
          <a:off x="2902025" y="2645463"/>
          <a:ext cx="3000000" cy="3000000"/>
        </p:xfrm>
        <a:graphic>
          <a:graphicData uri="http://schemas.openxmlformats.org/drawingml/2006/table">
            <a:tbl>
              <a:tblPr>
                <a:noFill/>
                <a:tableStyleId>{964D5BB3-4EA3-4A97-B651-498B3A3F59AB}</a:tableStyleId>
              </a:tblPr>
              <a:tblGrid>
                <a:gridCol w="383425"/>
                <a:gridCol w="592300"/>
                <a:gridCol w="692750"/>
                <a:gridCol w="823500"/>
              </a:tblGrid>
              <a:tr h="274350">
                <a:tc>
                  <a:txBody>
                    <a:bodyPr/>
                    <a:lstStyle/>
                    <a:p>
                      <a:pPr indent="0" lvl="0" marL="0" rtl="0" algn="l">
                        <a:spcBef>
                          <a:spcPts val="0"/>
                        </a:spcBef>
                        <a:spcAft>
                          <a:spcPts val="0"/>
                        </a:spcAft>
                        <a:buNone/>
                      </a:pPr>
                      <a:r>
                        <a:rPr b="1" lang="de" sz="800"/>
                        <a:t>PNr</a:t>
                      </a:r>
                      <a:endParaRPr b="1" sz="800"/>
                    </a:p>
                  </a:txBody>
                  <a:tcPr marT="91425" marB="91425" marR="91425" marL="91425"/>
                </a:tc>
                <a:tc>
                  <a:txBody>
                    <a:bodyPr/>
                    <a:lstStyle/>
                    <a:p>
                      <a:pPr indent="0" lvl="0" marL="0" rtl="0" algn="l">
                        <a:spcBef>
                          <a:spcPts val="0"/>
                        </a:spcBef>
                        <a:spcAft>
                          <a:spcPts val="0"/>
                        </a:spcAft>
                        <a:buNone/>
                      </a:pPr>
                      <a:r>
                        <a:rPr b="1" lang="de" sz="800"/>
                        <a:t>AbtNr</a:t>
                      </a:r>
                      <a:endParaRPr b="1"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800"/>
                        <a:t>Vorname</a:t>
                      </a:r>
                      <a:endParaRPr b="1" sz="800"/>
                    </a:p>
                  </a:txBody>
                  <a:tcPr marT="91425" marB="91425" marR="91425" marL="91425"/>
                </a:tc>
                <a:tc>
                  <a:txBody>
                    <a:bodyPr/>
                    <a:lstStyle/>
                    <a:p>
                      <a:pPr indent="0" lvl="0" marL="0" rtl="0" algn="l">
                        <a:spcBef>
                          <a:spcPts val="0"/>
                        </a:spcBef>
                        <a:spcAft>
                          <a:spcPts val="0"/>
                        </a:spcAft>
                        <a:buNone/>
                      </a:pPr>
                      <a:r>
                        <a:rPr b="1" lang="de" sz="800">
                          <a:solidFill>
                            <a:schemeClr val="dk1"/>
                          </a:solidFill>
                        </a:rPr>
                        <a:t>Name</a:t>
                      </a:r>
                      <a:endParaRPr b="1" sz="800"/>
                    </a:p>
                  </a:txBody>
                  <a:tcPr marT="91425" marB="91425" marR="91425" marL="91425"/>
                </a:tc>
              </a:tr>
              <a:tr h="274350">
                <a:tc>
                  <a:txBody>
                    <a:bodyPr/>
                    <a:lstStyle/>
                    <a:p>
                      <a:pPr indent="0" lvl="0" marL="0" rtl="0" algn="l">
                        <a:spcBef>
                          <a:spcPts val="0"/>
                        </a:spcBef>
                        <a:spcAft>
                          <a:spcPts val="0"/>
                        </a:spcAft>
                        <a:buNone/>
                      </a:pPr>
                      <a:r>
                        <a:rPr lang="de" sz="800"/>
                        <a:t>1</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Michael </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800">
                          <a:solidFill>
                            <a:schemeClr val="dk1"/>
                          </a:solidFill>
                        </a:rPr>
                        <a:t>Müller</a:t>
                      </a:r>
                      <a:endParaRPr sz="8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74350">
                <a:tc>
                  <a:txBody>
                    <a:bodyPr/>
                    <a:lstStyle/>
                    <a:p>
                      <a:pPr indent="0" lvl="0" marL="0" rtl="0" algn="l">
                        <a:spcBef>
                          <a:spcPts val="0"/>
                        </a:spcBef>
                        <a:spcAft>
                          <a:spcPts val="0"/>
                        </a:spcAft>
                        <a:buNone/>
                      </a:pPr>
                      <a:r>
                        <a:rPr lang="de" sz="800"/>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Peter </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800">
                          <a:solidFill>
                            <a:schemeClr val="dk1"/>
                          </a:solidFill>
                        </a:rPr>
                        <a:t>Grund</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4350">
                <a:tc>
                  <a:txBody>
                    <a:bodyPr/>
                    <a:lstStyle/>
                    <a:p>
                      <a:pPr indent="0" lvl="0" marL="0" rtl="0" algn="l">
                        <a:spcBef>
                          <a:spcPts val="0"/>
                        </a:spcBef>
                        <a:spcAft>
                          <a:spcPts val="0"/>
                        </a:spcAft>
                        <a:buNone/>
                      </a:pPr>
                      <a:r>
                        <a:rPr lang="de" sz="800"/>
                        <a:t>3</a:t>
                      </a:r>
                      <a:endParaRPr sz="8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800"/>
                        <a:t>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Sybille </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800">
                          <a:solidFill>
                            <a:schemeClr val="dk1"/>
                          </a:solidFill>
                        </a:rPr>
                        <a:t>Tratoni</a:t>
                      </a:r>
                      <a:endParaRPr sz="8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r>
              <a:tr h="274350">
                <a:tc>
                  <a:txBody>
                    <a:bodyPr/>
                    <a:lstStyle/>
                    <a:p>
                      <a:pPr indent="0" lvl="0" marL="0" rtl="0" algn="l">
                        <a:spcBef>
                          <a:spcPts val="0"/>
                        </a:spcBef>
                        <a:spcAft>
                          <a:spcPts val="0"/>
                        </a:spcAft>
                        <a:buNone/>
                      </a:pPr>
                      <a:r>
                        <a:rPr lang="de" sz="800"/>
                        <a:t>4</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Christian </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800">
                          <a:solidFill>
                            <a:schemeClr val="dk1"/>
                          </a:solidFill>
                        </a:rPr>
                        <a:t>Gahlert</a:t>
                      </a:r>
                      <a:endParaRPr sz="8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74350">
                <a:tc>
                  <a:txBody>
                    <a:bodyPr/>
                    <a:lstStyle/>
                    <a:p>
                      <a:pPr indent="0" lvl="0" marL="0" rtl="0" algn="l">
                        <a:spcBef>
                          <a:spcPts val="0"/>
                        </a:spcBef>
                        <a:spcAft>
                          <a:spcPts val="0"/>
                        </a:spcAft>
                        <a:buNone/>
                      </a:pPr>
                      <a:r>
                        <a:rPr lang="de" sz="800"/>
                        <a:t>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Gisela </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800">
                          <a:solidFill>
                            <a:schemeClr val="dk1"/>
                          </a:solidFill>
                        </a:rPr>
                        <a:t>Weiß</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4350">
                <a:tc>
                  <a:txBody>
                    <a:bodyPr/>
                    <a:lstStyle/>
                    <a:p>
                      <a:pPr indent="0" lvl="0" marL="0" rtl="0" algn="l">
                        <a:spcBef>
                          <a:spcPts val="0"/>
                        </a:spcBef>
                        <a:spcAft>
                          <a:spcPts val="0"/>
                        </a:spcAft>
                        <a:buNone/>
                      </a:pPr>
                      <a:r>
                        <a:rPr lang="de" sz="800"/>
                        <a:t>6</a:t>
                      </a:r>
                      <a:endParaRPr sz="8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800"/>
                        <a:t>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Caro </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800">
                          <a:solidFill>
                            <a:schemeClr val="dk1"/>
                          </a:solidFill>
                        </a:rPr>
                        <a:t>Dieß</a:t>
                      </a:r>
                      <a:endParaRPr sz="8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r>
            </a:tbl>
          </a:graphicData>
        </a:graphic>
      </p:graphicFrame>
      <p:graphicFrame>
        <p:nvGraphicFramePr>
          <p:cNvPr id="952" name="Google Shape;952;p122"/>
          <p:cNvGraphicFramePr/>
          <p:nvPr/>
        </p:nvGraphicFramePr>
        <p:xfrm>
          <a:off x="5656450" y="2645463"/>
          <a:ext cx="3000000" cy="3000000"/>
        </p:xfrm>
        <a:graphic>
          <a:graphicData uri="http://schemas.openxmlformats.org/drawingml/2006/table">
            <a:tbl>
              <a:tblPr>
                <a:noFill/>
                <a:tableStyleId>{964D5BB3-4EA3-4A97-B651-498B3A3F59AB}</a:tableStyleId>
              </a:tblPr>
              <a:tblGrid>
                <a:gridCol w="838550"/>
                <a:gridCol w="1037575"/>
              </a:tblGrid>
              <a:tr h="289125">
                <a:tc>
                  <a:txBody>
                    <a:bodyPr/>
                    <a:lstStyle/>
                    <a:p>
                      <a:pPr indent="0" lvl="0" marL="0" rtl="0" algn="l">
                        <a:spcBef>
                          <a:spcPts val="0"/>
                        </a:spcBef>
                        <a:spcAft>
                          <a:spcPts val="0"/>
                        </a:spcAft>
                        <a:buNone/>
                      </a:pPr>
                      <a:r>
                        <a:rPr b="1" lang="de" sz="800"/>
                        <a:t>AbtNr</a:t>
                      </a:r>
                      <a:endParaRPr b="1" sz="800"/>
                    </a:p>
                  </a:txBody>
                  <a:tcPr marT="91425" marB="91425" marR="91425" marL="91425"/>
                </a:tc>
                <a:tc>
                  <a:txBody>
                    <a:bodyPr/>
                    <a:lstStyle/>
                    <a:p>
                      <a:pPr indent="0" lvl="0" marL="0" rtl="0" algn="l">
                        <a:spcBef>
                          <a:spcPts val="0"/>
                        </a:spcBef>
                        <a:spcAft>
                          <a:spcPts val="0"/>
                        </a:spcAft>
                        <a:buNone/>
                      </a:pPr>
                      <a:r>
                        <a:rPr b="1" lang="de" sz="800"/>
                        <a:t>Abteilung</a:t>
                      </a:r>
                      <a:endParaRPr b="1" sz="800"/>
                    </a:p>
                  </a:txBody>
                  <a:tcPr marT="91425" marB="91425" marR="91425" marL="91425"/>
                </a:tc>
              </a:tr>
              <a:tr h="289125">
                <a:tc>
                  <a:txBody>
                    <a:bodyPr/>
                    <a:lstStyle/>
                    <a:p>
                      <a:pPr indent="0" lvl="0" marL="0" rtl="0" algn="l">
                        <a:spcBef>
                          <a:spcPts val="0"/>
                        </a:spcBef>
                        <a:spcAft>
                          <a:spcPts val="0"/>
                        </a:spcAft>
                        <a:buNone/>
                      </a:pPr>
                      <a:r>
                        <a:rPr lang="de" sz="800"/>
                        <a:t>1</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Marketing</a:t>
                      </a:r>
                      <a:endParaRPr sz="800"/>
                    </a:p>
                  </a:txBody>
                  <a:tcPr marT="91425" marB="91425" marR="91425" marL="91425">
                    <a:lnB cap="flat" cmpd="sng" w="9525">
                      <a:solidFill>
                        <a:srgbClr val="9E9E9E"/>
                      </a:solidFill>
                      <a:prstDash val="solid"/>
                      <a:round/>
                      <a:headEnd len="sm" w="sm" type="none"/>
                      <a:tailEnd len="sm" w="sm" type="none"/>
                    </a:lnB>
                  </a:tcPr>
                </a:tc>
              </a:tr>
              <a:tr h="289125">
                <a:tc>
                  <a:txBody>
                    <a:bodyPr/>
                    <a:lstStyle/>
                    <a:p>
                      <a:pPr indent="0" lvl="0" marL="0" rtl="0" algn="l">
                        <a:spcBef>
                          <a:spcPts val="0"/>
                        </a:spcBef>
                        <a:spcAft>
                          <a:spcPts val="0"/>
                        </a:spcAft>
                        <a:buNone/>
                      </a:pPr>
                      <a:r>
                        <a:rPr lang="de" sz="800"/>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Entwicklung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9125">
                <a:tc>
                  <a:txBody>
                    <a:bodyPr/>
                    <a:lstStyle/>
                    <a:p>
                      <a:pPr indent="0" lvl="0" marL="0" rtl="0" algn="l">
                        <a:spcBef>
                          <a:spcPts val="0"/>
                        </a:spcBef>
                        <a:spcAft>
                          <a:spcPts val="0"/>
                        </a:spcAft>
                        <a:buNone/>
                      </a:pPr>
                      <a:r>
                        <a:rPr lang="de"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Forschung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953" name="Google Shape;953;p122"/>
          <p:cNvGraphicFramePr/>
          <p:nvPr/>
        </p:nvGraphicFramePr>
        <p:xfrm>
          <a:off x="447875" y="2674750"/>
          <a:ext cx="3000000" cy="3000000"/>
        </p:xfrm>
        <a:graphic>
          <a:graphicData uri="http://schemas.openxmlformats.org/drawingml/2006/table">
            <a:tbl>
              <a:tblPr>
                <a:noFill/>
                <a:tableStyleId>{964D5BB3-4EA3-4A97-B651-498B3A3F59AB}</a:tableStyleId>
              </a:tblPr>
              <a:tblGrid>
                <a:gridCol w="613225"/>
                <a:gridCol w="649425"/>
                <a:gridCol w="649425"/>
              </a:tblGrid>
              <a:tr h="286050">
                <a:tc>
                  <a:txBody>
                    <a:bodyPr/>
                    <a:lstStyle/>
                    <a:p>
                      <a:pPr indent="0" lvl="0" marL="0" rtl="0" algn="l">
                        <a:spcBef>
                          <a:spcPts val="0"/>
                        </a:spcBef>
                        <a:spcAft>
                          <a:spcPts val="0"/>
                        </a:spcAft>
                        <a:buNone/>
                      </a:pPr>
                      <a:r>
                        <a:rPr b="1" lang="de" sz="800"/>
                        <a:t>PNr</a:t>
                      </a:r>
                      <a:endParaRPr b="1" sz="800"/>
                    </a:p>
                  </a:txBody>
                  <a:tcPr marT="91425" marB="91425" marR="91425" marL="91425"/>
                </a:tc>
                <a:tc>
                  <a:txBody>
                    <a:bodyPr/>
                    <a:lstStyle/>
                    <a:p>
                      <a:pPr indent="0" lvl="0" marL="0" rtl="0" algn="l">
                        <a:spcBef>
                          <a:spcPts val="0"/>
                        </a:spcBef>
                        <a:spcAft>
                          <a:spcPts val="0"/>
                        </a:spcAft>
                        <a:buNone/>
                      </a:pPr>
                      <a:r>
                        <a:rPr b="1" lang="de" sz="800"/>
                        <a:t>ProjektNr</a:t>
                      </a:r>
                      <a:endParaRPr b="1"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800"/>
                        <a:t>Zeit</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050">
                <a:tc>
                  <a:txBody>
                    <a:bodyPr/>
                    <a:lstStyle/>
                    <a:p>
                      <a:pPr indent="0" lvl="0" marL="0" rtl="0" algn="l">
                        <a:spcBef>
                          <a:spcPts val="0"/>
                        </a:spcBef>
                        <a:spcAft>
                          <a:spcPts val="0"/>
                        </a:spcAft>
                        <a:buNone/>
                      </a:pPr>
                      <a:r>
                        <a:rPr lang="de" sz="800"/>
                        <a:t>1</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40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050">
                <a:tc>
                  <a:txBody>
                    <a:bodyPr/>
                    <a:lstStyle/>
                    <a:p>
                      <a:pPr indent="0" lvl="0" marL="0" rtl="0" algn="l">
                        <a:spcBef>
                          <a:spcPts val="0"/>
                        </a:spcBef>
                        <a:spcAft>
                          <a:spcPts val="0"/>
                        </a:spcAft>
                        <a:buNone/>
                      </a:pPr>
                      <a:r>
                        <a:rPr lang="de" sz="800"/>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23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050">
                <a:tc>
                  <a:txBody>
                    <a:bodyPr/>
                    <a:lstStyle/>
                    <a:p>
                      <a:pPr indent="0" lvl="0" marL="0" rtl="0" algn="l">
                        <a:spcBef>
                          <a:spcPts val="0"/>
                        </a:spcBef>
                        <a:spcAft>
                          <a:spcPts val="0"/>
                        </a:spcAft>
                        <a:buNone/>
                      </a:pPr>
                      <a:r>
                        <a:rPr lang="de" sz="800"/>
                        <a:t>1</a:t>
                      </a:r>
                      <a:endParaRPr sz="8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800"/>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21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050">
                <a:tc>
                  <a:txBody>
                    <a:bodyPr/>
                    <a:lstStyle/>
                    <a:p>
                      <a:pPr indent="0" lvl="0" marL="0" rtl="0" algn="l">
                        <a:spcBef>
                          <a:spcPts val="0"/>
                        </a:spcBef>
                        <a:spcAft>
                          <a:spcPts val="0"/>
                        </a:spcAft>
                        <a:buNone/>
                      </a:pPr>
                      <a:r>
                        <a:rPr lang="de" sz="800"/>
                        <a:t>3</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55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050">
                <a:tc>
                  <a:txBody>
                    <a:bodyPr/>
                    <a:lstStyle/>
                    <a:p>
                      <a:pPr indent="0" lvl="0" marL="0" rtl="0" algn="l">
                        <a:spcBef>
                          <a:spcPts val="0"/>
                        </a:spcBef>
                        <a:spcAft>
                          <a:spcPts val="0"/>
                        </a:spcAft>
                        <a:buNone/>
                      </a:pPr>
                      <a:r>
                        <a:rPr lang="de"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solidFill>
                            <a:schemeClr val="dk1"/>
                          </a:solidFill>
                        </a:rPr>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solidFill>
                            <a:schemeClr val="dk1"/>
                          </a:solidFill>
                        </a:rPr>
                        <a:t>101</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050">
                <a:tc>
                  <a:txBody>
                    <a:bodyPr/>
                    <a:lstStyle/>
                    <a:p>
                      <a:pPr indent="0" lvl="0" marL="0" rtl="0" algn="l">
                        <a:spcBef>
                          <a:spcPts val="0"/>
                        </a:spcBef>
                        <a:spcAft>
                          <a:spcPts val="0"/>
                        </a:spcAft>
                        <a:buNone/>
                      </a:pPr>
                      <a:r>
                        <a:rPr lang="de" sz="800"/>
                        <a:t>1</a:t>
                      </a:r>
                      <a:endParaRPr sz="8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800"/>
                        <a:t>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800"/>
                        <a:t>67</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54" name="Google Shape;954;p122"/>
          <p:cNvSpPr/>
          <p:nvPr/>
        </p:nvSpPr>
        <p:spPr>
          <a:xfrm>
            <a:off x="3615850" y="2431888"/>
            <a:ext cx="2413700" cy="229863"/>
          </a:xfrm>
          <a:custGeom>
            <a:rect b="b" l="l" r="r" t="t"/>
            <a:pathLst>
              <a:path extrusionOk="0" h="18103" w="96548">
                <a:moveTo>
                  <a:pt x="0" y="17816"/>
                </a:moveTo>
                <a:lnTo>
                  <a:pt x="0" y="0"/>
                </a:lnTo>
                <a:lnTo>
                  <a:pt x="96261" y="0"/>
                </a:lnTo>
                <a:lnTo>
                  <a:pt x="96548" y="18103"/>
                </a:lnTo>
              </a:path>
            </a:pathLst>
          </a:custGeom>
          <a:noFill/>
          <a:ln cap="flat" cmpd="sng" w="9525">
            <a:solidFill>
              <a:schemeClr val="dk2"/>
            </a:solidFill>
            <a:prstDash val="solid"/>
            <a:round/>
            <a:headEnd len="med" w="med" type="none"/>
            <a:tailEnd len="med" w="med" type="none"/>
          </a:ln>
        </p:spPr>
      </p:sp>
      <p:sp>
        <p:nvSpPr>
          <p:cNvPr id="955" name="Google Shape;955;p122"/>
          <p:cNvSpPr/>
          <p:nvPr/>
        </p:nvSpPr>
        <p:spPr>
          <a:xfrm>
            <a:off x="1305900" y="1379275"/>
            <a:ext cx="475606" cy="1295471"/>
          </a:xfrm>
          <a:custGeom>
            <a:rect b="b" l="l" r="r" t="t"/>
            <a:pathLst>
              <a:path extrusionOk="0" h="49136" w="41665">
                <a:moveTo>
                  <a:pt x="0" y="49136"/>
                </a:moveTo>
                <a:lnTo>
                  <a:pt x="0" y="0"/>
                </a:lnTo>
                <a:lnTo>
                  <a:pt x="41665" y="0"/>
                </a:lnTo>
              </a:path>
            </a:pathLst>
          </a:custGeom>
          <a:noFill/>
          <a:ln cap="flat" cmpd="sng" w="9525">
            <a:solidFill>
              <a:schemeClr val="dk2"/>
            </a:solidFill>
            <a:prstDash val="solid"/>
            <a:round/>
            <a:headEnd len="med" w="med" type="none"/>
            <a:tailEnd len="med" w="med" type="none"/>
          </a:ln>
        </p:spPr>
      </p:sp>
      <p:sp>
        <p:nvSpPr>
          <p:cNvPr id="956" name="Google Shape;956;p122"/>
          <p:cNvSpPr txBox="1"/>
          <p:nvPr/>
        </p:nvSpPr>
        <p:spPr>
          <a:xfrm>
            <a:off x="739925" y="4869100"/>
            <a:ext cx="12267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chemeClr val="dk1"/>
                </a:solidFill>
              </a:rPr>
              <a:t>Zeitaufwand</a:t>
            </a:r>
            <a:endParaRPr/>
          </a:p>
        </p:txBody>
      </p:sp>
      <p:sp>
        <p:nvSpPr>
          <p:cNvPr id="957" name="Google Shape;957;p122"/>
          <p:cNvSpPr txBox="1"/>
          <p:nvPr/>
        </p:nvSpPr>
        <p:spPr>
          <a:xfrm>
            <a:off x="2032900" y="2050175"/>
            <a:ext cx="12267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chemeClr val="dk1"/>
                </a:solidFill>
              </a:rPr>
              <a:t>Projekt</a:t>
            </a:r>
            <a:endParaRPr/>
          </a:p>
        </p:txBody>
      </p:sp>
      <p:sp>
        <p:nvSpPr>
          <p:cNvPr id="958" name="Google Shape;958;p122"/>
          <p:cNvSpPr txBox="1"/>
          <p:nvPr/>
        </p:nvSpPr>
        <p:spPr>
          <a:xfrm>
            <a:off x="4426100" y="4745275"/>
            <a:ext cx="12267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chemeClr val="dk1"/>
                </a:solidFill>
              </a:rPr>
              <a:t>Mitarbeiter</a:t>
            </a:r>
            <a:endParaRPr/>
          </a:p>
        </p:txBody>
      </p:sp>
      <p:sp>
        <p:nvSpPr>
          <p:cNvPr id="959" name="Google Shape;959;p122"/>
          <p:cNvSpPr txBox="1"/>
          <p:nvPr/>
        </p:nvSpPr>
        <p:spPr>
          <a:xfrm>
            <a:off x="5902650" y="3949313"/>
            <a:ext cx="12267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chemeClr val="dk1"/>
                </a:solidFill>
              </a:rPr>
              <a:t>Abteilung</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23"/>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de" sz="2100"/>
              <a:t>Modellierung // Normalisierung // Aufgabe</a:t>
            </a:r>
            <a:endParaRPr sz="2100"/>
          </a:p>
        </p:txBody>
      </p:sp>
      <p:sp>
        <p:nvSpPr>
          <p:cNvPr id="965" name="Google Shape;965;p123"/>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66" name="Google Shape;966;p123"/>
          <p:cNvPicPr preferRelativeResize="0"/>
          <p:nvPr/>
        </p:nvPicPr>
        <p:blipFill>
          <a:blip r:embed="rId3">
            <a:alphaModFix/>
          </a:blip>
          <a:stretch>
            <a:fillRect/>
          </a:stretch>
        </p:blipFill>
        <p:spPr>
          <a:xfrm>
            <a:off x="423300" y="2139947"/>
            <a:ext cx="8406776" cy="9676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24"/>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Lösung N1</a:t>
            </a:r>
            <a:endParaRPr/>
          </a:p>
        </p:txBody>
      </p:sp>
      <p:pic>
        <p:nvPicPr>
          <p:cNvPr id="972" name="Google Shape;972;p124"/>
          <p:cNvPicPr preferRelativeResize="0"/>
          <p:nvPr/>
        </p:nvPicPr>
        <p:blipFill>
          <a:blip r:embed="rId3">
            <a:alphaModFix/>
          </a:blip>
          <a:stretch>
            <a:fillRect/>
          </a:stretch>
        </p:blipFill>
        <p:spPr>
          <a:xfrm>
            <a:off x="0" y="1883287"/>
            <a:ext cx="6857999" cy="103269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5"/>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Lösung N2</a:t>
            </a:r>
            <a:endParaRPr/>
          </a:p>
        </p:txBody>
      </p:sp>
      <p:pic>
        <p:nvPicPr>
          <p:cNvPr id="978" name="Google Shape;978;p125"/>
          <p:cNvPicPr preferRelativeResize="0"/>
          <p:nvPr/>
        </p:nvPicPr>
        <p:blipFill>
          <a:blip r:embed="rId3">
            <a:alphaModFix/>
          </a:blip>
          <a:stretch>
            <a:fillRect/>
          </a:stretch>
        </p:blipFill>
        <p:spPr>
          <a:xfrm>
            <a:off x="1286202" y="2114825"/>
            <a:ext cx="1827431" cy="875813"/>
          </a:xfrm>
          <a:prstGeom prst="rect">
            <a:avLst/>
          </a:prstGeom>
          <a:noFill/>
          <a:ln>
            <a:noFill/>
          </a:ln>
        </p:spPr>
      </p:pic>
      <p:pic>
        <p:nvPicPr>
          <p:cNvPr id="979" name="Google Shape;979;p125"/>
          <p:cNvPicPr preferRelativeResize="0"/>
          <p:nvPr/>
        </p:nvPicPr>
        <p:blipFill>
          <a:blip r:embed="rId4">
            <a:alphaModFix/>
          </a:blip>
          <a:stretch>
            <a:fillRect/>
          </a:stretch>
        </p:blipFill>
        <p:spPr>
          <a:xfrm>
            <a:off x="5526825" y="1497350"/>
            <a:ext cx="2330981" cy="1117594"/>
          </a:xfrm>
          <a:prstGeom prst="rect">
            <a:avLst/>
          </a:prstGeom>
          <a:noFill/>
          <a:ln>
            <a:noFill/>
          </a:ln>
        </p:spPr>
      </p:pic>
      <p:pic>
        <p:nvPicPr>
          <p:cNvPr id="980" name="Google Shape;980;p125"/>
          <p:cNvPicPr preferRelativeResize="0"/>
          <p:nvPr/>
        </p:nvPicPr>
        <p:blipFill>
          <a:blip r:embed="rId5">
            <a:alphaModFix/>
          </a:blip>
          <a:stretch>
            <a:fillRect/>
          </a:stretch>
        </p:blipFill>
        <p:spPr>
          <a:xfrm>
            <a:off x="3780988" y="3200450"/>
            <a:ext cx="1500188" cy="14287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6"/>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Lösung N3</a:t>
            </a:r>
            <a:endParaRPr/>
          </a:p>
        </p:txBody>
      </p:sp>
      <p:pic>
        <p:nvPicPr>
          <p:cNvPr id="986" name="Google Shape;986;p126"/>
          <p:cNvPicPr preferRelativeResize="0"/>
          <p:nvPr/>
        </p:nvPicPr>
        <p:blipFill>
          <a:blip r:embed="rId3">
            <a:alphaModFix/>
          </a:blip>
          <a:stretch>
            <a:fillRect/>
          </a:stretch>
        </p:blipFill>
        <p:spPr>
          <a:xfrm>
            <a:off x="1059750" y="1820150"/>
            <a:ext cx="1457325" cy="742950"/>
          </a:xfrm>
          <a:prstGeom prst="rect">
            <a:avLst/>
          </a:prstGeom>
          <a:noFill/>
          <a:ln>
            <a:noFill/>
          </a:ln>
        </p:spPr>
      </p:pic>
      <p:pic>
        <p:nvPicPr>
          <p:cNvPr id="987" name="Google Shape;987;p126"/>
          <p:cNvPicPr preferRelativeResize="0"/>
          <p:nvPr/>
        </p:nvPicPr>
        <p:blipFill>
          <a:blip r:embed="rId4">
            <a:alphaModFix/>
          </a:blip>
          <a:stretch>
            <a:fillRect/>
          </a:stretch>
        </p:blipFill>
        <p:spPr>
          <a:xfrm>
            <a:off x="1059738" y="3139788"/>
            <a:ext cx="2093119" cy="978694"/>
          </a:xfrm>
          <a:prstGeom prst="rect">
            <a:avLst/>
          </a:prstGeom>
          <a:noFill/>
          <a:ln>
            <a:noFill/>
          </a:ln>
        </p:spPr>
      </p:pic>
      <p:pic>
        <p:nvPicPr>
          <p:cNvPr id="988" name="Google Shape;988;p126"/>
          <p:cNvPicPr preferRelativeResize="0"/>
          <p:nvPr/>
        </p:nvPicPr>
        <p:blipFill>
          <a:blip r:embed="rId5">
            <a:alphaModFix/>
          </a:blip>
          <a:stretch>
            <a:fillRect/>
          </a:stretch>
        </p:blipFill>
        <p:spPr>
          <a:xfrm>
            <a:off x="4261925" y="1775425"/>
            <a:ext cx="1500188" cy="1443038"/>
          </a:xfrm>
          <a:prstGeom prst="rect">
            <a:avLst/>
          </a:prstGeom>
          <a:noFill/>
          <a:ln>
            <a:noFill/>
          </a:ln>
        </p:spPr>
      </p:pic>
      <p:pic>
        <p:nvPicPr>
          <p:cNvPr id="989" name="Google Shape;989;p126"/>
          <p:cNvPicPr preferRelativeResize="0"/>
          <p:nvPr/>
        </p:nvPicPr>
        <p:blipFill>
          <a:blip r:embed="rId6">
            <a:alphaModFix/>
          </a:blip>
          <a:stretch>
            <a:fillRect/>
          </a:stretch>
        </p:blipFill>
        <p:spPr>
          <a:xfrm>
            <a:off x="6866200" y="1937305"/>
            <a:ext cx="1218056" cy="10882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7"/>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a:t>
            </a:r>
            <a:endParaRPr/>
          </a:p>
        </p:txBody>
      </p:sp>
      <p:pic>
        <p:nvPicPr>
          <p:cNvPr id="995" name="Google Shape;995;p127"/>
          <p:cNvPicPr preferRelativeResize="0"/>
          <p:nvPr/>
        </p:nvPicPr>
        <p:blipFill>
          <a:blip r:embed="rId3">
            <a:alphaModFix/>
          </a:blip>
          <a:stretch>
            <a:fillRect/>
          </a:stretch>
        </p:blipFill>
        <p:spPr>
          <a:xfrm>
            <a:off x="152400" y="2105250"/>
            <a:ext cx="8839201" cy="8767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Definition</a:t>
            </a:r>
            <a:endParaRPr b="1" sz="36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28"/>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Lösung</a:t>
            </a:r>
            <a:endParaRPr/>
          </a:p>
        </p:txBody>
      </p:sp>
      <p:pic>
        <p:nvPicPr>
          <p:cNvPr id="1001" name="Google Shape;1001;p128"/>
          <p:cNvPicPr preferRelativeResize="0"/>
          <p:nvPr/>
        </p:nvPicPr>
        <p:blipFill>
          <a:blip r:embed="rId3">
            <a:alphaModFix/>
          </a:blip>
          <a:stretch>
            <a:fillRect/>
          </a:stretch>
        </p:blipFill>
        <p:spPr>
          <a:xfrm>
            <a:off x="1050225" y="1237150"/>
            <a:ext cx="7015299" cy="34995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29"/>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Entity Relationship</a:t>
            </a:r>
            <a:r>
              <a:rPr lang="de"/>
              <a:t> Modell</a:t>
            </a:r>
            <a:endParaRPr b="1"/>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30"/>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Modellierung // ERM // Elemente</a:t>
            </a:r>
            <a:endParaRPr/>
          </a:p>
        </p:txBody>
      </p:sp>
      <p:sp>
        <p:nvSpPr>
          <p:cNvPr id="1012" name="Google Shape;1012;p130"/>
          <p:cNvSpPr/>
          <p:nvPr/>
        </p:nvSpPr>
        <p:spPr>
          <a:xfrm>
            <a:off x="3465925" y="1311575"/>
            <a:ext cx="1850100" cy="491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3F3F3"/>
                </a:solidFill>
                <a:latin typeface="Source Sans Pro"/>
                <a:ea typeface="Source Sans Pro"/>
                <a:cs typeface="Source Sans Pro"/>
                <a:sym typeface="Source Sans Pro"/>
              </a:rPr>
              <a:t>Attribut</a:t>
            </a:r>
            <a:endParaRPr sz="1000">
              <a:solidFill>
                <a:srgbClr val="F3F3F3"/>
              </a:solidFill>
              <a:latin typeface="Source Sans Pro"/>
              <a:ea typeface="Source Sans Pro"/>
              <a:cs typeface="Source Sans Pro"/>
              <a:sym typeface="Source Sans Pro"/>
            </a:endParaRPr>
          </a:p>
        </p:txBody>
      </p:sp>
      <p:sp>
        <p:nvSpPr>
          <p:cNvPr id="1013" name="Google Shape;1013;p130"/>
          <p:cNvSpPr/>
          <p:nvPr/>
        </p:nvSpPr>
        <p:spPr>
          <a:xfrm>
            <a:off x="6796575" y="1311575"/>
            <a:ext cx="1850100" cy="491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u="sng">
                <a:solidFill>
                  <a:srgbClr val="F3F3F3"/>
                </a:solidFill>
                <a:latin typeface="Source Sans Pro"/>
                <a:ea typeface="Source Sans Pro"/>
                <a:cs typeface="Source Sans Pro"/>
                <a:sym typeface="Source Sans Pro"/>
              </a:rPr>
              <a:t>Primäreschlüssel</a:t>
            </a:r>
            <a:endParaRPr sz="1000" u="sng">
              <a:solidFill>
                <a:srgbClr val="F3F3F3"/>
              </a:solidFill>
              <a:latin typeface="Source Sans Pro"/>
              <a:ea typeface="Source Sans Pro"/>
              <a:cs typeface="Source Sans Pro"/>
              <a:sym typeface="Source Sans Pro"/>
            </a:endParaRPr>
          </a:p>
          <a:p>
            <a:pPr indent="0" lvl="0" marL="0" rtl="0" algn="ctr">
              <a:spcBef>
                <a:spcPts val="0"/>
              </a:spcBef>
              <a:spcAft>
                <a:spcPts val="0"/>
              </a:spcAft>
              <a:buNone/>
            </a:pPr>
            <a:r>
              <a:rPr lang="de" sz="1000" u="sng">
                <a:solidFill>
                  <a:srgbClr val="F3F3F3"/>
                </a:solidFill>
                <a:latin typeface="Source Sans Pro"/>
                <a:ea typeface="Source Sans Pro"/>
                <a:cs typeface="Source Sans Pro"/>
                <a:sym typeface="Source Sans Pro"/>
              </a:rPr>
              <a:t>attribut</a:t>
            </a:r>
            <a:endParaRPr sz="1000" u="sng">
              <a:solidFill>
                <a:srgbClr val="F3F3F3"/>
              </a:solidFill>
              <a:latin typeface="Source Sans Pro"/>
              <a:ea typeface="Source Sans Pro"/>
              <a:cs typeface="Source Sans Pro"/>
              <a:sym typeface="Source Sans Pro"/>
            </a:endParaRPr>
          </a:p>
        </p:txBody>
      </p:sp>
      <p:sp>
        <p:nvSpPr>
          <p:cNvPr id="1014" name="Google Shape;1014;p130"/>
          <p:cNvSpPr/>
          <p:nvPr/>
        </p:nvSpPr>
        <p:spPr>
          <a:xfrm>
            <a:off x="660225" y="1311575"/>
            <a:ext cx="1404900" cy="49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solidFill>
                  <a:srgbClr val="F3F3F3"/>
                </a:solidFill>
                <a:latin typeface="Source Sans Pro"/>
                <a:ea typeface="Source Sans Pro"/>
                <a:cs typeface="Source Sans Pro"/>
                <a:sym typeface="Source Sans Pro"/>
              </a:rPr>
              <a:t>Tabellenname</a:t>
            </a:r>
            <a:endParaRPr sz="1200">
              <a:solidFill>
                <a:srgbClr val="F3F3F3"/>
              </a:solidFill>
              <a:latin typeface="Source Sans Pro"/>
              <a:ea typeface="Source Sans Pro"/>
              <a:cs typeface="Source Sans Pro"/>
              <a:sym typeface="Source Sans Pro"/>
            </a:endParaRPr>
          </a:p>
        </p:txBody>
      </p:sp>
      <p:sp>
        <p:nvSpPr>
          <p:cNvPr id="1015" name="Google Shape;1015;p130"/>
          <p:cNvSpPr txBox="1"/>
          <p:nvPr/>
        </p:nvSpPr>
        <p:spPr>
          <a:xfrm>
            <a:off x="330100" y="1867150"/>
            <a:ext cx="2026800" cy="7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1000">
                <a:latin typeface="Source Sans Pro"/>
                <a:ea typeface="Source Sans Pro"/>
                <a:cs typeface="Source Sans Pro"/>
                <a:sym typeface="Source Sans Pro"/>
              </a:rPr>
              <a:t>Rechteck als Kennzeichnung</a:t>
            </a:r>
            <a:endParaRPr sz="1000">
              <a:latin typeface="Source Sans Pro"/>
              <a:ea typeface="Source Sans Pro"/>
              <a:cs typeface="Source Sans Pro"/>
              <a:sym typeface="Source Sans Pro"/>
            </a:endParaRPr>
          </a:p>
          <a:p>
            <a:pPr indent="0" lvl="0" marL="0" rtl="0" algn="ctr">
              <a:spcBef>
                <a:spcPts val="0"/>
              </a:spcBef>
              <a:spcAft>
                <a:spcPts val="0"/>
              </a:spcAft>
              <a:buNone/>
            </a:pPr>
            <a:r>
              <a:rPr lang="de" sz="1000">
                <a:latin typeface="Source Sans Pro"/>
                <a:ea typeface="Source Sans Pro"/>
                <a:cs typeface="Source Sans Pro"/>
                <a:sym typeface="Source Sans Pro"/>
              </a:rPr>
              <a:t>eines Tabellenelementes.</a:t>
            </a:r>
            <a:endParaRPr sz="1000">
              <a:latin typeface="Source Sans Pro"/>
              <a:ea typeface="Source Sans Pro"/>
              <a:cs typeface="Source Sans Pro"/>
              <a:sym typeface="Source Sans Pro"/>
            </a:endParaRPr>
          </a:p>
          <a:p>
            <a:pPr indent="0" lvl="0" marL="0" rtl="0" algn="ctr">
              <a:spcBef>
                <a:spcPts val="0"/>
              </a:spcBef>
              <a:spcAft>
                <a:spcPts val="0"/>
              </a:spcAft>
              <a:buNone/>
            </a:pPr>
            <a:r>
              <a:rPr lang="de" sz="1000">
                <a:latin typeface="Source Sans Pro"/>
                <a:ea typeface="Source Sans Pro"/>
                <a:cs typeface="Source Sans Pro"/>
                <a:sym typeface="Source Sans Pro"/>
              </a:rPr>
              <a:t>Der Tabellenname ist</a:t>
            </a:r>
            <a:endParaRPr sz="1000">
              <a:latin typeface="Source Sans Pro"/>
              <a:ea typeface="Source Sans Pro"/>
              <a:cs typeface="Source Sans Pro"/>
              <a:sym typeface="Source Sans Pro"/>
            </a:endParaRPr>
          </a:p>
          <a:p>
            <a:pPr indent="0" lvl="0" marL="0" rtl="0" algn="ctr">
              <a:spcBef>
                <a:spcPts val="0"/>
              </a:spcBef>
              <a:spcAft>
                <a:spcPts val="0"/>
              </a:spcAft>
              <a:buNone/>
            </a:pPr>
            <a:r>
              <a:rPr lang="de" sz="1000">
                <a:latin typeface="Source Sans Pro"/>
                <a:ea typeface="Source Sans Pro"/>
                <a:cs typeface="Source Sans Pro"/>
                <a:sym typeface="Source Sans Pro"/>
              </a:rPr>
              <a:t>im Rechteck enhalten</a:t>
            </a:r>
            <a:endParaRPr sz="1000">
              <a:latin typeface="Source Sans Pro"/>
              <a:ea typeface="Source Sans Pro"/>
              <a:cs typeface="Source Sans Pro"/>
              <a:sym typeface="Source Sans Pro"/>
            </a:endParaRPr>
          </a:p>
        </p:txBody>
      </p:sp>
      <p:sp>
        <p:nvSpPr>
          <p:cNvPr id="1016" name="Google Shape;1016;p130"/>
          <p:cNvSpPr txBox="1"/>
          <p:nvPr/>
        </p:nvSpPr>
        <p:spPr>
          <a:xfrm>
            <a:off x="3465925" y="1996550"/>
            <a:ext cx="18501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1000">
                <a:latin typeface="Source Sans Pro"/>
                <a:ea typeface="Source Sans Pro"/>
                <a:cs typeface="Source Sans Pro"/>
                <a:sym typeface="Source Sans Pro"/>
              </a:rPr>
              <a:t>Ellipse kennzeichnet ein Attribut. Der Attributname ist in der Ellipse enthalten.</a:t>
            </a:r>
            <a:endParaRPr sz="1000">
              <a:latin typeface="Source Sans Pro"/>
              <a:ea typeface="Source Sans Pro"/>
              <a:cs typeface="Source Sans Pro"/>
              <a:sym typeface="Source Sans Pro"/>
            </a:endParaRPr>
          </a:p>
        </p:txBody>
      </p:sp>
      <p:sp>
        <p:nvSpPr>
          <p:cNvPr id="1017" name="Google Shape;1017;p130"/>
          <p:cNvSpPr txBox="1"/>
          <p:nvPr/>
        </p:nvSpPr>
        <p:spPr>
          <a:xfrm>
            <a:off x="6740300" y="2020600"/>
            <a:ext cx="1906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1000">
                <a:latin typeface="Source Sans Pro"/>
                <a:ea typeface="Source Sans Pro"/>
                <a:cs typeface="Source Sans Pro"/>
                <a:sym typeface="Source Sans Pro"/>
              </a:rPr>
              <a:t>Falls der Attributname unterstrichen ist handelt es sich um ein Primärschlüssel.</a:t>
            </a:r>
            <a:endParaRPr sz="1000">
              <a:latin typeface="Source Sans Pro"/>
              <a:ea typeface="Source Sans Pro"/>
              <a:cs typeface="Source Sans Pro"/>
              <a:sym typeface="Source Sans Pro"/>
            </a:endParaRPr>
          </a:p>
        </p:txBody>
      </p:sp>
      <p:sp>
        <p:nvSpPr>
          <p:cNvPr id="1018" name="Google Shape;1018;p130"/>
          <p:cNvSpPr txBox="1"/>
          <p:nvPr/>
        </p:nvSpPr>
        <p:spPr>
          <a:xfrm>
            <a:off x="349275" y="3731500"/>
            <a:ext cx="2026800" cy="7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1000">
                <a:latin typeface="Source Sans Pro"/>
                <a:ea typeface="Source Sans Pro"/>
                <a:cs typeface="Source Sans Pro"/>
                <a:sym typeface="Source Sans Pro"/>
              </a:rPr>
              <a:t>Stellt  eine Relation zwischen</a:t>
            </a:r>
            <a:endParaRPr sz="1000">
              <a:latin typeface="Source Sans Pro"/>
              <a:ea typeface="Source Sans Pro"/>
              <a:cs typeface="Source Sans Pro"/>
              <a:sym typeface="Source Sans Pro"/>
            </a:endParaRPr>
          </a:p>
          <a:p>
            <a:pPr indent="0" lvl="0" marL="0" rtl="0" algn="ctr">
              <a:spcBef>
                <a:spcPts val="0"/>
              </a:spcBef>
              <a:spcAft>
                <a:spcPts val="0"/>
              </a:spcAft>
              <a:buNone/>
            </a:pPr>
            <a:r>
              <a:rPr lang="de" sz="1000">
                <a:latin typeface="Source Sans Pro"/>
                <a:ea typeface="Source Sans Pro"/>
                <a:cs typeface="Source Sans Pro"/>
                <a:sym typeface="Source Sans Pro"/>
              </a:rPr>
              <a:t>Tabellen dar.</a:t>
            </a:r>
            <a:endParaRPr sz="1000">
              <a:latin typeface="Source Sans Pro"/>
              <a:ea typeface="Source Sans Pro"/>
              <a:cs typeface="Source Sans Pro"/>
              <a:sym typeface="Source Sans Pro"/>
            </a:endParaRPr>
          </a:p>
        </p:txBody>
      </p:sp>
      <p:sp>
        <p:nvSpPr>
          <p:cNvPr id="1019" name="Google Shape;1019;p130"/>
          <p:cNvSpPr/>
          <p:nvPr/>
        </p:nvSpPr>
        <p:spPr>
          <a:xfrm>
            <a:off x="713950" y="3078400"/>
            <a:ext cx="1305000" cy="699300"/>
          </a:xfrm>
          <a:prstGeom prst="diamond">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3F3F3"/>
                </a:solidFill>
                <a:latin typeface="Source Sans Pro"/>
                <a:ea typeface="Source Sans Pro"/>
                <a:cs typeface="Source Sans Pro"/>
                <a:sym typeface="Source Sans Pro"/>
              </a:rPr>
              <a:t>Relationname</a:t>
            </a:r>
            <a:endParaRPr sz="1000">
              <a:solidFill>
                <a:srgbClr val="F3F3F3"/>
              </a:solidFill>
              <a:latin typeface="Source Sans Pro"/>
              <a:ea typeface="Source Sans Pro"/>
              <a:cs typeface="Source Sans Pro"/>
              <a:sym typeface="Source Sans Pro"/>
            </a:endParaRPr>
          </a:p>
        </p:txBody>
      </p:sp>
      <p:sp>
        <p:nvSpPr>
          <p:cNvPr id="1020" name="Google Shape;1020;p130"/>
          <p:cNvSpPr txBox="1"/>
          <p:nvPr/>
        </p:nvSpPr>
        <p:spPr>
          <a:xfrm>
            <a:off x="3377575" y="3691975"/>
            <a:ext cx="2026800" cy="7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1000">
                <a:latin typeface="Source Sans Pro"/>
                <a:ea typeface="Source Sans Pro"/>
                <a:cs typeface="Source Sans Pro"/>
                <a:sym typeface="Source Sans Pro"/>
              </a:rPr>
              <a:t>Verbindung zwischen Tabelle und Attributen oder Relation</a:t>
            </a:r>
            <a:endParaRPr sz="1000">
              <a:latin typeface="Source Sans Pro"/>
              <a:ea typeface="Source Sans Pro"/>
              <a:cs typeface="Source Sans Pro"/>
              <a:sym typeface="Source Sans Pro"/>
            </a:endParaRPr>
          </a:p>
        </p:txBody>
      </p:sp>
      <p:cxnSp>
        <p:nvCxnSpPr>
          <p:cNvPr id="1021" name="Google Shape;1021;p130"/>
          <p:cNvCxnSpPr/>
          <p:nvPr/>
        </p:nvCxnSpPr>
        <p:spPr>
          <a:xfrm flipH="1" rot="10800000">
            <a:off x="3592775" y="3385550"/>
            <a:ext cx="1681200" cy="15300"/>
          </a:xfrm>
          <a:prstGeom prst="straightConnector1">
            <a:avLst/>
          </a:prstGeom>
          <a:noFill/>
          <a:ln cap="flat" cmpd="sng" w="9525">
            <a:solidFill>
              <a:schemeClr val="dk2"/>
            </a:solidFill>
            <a:prstDash val="solid"/>
            <a:round/>
            <a:headEnd len="med" w="med" type="none"/>
            <a:tailEnd len="med" w="med" type="none"/>
          </a:ln>
        </p:spPr>
      </p:cxnSp>
      <p:sp>
        <p:nvSpPr>
          <p:cNvPr id="1022" name="Google Shape;1022;p130"/>
          <p:cNvSpPr txBox="1"/>
          <p:nvPr/>
        </p:nvSpPr>
        <p:spPr>
          <a:xfrm>
            <a:off x="6578575" y="3691975"/>
            <a:ext cx="2026800" cy="7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1000">
                <a:latin typeface="Source Sans Pro"/>
                <a:ea typeface="Source Sans Pro"/>
                <a:cs typeface="Source Sans Pro"/>
                <a:sym typeface="Source Sans Pro"/>
              </a:rPr>
              <a:t>Kardinalitätsbeschreibung</a:t>
            </a:r>
            <a:endParaRPr sz="1000">
              <a:latin typeface="Source Sans Pro"/>
              <a:ea typeface="Source Sans Pro"/>
              <a:cs typeface="Source Sans Pro"/>
              <a:sym typeface="Source Sans Pro"/>
            </a:endParaRPr>
          </a:p>
        </p:txBody>
      </p:sp>
      <p:sp>
        <p:nvSpPr>
          <p:cNvPr id="1023" name="Google Shape;1023;p130"/>
          <p:cNvSpPr txBox="1"/>
          <p:nvPr/>
        </p:nvSpPr>
        <p:spPr>
          <a:xfrm>
            <a:off x="7162525" y="3270350"/>
            <a:ext cx="44220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Source Sans Pro"/>
                <a:ea typeface="Source Sans Pro"/>
                <a:cs typeface="Source Sans Pro"/>
                <a:sym typeface="Source Sans Pro"/>
              </a:rPr>
              <a:t>[n..m]</a:t>
            </a:r>
            <a:endParaRPr>
              <a:latin typeface="Source Sans Pro"/>
              <a:ea typeface="Source Sans Pro"/>
              <a:cs typeface="Source Sans Pro"/>
              <a:sym typeface="Source Sans Pr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31"/>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Modellierung // ERM // Elemente</a:t>
            </a:r>
            <a:endParaRPr/>
          </a:p>
        </p:txBody>
      </p:sp>
      <p:sp>
        <p:nvSpPr>
          <p:cNvPr id="1029" name="Google Shape;1029;p131"/>
          <p:cNvSpPr txBox="1"/>
          <p:nvPr/>
        </p:nvSpPr>
        <p:spPr>
          <a:xfrm>
            <a:off x="2579462" y="2270561"/>
            <a:ext cx="907200" cy="51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de" sz="800">
                <a:solidFill>
                  <a:schemeClr val="dk1"/>
                </a:solidFill>
              </a:rPr>
              <a:t>Student</a:t>
            </a:r>
            <a:endParaRPr sz="800"/>
          </a:p>
          <a:p>
            <a:pPr indent="0" lvl="0" marL="0" rtl="0" algn="ctr">
              <a:lnSpc>
                <a:spcPct val="100000"/>
              </a:lnSpc>
              <a:spcBef>
                <a:spcPts val="0"/>
              </a:spcBef>
              <a:spcAft>
                <a:spcPts val="0"/>
              </a:spcAft>
              <a:buNone/>
            </a:pPr>
            <a:r>
              <a:rPr lang="de" sz="800"/>
              <a:t>(Entität)</a:t>
            </a:r>
            <a:endParaRPr sz="800"/>
          </a:p>
        </p:txBody>
      </p:sp>
      <p:sp>
        <p:nvSpPr>
          <p:cNvPr id="1030" name="Google Shape;1030;p131"/>
          <p:cNvSpPr/>
          <p:nvPr/>
        </p:nvSpPr>
        <p:spPr>
          <a:xfrm>
            <a:off x="1253900" y="1356175"/>
            <a:ext cx="989700" cy="502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t>Vorname</a:t>
            </a:r>
            <a:endParaRPr sz="800"/>
          </a:p>
          <a:p>
            <a:pPr indent="0" lvl="0" marL="0" rtl="0" algn="ctr">
              <a:spcBef>
                <a:spcPts val="0"/>
              </a:spcBef>
              <a:spcAft>
                <a:spcPts val="0"/>
              </a:spcAft>
              <a:buNone/>
            </a:pPr>
            <a:r>
              <a:rPr lang="de" sz="800"/>
              <a:t>(Attribut)</a:t>
            </a:r>
            <a:endParaRPr sz="800"/>
          </a:p>
        </p:txBody>
      </p:sp>
      <p:sp>
        <p:nvSpPr>
          <p:cNvPr id="1031" name="Google Shape;1031;p131"/>
          <p:cNvSpPr/>
          <p:nvPr/>
        </p:nvSpPr>
        <p:spPr>
          <a:xfrm>
            <a:off x="2538225" y="1356175"/>
            <a:ext cx="989700" cy="502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t>Name</a:t>
            </a:r>
            <a:endParaRPr sz="800"/>
          </a:p>
          <a:p>
            <a:pPr indent="0" lvl="0" marL="0" rtl="0" algn="ctr">
              <a:spcBef>
                <a:spcPts val="0"/>
              </a:spcBef>
              <a:spcAft>
                <a:spcPts val="0"/>
              </a:spcAft>
              <a:buNone/>
            </a:pPr>
            <a:r>
              <a:rPr lang="de" sz="800"/>
              <a:t>(Attribut)</a:t>
            </a:r>
            <a:endParaRPr sz="800"/>
          </a:p>
        </p:txBody>
      </p:sp>
      <p:sp>
        <p:nvSpPr>
          <p:cNvPr id="1032" name="Google Shape;1032;p131"/>
          <p:cNvSpPr/>
          <p:nvPr/>
        </p:nvSpPr>
        <p:spPr>
          <a:xfrm>
            <a:off x="3822550" y="1356175"/>
            <a:ext cx="989700" cy="502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t>Geburts</a:t>
            </a:r>
            <a:endParaRPr sz="800"/>
          </a:p>
          <a:p>
            <a:pPr indent="0" lvl="0" marL="0" rtl="0" algn="ctr">
              <a:spcBef>
                <a:spcPts val="0"/>
              </a:spcBef>
              <a:spcAft>
                <a:spcPts val="0"/>
              </a:spcAft>
              <a:buNone/>
            </a:pPr>
            <a:r>
              <a:rPr lang="de" sz="800"/>
              <a:t>datum</a:t>
            </a:r>
            <a:endParaRPr sz="800"/>
          </a:p>
          <a:p>
            <a:pPr indent="0" lvl="0" marL="0" rtl="0" algn="ctr">
              <a:spcBef>
                <a:spcPts val="0"/>
              </a:spcBef>
              <a:spcAft>
                <a:spcPts val="0"/>
              </a:spcAft>
              <a:buNone/>
            </a:pPr>
            <a:r>
              <a:rPr lang="de" sz="800"/>
              <a:t>(Attribut)</a:t>
            </a:r>
            <a:endParaRPr sz="800"/>
          </a:p>
        </p:txBody>
      </p:sp>
      <p:cxnSp>
        <p:nvCxnSpPr>
          <p:cNvPr id="1033" name="Google Shape;1033;p131"/>
          <p:cNvCxnSpPr>
            <a:stCxn id="1029" idx="1"/>
            <a:endCxn id="1030" idx="4"/>
          </p:cNvCxnSpPr>
          <p:nvPr/>
        </p:nvCxnSpPr>
        <p:spPr>
          <a:xfrm rot="10800000">
            <a:off x="1748762" y="1858811"/>
            <a:ext cx="830700" cy="669900"/>
          </a:xfrm>
          <a:prstGeom prst="bentConnector2">
            <a:avLst/>
          </a:prstGeom>
          <a:noFill/>
          <a:ln cap="flat" cmpd="sng" w="9525">
            <a:solidFill>
              <a:schemeClr val="dk2"/>
            </a:solidFill>
            <a:prstDash val="solid"/>
            <a:round/>
            <a:headEnd len="med" w="med" type="none"/>
            <a:tailEnd len="med" w="med" type="none"/>
          </a:ln>
        </p:spPr>
      </p:cxnSp>
      <p:cxnSp>
        <p:nvCxnSpPr>
          <p:cNvPr id="1034" name="Google Shape;1034;p131"/>
          <p:cNvCxnSpPr>
            <a:stCxn id="1029" idx="0"/>
            <a:endCxn id="1031" idx="4"/>
          </p:cNvCxnSpPr>
          <p:nvPr/>
        </p:nvCxnSpPr>
        <p:spPr>
          <a:xfrm rot="-5400000">
            <a:off x="2827412" y="2064311"/>
            <a:ext cx="411900" cy="600"/>
          </a:xfrm>
          <a:prstGeom prst="bentConnector3">
            <a:avLst>
              <a:gd fmla="val 50013" name="adj1"/>
            </a:avLst>
          </a:prstGeom>
          <a:noFill/>
          <a:ln cap="flat" cmpd="sng" w="9525">
            <a:solidFill>
              <a:schemeClr val="dk2"/>
            </a:solidFill>
            <a:prstDash val="solid"/>
            <a:round/>
            <a:headEnd len="med" w="med" type="none"/>
            <a:tailEnd len="med" w="med" type="none"/>
          </a:ln>
        </p:spPr>
      </p:cxnSp>
      <p:cxnSp>
        <p:nvCxnSpPr>
          <p:cNvPr id="1035" name="Google Shape;1035;p131"/>
          <p:cNvCxnSpPr>
            <a:stCxn id="1029" idx="3"/>
            <a:endCxn id="1032" idx="4"/>
          </p:cNvCxnSpPr>
          <p:nvPr/>
        </p:nvCxnSpPr>
        <p:spPr>
          <a:xfrm flipH="1" rot="10800000">
            <a:off x="3486662" y="1858811"/>
            <a:ext cx="830700" cy="669900"/>
          </a:xfrm>
          <a:prstGeom prst="bentConnector2">
            <a:avLst/>
          </a:prstGeom>
          <a:noFill/>
          <a:ln cap="flat" cmpd="sng" w="9525">
            <a:solidFill>
              <a:schemeClr val="dk2"/>
            </a:solidFill>
            <a:prstDash val="solid"/>
            <a:round/>
            <a:headEnd len="med" w="med" type="none"/>
            <a:tailEnd len="med" w="med" type="none"/>
          </a:ln>
        </p:spPr>
      </p:cxnSp>
      <p:sp>
        <p:nvSpPr>
          <p:cNvPr id="1036" name="Google Shape;1036;p131"/>
          <p:cNvSpPr txBox="1"/>
          <p:nvPr/>
        </p:nvSpPr>
        <p:spPr>
          <a:xfrm>
            <a:off x="5675437" y="2270549"/>
            <a:ext cx="907200" cy="51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800"/>
              <a:t>Kurse</a:t>
            </a:r>
            <a:endParaRPr sz="800"/>
          </a:p>
          <a:p>
            <a:pPr indent="0" lvl="0" marL="0" rtl="0" algn="ctr">
              <a:lnSpc>
                <a:spcPct val="100000"/>
              </a:lnSpc>
              <a:spcBef>
                <a:spcPts val="0"/>
              </a:spcBef>
              <a:spcAft>
                <a:spcPts val="0"/>
              </a:spcAft>
              <a:buNone/>
            </a:pPr>
            <a:r>
              <a:rPr lang="de" sz="800"/>
              <a:t>(Entität)</a:t>
            </a:r>
            <a:endParaRPr sz="800"/>
          </a:p>
        </p:txBody>
      </p:sp>
      <p:sp>
        <p:nvSpPr>
          <p:cNvPr id="1037" name="Google Shape;1037;p131"/>
          <p:cNvSpPr/>
          <p:nvPr/>
        </p:nvSpPr>
        <p:spPr>
          <a:xfrm>
            <a:off x="5634175" y="1356163"/>
            <a:ext cx="989700" cy="502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t>Name</a:t>
            </a:r>
            <a:endParaRPr sz="800"/>
          </a:p>
          <a:p>
            <a:pPr indent="0" lvl="0" marL="0" rtl="0" algn="ctr">
              <a:spcBef>
                <a:spcPts val="0"/>
              </a:spcBef>
              <a:spcAft>
                <a:spcPts val="0"/>
              </a:spcAft>
              <a:buNone/>
            </a:pPr>
            <a:r>
              <a:rPr lang="de" sz="800"/>
              <a:t>(Attribut)</a:t>
            </a:r>
            <a:endParaRPr sz="800"/>
          </a:p>
        </p:txBody>
      </p:sp>
      <p:sp>
        <p:nvSpPr>
          <p:cNvPr id="1038" name="Google Shape;1038;p131"/>
          <p:cNvSpPr/>
          <p:nvPr/>
        </p:nvSpPr>
        <p:spPr>
          <a:xfrm>
            <a:off x="6956400" y="1356163"/>
            <a:ext cx="989700" cy="502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t>Beschreibung</a:t>
            </a:r>
            <a:endParaRPr sz="800"/>
          </a:p>
          <a:p>
            <a:pPr indent="0" lvl="0" marL="0" rtl="0" algn="ctr">
              <a:spcBef>
                <a:spcPts val="0"/>
              </a:spcBef>
              <a:spcAft>
                <a:spcPts val="0"/>
              </a:spcAft>
              <a:buNone/>
            </a:pPr>
            <a:r>
              <a:rPr lang="de" sz="800"/>
              <a:t>(Attribut)</a:t>
            </a:r>
            <a:endParaRPr sz="800"/>
          </a:p>
        </p:txBody>
      </p:sp>
      <p:cxnSp>
        <p:nvCxnSpPr>
          <p:cNvPr id="1039" name="Google Shape;1039;p131"/>
          <p:cNvCxnSpPr>
            <a:stCxn id="1036" idx="0"/>
            <a:endCxn id="1037" idx="4"/>
          </p:cNvCxnSpPr>
          <p:nvPr/>
        </p:nvCxnSpPr>
        <p:spPr>
          <a:xfrm rot="-5400000">
            <a:off x="5923387" y="2064299"/>
            <a:ext cx="411900" cy="600"/>
          </a:xfrm>
          <a:prstGeom prst="bentConnector3">
            <a:avLst>
              <a:gd fmla="val 49998" name="adj1"/>
            </a:avLst>
          </a:prstGeom>
          <a:noFill/>
          <a:ln cap="flat" cmpd="sng" w="9525">
            <a:solidFill>
              <a:schemeClr val="dk2"/>
            </a:solidFill>
            <a:prstDash val="solid"/>
            <a:round/>
            <a:headEnd len="med" w="med" type="none"/>
            <a:tailEnd len="med" w="med" type="none"/>
          </a:ln>
        </p:spPr>
      </p:cxnSp>
      <p:cxnSp>
        <p:nvCxnSpPr>
          <p:cNvPr id="1040" name="Google Shape;1040;p131"/>
          <p:cNvCxnSpPr>
            <a:stCxn id="1036" idx="3"/>
            <a:endCxn id="1038" idx="4"/>
          </p:cNvCxnSpPr>
          <p:nvPr/>
        </p:nvCxnSpPr>
        <p:spPr>
          <a:xfrm flipH="1" rot="10800000">
            <a:off x="6582637" y="1858799"/>
            <a:ext cx="868500" cy="669900"/>
          </a:xfrm>
          <a:prstGeom prst="bentConnector2">
            <a:avLst/>
          </a:prstGeom>
          <a:noFill/>
          <a:ln cap="flat" cmpd="sng" w="9525">
            <a:solidFill>
              <a:schemeClr val="dk2"/>
            </a:solidFill>
            <a:prstDash val="solid"/>
            <a:round/>
            <a:headEnd len="med" w="med" type="none"/>
            <a:tailEnd len="med" w="med" type="none"/>
          </a:ln>
        </p:spPr>
      </p:cxnSp>
      <p:sp>
        <p:nvSpPr>
          <p:cNvPr id="1041" name="Google Shape;1041;p131"/>
          <p:cNvSpPr/>
          <p:nvPr/>
        </p:nvSpPr>
        <p:spPr>
          <a:xfrm>
            <a:off x="3882325" y="2725050"/>
            <a:ext cx="1546500" cy="794700"/>
          </a:xfrm>
          <a:prstGeom prst="diamon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t>belegt</a:t>
            </a:r>
            <a:endParaRPr sz="800"/>
          </a:p>
          <a:p>
            <a:pPr indent="0" lvl="0" marL="0" rtl="0" algn="ctr">
              <a:spcBef>
                <a:spcPts val="0"/>
              </a:spcBef>
              <a:spcAft>
                <a:spcPts val="0"/>
              </a:spcAft>
              <a:buNone/>
            </a:pPr>
            <a:r>
              <a:rPr lang="de" sz="800"/>
              <a:t>(Beziehung)</a:t>
            </a:r>
            <a:endParaRPr sz="800"/>
          </a:p>
        </p:txBody>
      </p:sp>
      <p:cxnSp>
        <p:nvCxnSpPr>
          <p:cNvPr id="1042" name="Google Shape;1042;p131"/>
          <p:cNvCxnSpPr>
            <a:stCxn id="1029" idx="2"/>
            <a:endCxn id="1041" idx="1"/>
          </p:cNvCxnSpPr>
          <p:nvPr/>
        </p:nvCxnSpPr>
        <p:spPr>
          <a:xfrm flipH="1" rot="-5400000">
            <a:off x="3290012" y="2529911"/>
            <a:ext cx="335400" cy="849300"/>
          </a:xfrm>
          <a:prstGeom prst="bentConnector2">
            <a:avLst/>
          </a:prstGeom>
          <a:noFill/>
          <a:ln cap="flat" cmpd="sng" w="9525">
            <a:solidFill>
              <a:schemeClr val="dk2"/>
            </a:solidFill>
            <a:prstDash val="solid"/>
            <a:round/>
            <a:headEnd len="med" w="med" type="none"/>
            <a:tailEnd len="med" w="med" type="none"/>
          </a:ln>
        </p:spPr>
      </p:cxnSp>
      <p:cxnSp>
        <p:nvCxnSpPr>
          <p:cNvPr id="1043" name="Google Shape;1043;p131"/>
          <p:cNvCxnSpPr>
            <a:stCxn id="1041" idx="3"/>
            <a:endCxn id="1036" idx="2"/>
          </p:cNvCxnSpPr>
          <p:nvPr/>
        </p:nvCxnSpPr>
        <p:spPr>
          <a:xfrm flipH="1" rot="10800000">
            <a:off x="5428825" y="2786700"/>
            <a:ext cx="700200" cy="335700"/>
          </a:xfrm>
          <a:prstGeom prst="bentConnector2">
            <a:avLst/>
          </a:prstGeom>
          <a:noFill/>
          <a:ln cap="flat" cmpd="sng" w="9525">
            <a:solidFill>
              <a:schemeClr val="dk2"/>
            </a:solidFill>
            <a:prstDash val="solid"/>
            <a:round/>
            <a:headEnd len="med" w="med" type="none"/>
            <a:tailEnd len="med" w="med" type="none"/>
          </a:ln>
        </p:spPr>
      </p:cxnSp>
      <p:sp>
        <p:nvSpPr>
          <p:cNvPr id="1044" name="Google Shape;1044;p131"/>
          <p:cNvSpPr txBox="1"/>
          <p:nvPr/>
        </p:nvSpPr>
        <p:spPr>
          <a:xfrm>
            <a:off x="5830600" y="2766000"/>
            <a:ext cx="3342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800"/>
              <a:t>M</a:t>
            </a:r>
            <a:endParaRPr sz="800"/>
          </a:p>
        </p:txBody>
      </p:sp>
      <p:sp>
        <p:nvSpPr>
          <p:cNvPr id="1045" name="Google Shape;1045;p131"/>
          <p:cNvSpPr txBox="1"/>
          <p:nvPr/>
        </p:nvSpPr>
        <p:spPr>
          <a:xfrm>
            <a:off x="3045150" y="2816700"/>
            <a:ext cx="3342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800"/>
              <a:t>N</a:t>
            </a:r>
            <a:endParaRPr sz="800"/>
          </a:p>
        </p:txBody>
      </p:sp>
      <p:sp>
        <p:nvSpPr>
          <p:cNvPr id="1046" name="Google Shape;1046;p131"/>
          <p:cNvSpPr txBox="1"/>
          <p:nvPr/>
        </p:nvSpPr>
        <p:spPr>
          <a:xfrm>
            <a:off x="414100" y="3450800"/>
            <a:ext cx="1990500" cy="121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Source Sans Pro"/>
                <a:ea typeface="Source Sans Pro"/>
                <a:cs typeface="Source Sans Pro"/>
                <a:sym typeface="Source Sans Pro"/>
              </a:rPr>
              <a:t>Entität</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de" sz="1200">
                <a:latin typeface="Source Sans Pro"/>
                <a:ea typeface="Source Sans Pro"/>
                <a:cs typeface="Source Sans Pro"/>
                <a:sym typeface="Source Sans Pro"/>
              </a:rPr>
              <a:t>Eine Informationseinheit. Ein Objekt aus der realen oder der Vorstellungswelt.</a:t>
            </a:r>
            <a:endParaRPr sz="1200">
              <a:latin typeface="Source Sans Pro"/>
              <a:ea typeface="Source Sans Pro"/>
              <a:cs typeface="Source Sans Pro"/>
              <a:sym typeface="Source Sans Pro"/>
            </a:endParaRPr>
          </a:p>
        </p:txBody>
      </p:sp>
      <p:sp>
        <p:nvSpPr>
          <p:cNvPr id="1047" name="Google Shape;1047;p131"/>
          <p:cNvSpPr txBox="1"/>
          <p:nvPr/>
        </p:nvSpPr>
        <p:spPr>
          <a:xfrm>
            <a:off x="2407450" y="3450800"/>
            <a:ext cx="2169300" cy="10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Source Sans Pro"/>
                <a:ea typeface="Source Sans Pro"/>
                <a:cs typeface="Source Sans Pro"/>
                <a:sym typeface="Source Sans Pro"/>
              </a:rPr>
              <a:t>Beziehung</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de" sz="1200">
                <a:latin typeface="Source Sans Pro"/>
                <a:ea typeface="Source Sans Pro"/>
                <a:cs typeface="Source Sans Pro"/>
                <a:sym typeface="Source Sans Pro"/>
              </a:rPr>
              <a:t>Stellt eine Beziehung zwischen Entitäten dar.</a:t>
            </a:r>
            <a:endParaRPr sz="1200">
              <a:latin typeface="Source Sans Pro"/>
              <a:ea typeface="Source Sans Pro"/>
              <a:cs typeface="Source Sans Pro"/>
              <a:sym typeface="Source Sans Pro"/>
            </a:endParaRPr>
          </a:p>
        </p:txBody>
      </p:sp>
      <p:sp>
        <p:nvSpPr>
          <p:cNvPr id="1048" name="Google Shape;1048;p131"/>
          <p:cNvSpPr txBox="1"/>
          <p:nvPr/>
        </p:nvSpPr>
        <p:spPr>
          <a:xfrm>
            <a:off x="4431525" y="3672950"/>
            <a:ext cx="2215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Source Sans Pro"/>
                <a:ea typeface="Source Sans Pro"/>
                <a:cs typeface="Source Sans Pro"/>
                <a:sym typeface="Source Sans Pro"/>
              </a:rPr>
              <a:t>Attribut</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de" sz="1200">
                <a:latin typeface="Source Sans Pro"/>
                <a:ea typeface="Source Sans Pro"/>
                <a:cs typeface="Source Sans Pro"/>
                <a:sym typeface="Source Sans Pro"/>
              </a:rPr>
              <a:t>Definiert eine Eigenenschaft einer Entität dar.</a:t>
            </a:r>
            <a:endParaRPr>
              <a:latin typeface="Source Sans Pro"/>
              <a:ea typeface="Source Sans Pro"/>
              <a:cs typeface="Source Sans Pro"/>
              <a:sym typeface="Source Sans Pro"/>
            </a:endParaRPr>
          </a:p>
        </p:txBody>
      </p:sp>
      <p:sp>
        <p:nvSpPr>
          <p:cNvPr id="1049" name="Google Shape;1049;p131"/>
          <p:cNvSpPr txBox="1"/>
          <p:nvPr/>
        </p:nvSpPr>
        <p:spPr>
          <a:xfrm>
            <a:off x="6647325" y="3672950"/>
            <a:ext cx="2455500" cy="79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Source Sans Pro"/>
                <a:ea typeface="Source Sans Pro"/>
                <a:cs typeface="Source Sans Pro"/>
                <a:sym typeface="Source Sans Pro"/>
              </a:rPr>
              <a:t>Kardinalität</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de" sz="1200">
                <a:latin typeface="Source Sans Pro"/>
                <a:ea typeface="Source Sans Pro"/>
                <a:cs typeface="Source Sans Pro"/>
                <a:sym typeface="Source Sans Pro"/>
              </a:rPr>
              <a:t>1:1 Eine Entität zu einer Entität</a:t>
            </a:r>
            <a:endParaRPr sz="1200">
              <a:latin typeface="Source Sans Pro"/>
              <a:ea typeface="Source Sans Pro"/>
              <a:cs typeface="Source Sans Pro"/>
              <a:sym typeface="Source Sans Pro"/>
            </a:endParaRPr>
          </a:p>
          <a:p>
            <a:pPr indent="0" lvl="0" marL="0" rtl="0" algn="l">
              <a:spcBef>
                <a:spcPts val="0"/>
              </a:spcBef>
              <a:spcAft>
                <a:spcPts val="0"/>
              </a:spcAft>
              <a:buNone/>
            </a:pPr>
            <a:r>
              <a:rPr lang="de" sz="1200">
                <a:latin typeface="Source Sans Pro"/>
                <a:ea typeface="Source Sans Pro"/>
                <a:cs typeface="Source Sans Pro"/>
                <a:sym typeface="Source Sans Pro"/>
              </a:rPr>
              <a:t>1:N Eine Entität zu mehreren</a:t>
            </a:r>
            <a:endParaRPr sz="1200">
              <a:latin typeface="Source Sans Pro"/>
              <a:ea typeface="Source Sans Pro"/>
              <a:cs typeface="Source Sans Pro"/>
              <a:sym typeface="Source Sans Pro"/>
            </a:endParaRPr>
          </a:p>
          <a:p>
            <a:pPr indent="0" lvl="0" marL="0" rtl="0" algn="l">
              <a:spcBef>
                <a:spcPts val="0"/>
              </a:spcBef>
              <a:spcAft>
                <a:spcPts val="0"/>
              </a:spcAft>
              <a:buNone/>
            </a:pPr>
            <a:r>
              <a:rPr lang="de" sz="1200">
                <a:latin typeface="Source Sans Pro"/>
                <a:ea typeface="Source Sans Pro"/>
                <a:cs typeface="Source Sans Pro"/>
                <a:sym typeface="Source Sans Pro"/>
              </a:rPr>
              <a:t>N:M Mehrere zu mehreren</a:t>
            </a:r>
            <a:endParaRPr sz="1200">
              <a:latin typeface="Source Sans Pro"/>
              <a:ea typeface="Source Sans Pro"/>
              <a:cs typeface="Source Sans Pro"/>
              <a:sym typeface="Source Sans Pr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32"/>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Modellierung</a:t>
            </a:r>
            <a:endParaRPr/>
          </a:p>
        </p:txBody>
      </p:sp>
      <p:sp>
        <p:nvSpPr>
          <p:cNvPr id="1055" name="Google Shape;1055;p132"/>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15</a:t>
            </a:r>
            <a:r>
              <a:rPr b="1" lang="de" sz="1000">
                <a:solidFill>
                  <a:srgbClr val="000000"/>
                </a:solidFill>
                <a:latin typeface="Source Sans Pro"/>
                <a:ea typeface="Source Sans Pro"/>
                <a:cs typeface="Source Sans Pro"/>
                <a:sym typeface="Source Sans Pro"/>
              </a:rPr>
              <a:t>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einer 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1056" name="Google Shape;1056;p132"/>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1057" name="Google Shape;1057;p132"/>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Als </a:t>
            </a:r>
            <a:r>
              <a:rPr lang="de" sz="1400"/>
              <a:t>Nächstes</a:t>
            </a:r>
            <a:r>
              <a:rPr lang="de" sz="1400"/>
              <a:t> soll die erstellte Normalform in ein ERD übertragen werden</a:t>
            </a:r>
            <a:endParaRPr/>
          </a:p>
        </p:txBody>
      </p:sp>
      <p:pic>
        <p:nvPicPr>
          <p:cNvPr id="1058" name="Google Shape;1058;p132"/>
          <p:cNvPicPr preferRelativeResize="0"/>
          <p:nvPr/>
        </p:nvPicPr>
        <p:blipFill>
          <a:blip r:embed="rId3">
            <a:alphaModFix/>
          </a:blip>
          <a:stretch>
            <a:fillRect/>
          </a:stretch>
        </p:blipFill>
        <p:spPr>
          <a:xfrm>
            <a:off x="584325" y="1723600"/>
            <a:ext cx="5350750" cy="26691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33"/>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Vom ER-Diagramm zu einer Tabelle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34"/>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ER-Modell zu einer Tabelle</a:t>
            </a:r>
            <a:endParaRPr/>
          </a:p>
        </p:txBody>
      </p:sp>
      <p:sp>
        <p:nvSpPr>
          <p:cNvPr id="1069" name="Google Shape;1069;p134"/>
          <p:cNvSpPr txBox="1"/>
          <p:nvPr>
            <p:ph idx="1" type="body"/>
          </p:nvPr>
        </p:nvSpPr>
        <p:spPr>
          <a:xfrm>
            <a:off x="311700" y="864356"/>
            <a:ext cx="3999900" cy="25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dk1"/>
                </a:solidFill>
              </a:rPr>
              <a:t>Gegeben ist folgendes ERD: </a:t>
            </a:r>
            <a:endParaRPr>
              <a:solidFill>
                <a:schemeClr val="dk1"/>
              </a:solidFill>
            </a:endParaRPr>
          </a:p>
        </p:txBody>
      </p:sp>
      <p:sp>
        <p:nvSpPr>
          <p:cNvPr id="1070" name="Google Shape;1070;p134"/>
          <p:cNvSpPr txBox="1"/>
          <p:nvPr>
            <p:ph idx="2" type="body"/>
          </p:nvPr>
        </p:nvSpPr>
        <p:spPr>
          <a:xfrm>
            <a:off x="4832400" y="864356"/>
            <a:ext cx="3999900" cy="25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dk1"/>
                </a:solidFill>
              </a:rPr>
              <a:t>Die erzeugten Tabellen:</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071" name="Google Shape;1071;p134"/>
          <p:cNvPicPr preferRelativeResize="0"/>
          <p:nvPr/>
        </p:nvPicPr>
        <p:blipFill rotWithShape="1">
          <a:blip r:embed="rId3">
            <a:alphaModFix/>
          </a:blip>
          <a:srcRect b="0" l="1382" r="3956" t="0"/>
          <a:stretch/>
        </p:blipFill>
        <p:spPr>
          <a:xfrm>
            <a:off x="311700" y="2464625"/>
            <a:ext cx="4399849" cy="962025"/>
          </a:xfrm>
          <a:prstGeom prst="rect">
            <a:avLst/>
          </a:prstGeom>
          <a:noFill/>
          <a:ln>
            <a:noFill/>
          </a:ln>
        </p:spPr>
      </p:pic>
      <p:pic>
        <p:nvPicPr>
          <p:cNvPr id="1072" name="Google Shape;1072;p134"/>
          <p:cNvPicPr preferRelativeResize="0"/>
          <p:nvPr/>
        </p:nvPicPr>
        <p:blipFill>
          <a:blip r:embed="rId4">
            <a:alphaModFix/>
          </a:blip>
          <a:stretch>
            <a:fillRect/>
          </a:stretch>
        </p:blipFill>
        <p:spPr>
          <a:xfrm>
            <a:off x="5278900" y="2324663"/>
            <a:ext cx="2286000" cy="1621631"/>
          </a:xfrm>
          <a:prstGeom prst="rect">
            <a:avLst/>
          </a:prstGeom>
          <a:noFill/>
          <a:ln>
            <a:noFill/>
          </a:ln>
        </p:spPr>
      </p:pic>
      <p:pic>
        <p:nvPicPr>
          <p:cNvPr id="1073" name="Google Shape;1073;p134"/>
          <p:cNvPicPr preferRelativeResize="0"/>
          <p:nvPr/>
        </p:nvPicPr>
        <p:blipFill>
          <a:blip r:embed="rId5">
            <a:alphaModFix/>
          </a:blip>
          <a:stretch>
            <a:fillRect/>
          </a:stretch>
        </p:blipFill>
        <p:spPr>
          <a:xfrm>
            <a:off x="5250325" y="2332750"/>
            <a:ext cx="2314575" cy="15859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par>
                                <p:cTn fill="hold" nodeType="with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35"/>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ER-Modell zu einer Tabelle</a:t>
            </a:r>
            <a:endParaRPr/>
          </a:p>
        </p:txBody>
      </p:sp>
      <p:sp>
        <p:nvSpPr>
          <p:cNvPr id="1079" name="Google Shape;1079;p135"/>
          <p:cNvSpPr txBox="1"/>
          <p:nvPr>
            <p:ph idx="1" type="body"/>
          </p:nvPr>
        </p:nvSpPr>
        <p:spPr>
          <a:xfrm>
            <a:off x="311700" y="864356"/>
            <a:ext cx="3999900" cy="25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dk1"/>
                </a:solidFill>
              </a:rPr>
              <a:t>Gegeben ist folgendes ERD:</a:t>
            </a:r>
            <a:endParaRPr>
              <a:solidFill>
                <a:schemeClr val="dk1"/>
              </a:solidFill>
            </a:endParaRPr>
          </a:p>
        </p:txBody>
      </p:sp>
      <p:sp>
        <p:nvSpPr>
          <p:cNvPr id="1080" name="Google Shape;1080;p135"/>
          <p:cNvSpPr txBox="1"/>
          <p:nvPr>
            <p:ph idx="2" type="body"/>
          </p:nvPr>
        </p:nvSpPr>
        <p:spPr>
          <a:xfrm>
            <a:off x="4832400" y="864356"/>
            <a:ext cx="3999900" cy="25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dk1"/>
                </a:solidFill>
              </a:rPr>
              <a:t>Die erzeugten Tabellen: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081" name="Google Shape;1081;p135"/>
          <p:cNvPicPr preferRelativeResize="0"/>
          <p:nvPr/>
        </p:nvPicPr>
        <p:blipFill>
          <a:blip r:embed="rId3">
            <a:alphaModFix/>
          </a:blip>
          <a:stretch>
            <a:fillRect/>
          </a:stretch>
        </p:blipFill>
        <p:spPr>
          <a:xfrm>
            <a:off x="179788" y="2378063"/>
            <a:ext cx="3378994" cy="550069"/>
          </a:xfrm>
          <a:prstGeom prst="rect">
            <a:avLst/>
          </a:prstGeom>
          <a:noFill/>
          <a:ln>
            <a:noFill/>
          </a:ln>
        </p:spPr>
      </p:pic>
      <p:pic>
        <p:nvPicPr>
          <p:cNvPr id="1082" name="Google Shape;1082;p135"/>
          <p:cNvPicPr preferRelativeResize="0"/>
          <p:nvPr/>
        </p:nvPicPr>
        <p:blipFill>
          <a:blip r:embed="rId4">
            <a:alphaModFix/>
          </a:blip>
          <a:stretch>
            <a:fillRect/>
          </a:stretch>
        </p:blipFill>
        <p:spPr>
          <a:xfrm>
            <a:off x="4899875" y="2202750"/>
            <a:ext cx="1721644" cy="1600200"/>
          </a:xfrm>
          <a:prstGeom prst="rect">
            <a:avLst/>
          </a:prstGeom>
          <a:noFill/>
          <a:ln>
            <a:noFill/>
          </a:ln>
        </p:spPr>
      </p:pic>
      <p:pic>
        <p:nvPicPr>
          <p:cNvPr id="1083" name="Google Shape;1083;p135"/>
          <p:cNvPicPr preferRelativeResize="0"/>
          <p:nvPr/>
        </p:nvPicPr>
        <p:blipFill>
          <a:blip r:embed="rId5">
            <a:alphaModFix/>
          </a:blip>
          <a:stretch>
            <a:fillRect/>
          </a:stretch>
        </p:blipFill>
        <p:spPr>
          <a:xfrm>
            <a:off x="7043000" y="2571750"/>
            <a:ext cx="1600200" cy="10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par>
                                <p:cTn fill="hold" nodeType="with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3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Zusammenfassung</a:t>
            </a:r>
            <a:endParaRPr/>
          </a:p>
        </p:txBody>
      </p:sp>
      <p:sp>
        <p:nvSpPr>
          <p:cNvPr id="1089" name="Google Shape;1089;p136"/>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solidFill>
                  <a:schemeClr val="dk1"/>
                </a:solidFill>
              </a:rPr>
              <a:t>1 : n		PK der “1-Tabelle” als FK in die “n-Tabelle”</a:t>
            </a:r>
            <a:endParaRPr>
              <a:solidFill>
                <a:schemeClr val="dk1"/>
              </a:solidFill>
            </a:endParaRPr>
          </a:p>
          <a:p>
            <a:pPr indent="0" lvl="0" marL="0" rtl="0" algn="l">
              <a:spcBef>
                <a:spcPts val="0"/>
              </a:spcBef>
              <a:spcAft>
                <a:spcPts val="0"/>
              </a:spcAft>
              <a:buNone/>
            </a:pPr>
            <a:r>
              <a:rPr lang="de">
                <a:solidFill>
                  <a:schemeClr val="dk1"/>
                </a:solidFill>
              </a:rPr>
              <a:t>1 : 1		In eine der beiden Tabellen eine Spalte für den FK</a:t>
            </a:r>
            <a:endParaRPr>
              <a:solidFill>
                <a:schemeClr val="dk1"/>
              </a:solidFill>
            </a:endParaRPr>
          </a:p>
          <a:p>
            <a:pPr indent="0" lvl="0" marL="0" rtl="0" algn="l">
              <a:spcBef>
                <a:spcPts val="0"/>
              </a:spcBef>
              <a:spcAft>
                <a:spcPts val="0"/>
              </a:spcAft>
              <a:buNone/>
            </a:pPr>
            <a:r>
              <a:rPr lang="de">
                <a:solidFill>
                  <a:schemeClr val="dk1"/>
                </a:solidFill>
              </a:rPr>
              <a:t>n : m 	Zwischentabelle mit 2 FK </a:t>
            </a:r>
            <a:r>
              <a:rPr b="1" lang="de">
                <a:solidFill>
                  <a:schemeClr val="dk1"/>
                </a:solidFill>
              </a:rPr>
              <a:t>muss </a:t>
            </a:r>
            <a:r>
              <a:rPr lang="de">
                <a:solidFill>
                  <a:schemeClr val="dk1"/>
                </a:solidFill>
              </a:rPr>
              <a:t>erstellt werden</a:t>
            </a:r>
            <a:endParaRPr>
              <a:solidFill>
                <a:schemeClr val="dk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37"/>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Modellierung</a:t>
            </a:r>
            <a:endParaRPr/>
          </a:p>
        </p:txBody>
      </p:sp>
      <p:sp>
        <p:nvSpPr>
          <p:cNvPr id="1095" name="Google Shape;1095;p137"/>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15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einer 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1096" name="Google Shape;1096;p137"/>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1097" name="Google Shape;1097;p137"/>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Erstellt die Tabellen und lasst euch per Select die Bestellung des Kunden “Hans Meier” anzeigen, mit Produkten und dem Preis jeder Position nach Anwendung des Rabattes.</a:t>
            </a:r>
            <a:endParaRPr/>
          </a:p>
        </p:txBody>
      </p:sp>
      <p:pic>
        <p:nvPicPr>
          <p:cNvPr id="1098" name="Google Shape;1098;p137"/>
          <p:cNvPicPr preferRelativeResize="0"/>
          <p:nvPr/>
        </p:nvPicPr>
        <p:blipFill>
          <a:blip r:embed="rId3">
            <a:alphaModFix/>
          </a:blip>
          <a:stretch>
            <a:fillRect/>
          </a:stretch>
        </p:blipFill>
        <p:spPr>
          <a:xfrm>
            <a:off x="626750" y="2169125"/>
            <a:ext cx="5350750" cy="2669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Heutzutage werden von jedem Unternehmen </a:t>
            </a:r>
            <a:r>
              <a:rPr b="1" lang="de">
                <a:latin typeface="Source Sans Pro"/>
                <a:ea typeface="Source Sans Pro"/>
                <a:cs typeface="Source Sans Pro"/>
                <a:sym typeface="Source Sans Pro"/>
              </a:rPr>
              <a:t>Daten</a:t>
            </a:r>
            <a:r>
              <a:rPr lang="de"/>
              <a:t> gesammelt und ausgewertet. Datenbanken sind sozusagen der </a:t>
            </a:r>
            <a:r>
              <a:rPr b="1" lang="de">
                <a:latin typeface="Source Sans Pro"/>
                <a:ea typeface="Source Sans Pro"/>
                <a:cs typeface="Source Sans Pro"/>
                <a:sym typeface="Source Sans Pro"/>
              </a:rPr>
              <a:t>Dreh- und Angelpunkt</a:t>
            </a:r>
            <a:r>
              <a:rPr lang="de"/>
              <a:t> jeder unternehmerischen Tätigkeit, da alle wichtigen Informationen in einer Datenbank abgelegt werden können.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Da Datenbanken von heute immer </a:t>
            </a:r>
            <a:r>
              <a:rPr b="1" lang="de">
                <a:latin typeface="Source Sans Pro"/>
                <a:ea typeface="Source Sans Pro"/>
                <a:cs typeface="Source Sans Pro"/>
                <a:sym typeface="Source Sans Pro"/>
              </a:rPr>
              <a:t>komplexer</a:t>
            </a:r>
            <a:r>
              <a:rPr lang="de"/>
              <a:t> werden, reicht es nicht mehr aus, ein paar Tabellen und Beziehungen zu erstellen. Heutzutage müssen komplexe </a:t>
            </a:r>
            <a:r>
              <a:rPr b="1" lang="de">
                <a:latin typeface="Source Sans Pro"/>
                <a:ea typeface="Source Sans Pro"/>
                <a:cs typeface="Source Sans Pro"/>
                <a:sym typeface="Source Sans Pro"/>
              </a:rPr>
              <a:t>Unternehmensabläufe</a:t>
            </a:r>
            <a:r>
              <a:rPr lang="de"/>
              <a:t> in Datenbanken abgebildet werden.</a:t>
            </a:r>
            <a:endParaRPr/>
          </a:p>
          <a:p>
            <a:pPr indent="0" lvl="0" marL="0" rtl="0" algn="l">
              <a:spcBef>
                <a:spcPts val="0"/>
              </a:spcBef>
              <a:spcAft>
                <a:spcPts val="0"/>
              </a:spcAft>
              <a:buNone/>
            </a:pPr>
            <a:r>
              <a:t/>
            </a:r>
            <a:endParaRPr/>
          </a:p>
        </p:txBody>
      </p:sp>
      <p:sp>
        <p:nvSpPr>
          <p:cNvPr id="157" name="Google Shape;157;p3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Datenbanken</a:t>
            </a:r>
            <a:endParaRPr/>
          </a:p>
        </p:txBody>
      </p:sp>
      <p:sp>
        <p:nvSpPr>
          <p:cNvPr id="158" name="Google Shape;158;p30"/>
          <p:cNvSpPr txBox="1"/>
          <p:nvPr/>
        </p:nvSpPr>
        <p:spPr>
          <a:xfrm>
            <a:off x="6971738" y="4619925"/>
            <a:ext cx="2172600" cy="49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de" sz="1200">
                <a:solidFill>
                  <a:srgbClr val="808080"/>
                </a:solidFill>
                <a:latin typeface="Source Sans Pro"/>
                <a:ea typeface="Source Sans Pro"/>
                <a:cs typeface="Source Sans Pro"/>
                <a:sym typeface="Source Sans Pro"/>
              </a:rPr>
              <a:t>aus wikipedia.de</a:t>
            </a:r>
            <a:endParaRPr i="1" sz="1200">
              <a:solidFill>
                <a:srgbClr val="808080"/>
              </a:solidFill>
              <a:latin typeface="Source Sans Pro"/>
              <a:ea typeface="Source Sans Pro"/>
              <a:cs typeface="Source Sans Pro"/>
              <a:sym typeface="Source Sans Pr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3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Modellierung // Aufgabe</a:t>
            </a:r>
            <a:endParaRPr/>
          </a:p>
        </p:txBody>
      </p:sp>
      <p:sp>
        <p:nvSpPr>
          <p:cNvPr id="1104" name="Google Shape;1104;p138"/>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de" sz="1600">
                <a:solidFill>
                  <a:schemeClr val="lt2"/>
                </a:solidFill>
              </a:rPr>
              <a:t>Erstellen Sie ein Datenbankmodell, in dem Schulungen (z. B. Thema, Ort, Beschreibung, Unterlagen, Termin etc.) abgebildet werden. Des Weiteren sollen die Teilnehmer (Vorname, Nachname) sowie der Trainer mit seinen Kontaktdaten im Modell abgebildet sein. </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rPr lang="de" sz="1600">
                <a:solidFill>
                  <a:schemeClr val="lt2"/>
                </a:solidFill>
              </a:rPr>
              <a:t>Bestimmen Sie bitte selbst, welche Attribute zur Abbildung aller notwendigen Informationen notwendig sind.</a:t>
            </a:r>
            <a:endParaRPr sz="1600">
              <a:solidFill>
                <a:schemeClr val="lt2"/>
              </a:solidFill>
            </a:endParaRPr>
          </a:p>
          <a:p>
            <a:pPr indent="0" lvl="0" marL="0" rtl="0" algn="l">
              <a:spcBef>
                <a:spcPts val="0"/>
              </a:spcBef>
              <a:spcAft>
                <a:spcPts val="0"/>
              </a:spcAft>
              <a:buNone/>
            </a:pPr>
            <a:r>
              <a:t/>
            </a:r>
            <a:endParaRPr sz="1600">
              <a:solidFill>
                <a:schemeClr val="lt2"/>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39"/>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Lösung</a:t>
            </a:r>
            <a:endParaRPr/>
          </a:p>
        </p:txBody>
      </p:sp>
      <p:pic>
        <p:nvPicPr>
          <p:cNvPr id="1110" name="Google Shape;1110;p139"/>
          <p:cNvPicPr preferRelativeResize="0"/>
          <p:nvPr/>
        </p:nvPicPr>
        <p:blipFill>
          <a:blip r:embed="rId3">
            <a:alphaModFix/>
          </a:blip>
          <a:stretch>
            <a:fillRect/>
          </a:stretch>
        </p:blipFill>
        <p:spPr>
          <a:xfrm>
            <a:off x="2022377" y="1550275"/>
            <a:ext cx="4730440" cy="266336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40"/>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Erstellen sie die Tabellen des ERD</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Füllen Sie Beispieldaten in die Tabellen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Testen Sie die Verbindung mit </a:t>
            </a:r>
            <a:br>
              <a:rPr lang="de"/>
            </a:br>
            <a:r>
              <a:rPr lang="de"/>
              <a:t>sinnvollen Abfragen (mind. 2)</a:t>
            </a:r>
            <a:endParaRPr/>
          </a:p>
        </p:txBody>
      </p:sp>
      <p:sp>
        <p:nvSpPr>
          <p:cNvPr id="1116" name="Google Shape;1116;p140"/>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Übung ERD</a:t>
            </a:r>
            <a:endParaRPr/>
          </a:p>
        </p:txBody>
      </p:sp>
      <p:sp>
        <p:nvSpPr>
          <p:cNvPr id="1117" name="Google Shape;1117;p140"/>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15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1118" name="Google Shape;1118;p140"/>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pic>
        <p:nvPicPr>
          <p:cNvPr id="1119" name="Google Shape;1119;p140"/>
          <p:cNvPicPr preferRelativeResize="0"/>
          <p:nvPr/>
        </p:nvPicPr>
        <p:blipFill>
          <a:blip r:embed="rId3">
            <a:alphaModFix/>
          </a:blip>
          <a:stretch>
            <a:fillRect/>
          </a:stretch>
        </p:blipFill>
        <p:spPr>
          <a:xfrm>
            <a:off x="3942777" y="2235325"/>
            <a:ext cx="4730440" cy="266336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41"/>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 5</a:t>
            </a:r>
            <a:endParaRPr/>
          </a:p>
        </p:txBody>
      </p:sp>
      <p:pic>
        <p:nvPicPr>
          <p:cNvPr id="1125" name="Google Shape;1125;p141"/>
          <p:cNvPicPr preferRelativeResize="0"/>
          <p:nvPr/>
        </p:nvPicPr>
        <p:blipFill>
          <a:blip r:embed="rId3">
            <a:alphaModFix/>
          </a:blip>
          <a:stretch>
            <a:fillRect/>
          </a:stretch>
        </p:blipFill>
        <p:spPr>
          <a:xfrm>
            <a:off x="28437" y="2065575"/>
            <a:ext cx="9087125" cy="12992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42"/>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Lösung NF3</a:t>
            </a:r>
            <a:endParaRPr/>
          </a:p>
        </p:txBody>
      </p:sp>
      <p:pic>
        <p:nvPicPr>
          <p:cNvPr id="1131" name="Google Shape;1131;p142"/>
          <p:cNvPicPr preferRelativeResize="0"/>
          <p:nvPr/>
        </p:nvPicPr>
        <p:blipFill>
          <a:blip r:embed="rId3">
            <a:alphaModFix/>
          </a:blip>
          <a:stretch>
            <a:fillRect/>
          </a:stretch>
        </p:blipFill>
        <p:spPr>
          <a:xfrm>
            <a:off x="2108525" y="83788"/>
            <a:ext cx="4748799" cy="49759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43"/>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 5 :</a:t>
            </a:r>
            <a:endParaRPr baseline="30000"/>
          </a:p>
        </p:txBody>
      </p:sp>
      <p:sp>
        <p:nvSpPr>
          <p:cNvPr id="1137" name="Google Shape;1137;p143"/>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3"/>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EINZELAUFGABE</a:t>
            </a:r>
            <a:endParaRPr/>
          </a:p>
        </p:txBody>
      </p:sp>
      <p:sp>
        <p:nvSpPr>
          <p:cNvPr id="1139" name="Google Shape;1139;p143"/>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600"/>
              <a:t>Eine Fluggesellschaft (eindeutige Bezeichnung, Land, Hauptsitz) besitzt seit einem bestimmten Datum Flugzeuge (eindeutige Flugzeug-Nummer, Datum der letzten Kontrolle) unterschiedlichen Typs (Typbezeichnung, Anzahl Sitze, Geschwindigkeit). Jede Fluggesellschaft beschäftigt seit einem bestimmten Datum eine Menge von Piloten.</a:t>
            </a:r>
            <a:endParaRPr sz="1600"/>
          </a:p>
          <a:p>
            <a:pPr indent="0" lvl="0" marL="0" rtl="0" algn="l">
              <a:spcBef>
                <a:spcPts val="0"/>
              </a:spcBef>
              <a:spcAft>
                <a:spcPts val="0"/>
              </a:spcAft>
              <a:buNone/>
            </a:pPr>
            <a:r>
              <a:rPr lang="de" sz="1600"/>
              <a:t>(Personal-Nummer, Name, Geburtsdatum, Qualifikation, Flugstunden). Passagiere (Kundennummer, Name, Adresse, Geburtsdatum) haben Fluge (Flug-Nummer, Datum, Abflugsort, Zielflughafen, Dauer) gebucht (Anzahl Sitze, Klasse, Preis). </a:t>
            </a:r>
            <a:endParaRPr sz="1600"/>
          </a:p>
          <a:p>
            <a:pPr indent="0" lvl="0" marL="0" rtl="0" algn="l">
              <a:spcBef>
                <a:spcPts val="0"/>
              </a:spcBef>
              <a:spcAft>
                <a:spcPts val="0"/>
              </a:spcAft>
              <a:buNone/>
            </a:pPr>
            <a:r>
              <a:rPr lang="de" sz="1600"/>
              <a:t>Ein Flug wird von mehreren Piloten und einem bestimmten Flugzeug realisiert.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144"/>
          <p:cNvPicPr preferRelativeResize="0"/>
          <p:nvPr/>
        </p:nvPicPr>
        <p:blipFill>
          <a:blip r:embed="rId3">
            <a:alphaModFix/>
          </a:blip>
          <a:stretch>
            <a:fillRect/>
          </a:stretch>
        </p:blipFill>
        <p:spPr>
          <a:xfrm>
            <a:off x="1358200" y="0"/>
            <a:ext cx="6408451" cy="51435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45"/>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Es war einmal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id="1154" name="Google Shape;1154;p146"/>
          <p:cNvPicPr preferRelativeResize="0"/>
          <p:nvPr/>
        </p:nvPicPr>
        <p:blipFill>
          <a:blip r:embed="rId3">
            <a:alphaModFix/>
          </a:blip>
          <a:stretch>
            <a:fillRect/>
          </a:stretch>
        </p:blipFill>
        <p:spPr>
          <a:xfrm>
            <a:off x="1608288" y="1365081"/>
            <a:ext cx="5927418" cy="3099975"/>
          </a:xfrm>
          <a:prstGeom prst="rect">
            <a:avLst/>
          </a:prstGeom>
          <a:noFill/>
          <a:ln>
            <a:noFill/>
          </a:ln>
        </p:spPr>
      </p:pic>
      <p:sp>
        <p:nvSpPr>
          <p:cNvPr id="1155" name="Google Shape;1155;p146"/>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Es war jetzt ein Spiel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47"/>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Klassendiagramme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Was ist eine Datenbank?</a:t>
            </a:r>
            <a:endParaRPr/>
          </a:p>
        </p:txBody>
      </p:sp>
      <p:sp>
        <p:nvSpPr>
          <p:cNvPr id="164" name="Google Shape;164;p31"/>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Eine Datenbank ist ein elektronisches Verwaltungssystem, das besonders mit großen</a:t>
            </a:r>
            <a:r>
              <a:rPr b="1" lang="de">
                <a:latin typeface="Source Sans Pro"/>
                <a:ea typeface="Source Sans Pro"/>
                <a:cs typeface="Source Sans Pro"/>
                <a:sym typeface="Source Sans Pro"/>
              </a:rPr>
              <a:t> </a:t>
            </a:r>
            <a:r>
              <a:rPr lang="de"/>
              <a:t>Datenmengen</a:t>
            </a:r>
            <a:r>
              <a:rPr b="1" lang="de">
                <a:latin typeface="Source Sans Pro"/>
                <a:ea typeface="Source Sans Pro"/>
                <a:cs typeface="Source Sans Pro"/>
                <a:sym typeface="Source Sans Pro"/>
              </a:rPr>
              <a:t> effizient, widerspruchsfrei, dauerhaft</a:t>
            </a:r>
            <a:r>
              <a:rPr lang="de"/>
              <a:t> umgehen muss und logische Zusammenhänge digital abbilden kann.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Es können Datenbestände aus verschiedenen Teilmengen zusammengestellt und bedarfsgerecht für Anwendungsprogramme  und deren Benutzern angezeigt werden.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8"/>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Modellierung // UML // Elemente</a:t>
            </a:r>
            <a:endParaRPr/>
          </a:p>
        </p:txBody>
      </p:sp>
      <p:pic>
        <p:nvPicPr>
          <p:cNvPr id="1166" name="Google Shape;1166;p148"/>
          <p:cNvPicPr preferRelativeResize="0"/>
          <p:nvPr/>
        </p:nvPicPr>
        <p:blipFill>
          <a:blip r:embed="rId3">
            <a:alphaModFix/>
          </a:blip>
          <a:stretch>
            <a:fillRect/>
          </a:stretch>
        </p:blipFill>
        <p:spPr>
          <a:xfrm>
            <a:off x="152400" y="1116425"/>
            <a:ext cx="8704374" cy="3874674"/>
          </a:xfrm>
          <a:prstGeom prst="rect">
            <a:avLst/>
          </a:prstGeom>
          <a:noFill/>
          <a:ln>
            <a:noFill/>
          </a:ln>
        </p:spPr>
      </p:pic>
      <p:sp>
        <p:nvSpPr>
          <p:cNvPr id="1167" name="Google Shape;1167;p148"/>
          <p:cNvSpPr txBox="1"/>
          <p:nvPr/>
        </p:nvSpPr>
        <p:spPr>
          <a:xfrm>
            <a:off x="2135850" y="1351250"/>
            <a:ext cx="41844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de">
                <a:solidFill>
                  <a:schemeClr val="dk1"/>
                </a:solidFill>
              </a:rPr>
              <a:t>Package Element für Datenbank oder Domäne</a:t>
            </a:r>
            <a:endParaRPr i="1"/>
          </a:p>
        </p:txBody>
      </p:sp>
      <p:sp>
        <p:nvSpPr>
          <p:cNvPr id="1168" name="Google Shape;1168;p148"/>
          <p:cNvSpPr txBox="1"/>
          <p:nvPr/>
        </p:nvSpPr>
        <p:spPr>
          <a:xfrm>
            <a:off x="806225" y="4111725"/>
            <a:ext cx="41844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
                <a:solidFill>
                  <a:schemeClr val="dk1"/>
                </a:solidFill>
              </a:rPr>
              <a:t>Klassenelement für Entität =&gt; </a:t>
            </a:r>
            <a:endParaRPr b="1" i="1">
              <a:solidFill>
                <a:schemeClr val="dk1"/>
              </a:solidFill>
            </a:endParaRPr>
          </a:p>
          <a:p>
            <a:pPr indent="0" lvl="0" marL="0" rtl="0" algn="l">
              <a:spcBef>
                <a:spcPts val="0"/>
              </a:spcBef>
              <a:spcAft>
                <a:spcPts val="0"/>
              </a:spcAft>
              <a:buNone/>
            </a:pPr>
            <a:r>
              <a:rPr b="1" i="1" lang="de">
                <a:solidFill>
                  <a:schemeClr val="dk1"/>
                </a:solidFill>
              </a:rPr>
              <a:t>Tabelle oder Collection</a:t>
            </a:r>
            <a:endParaRPr b="1" i="1"/>
          </a:p>
        </p:txBody>
      </p:sp>
      <p:sp>
        <p:nvSpPr>
          <p:cNvPr id="1169" name="Google Shape;1169;p148"/>
          <p:cNvSpPr txBox="1"/>
          <p:nvPr/>
        </p:nvSpPr>
        <p:spPr>
          <a:xfrm>
            <a:off x="4864250" y="3572075"/>
            <a:ext cx="33756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
                <a:solidFill>
                  <a:schemeClr val="dk1"/>
                </a:solidFill>
              </a:rPr>
              <a:t>Klassenattribute für Attribute =&gt;</a:t>
            </a:r>
            <a:endParaRPr b="1" i="1">
              <a:solidFill>
                <a:schemeClr val="dk1"/>
              </a:solidFill>
            </a:endParaRPr>
          </a:p>
          <a:p>
            <a:pPr indent="0" lvl="0" marL="0" rtl="0" algn="l">
              <a:spcBef>
                <a:spcPts val="0"/>
              </a:spcBef>
              <a:spcAft>
                <a:spcPts val="0"/>
              </a:spcAft>
              <a:buNone/>
            </a:pPr>
            <a:r>
              <a:rPr b="1" i="1" lang="de">
                <a:solidFill>
                  <a:schemeClr val="dk1"/>
                </a:solidFill>
              </a:rPr>
              <a:t>Tabellenspalten oder Felder</a:t>
            </a:r>
            <a:endParaRPr b="1" i="1">
              <a:solidFill>
                <a:schemeClr val="dk1"/>
              </a:solidFill>
            </a:endParaRPr>
          </a:p>
        </p:txBody>
      </p:sp>
      <p:sp>
        <p:nvSpPr>
          <p:cNvPr id="1170" name="Google Shape;1170;p148"/>
          <p:cNvSpPr txBox="1"/>
          <p:nvPr/>
        </p:nvSpPr>
        <p:spPr>
          <a:xfrm>
            <a:off x="4864250" y="1839350"/>
            <a:ext cx="41844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
                <a:solidFill>
                  <a:schemeClr val="dk1"/>
                </a:solidFill>
              </a:rPr>
              <a:t>Klassenname =&gt; Tabellenname</a:t>
            </a:r>
            <a:endParaRPr b="1" i="1">
              <a:solidFill>
                <a:schemeClr val="dk1"/>
              </a:solidFill>
            </a:endParaRPr>
          </a:p>
          <a:p>
            <a:pPr indent="0" lvl="0" marL="0" rtl="0" algn="l">
              <a:spcBef>
                <a:spcPts val="0"/>
              </a:spcBef>
              <a:spcAft>
                <a:spcPts val="0"/>
              </a:spcAft>
              <a:buNone/>
            </a:pPr>
            <a:r>
              <a:t/>
            </a:r>
            <a:endParaRPr b="1" i="1">
              <a:solidFill>
                <a:schemeClr val="dk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49"/>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Modellierung // Normalisierung</a:t>
            </a:r>
            <a:endParaRPr/>
          </a:p>
        </p:txBody>
      </p:sp>
      <p:sp>
        <p:nvSpPr>
          <p:cNvPr id="1176" name="Google Shape;1176;p149"/>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10</a:t>
            </a:r>
            <a:r>
              <a:rPr b="1" lang="de" sz="1000">
                <a:solidFill>
                  <a:srgbClr val="000000"/>
                </a:solidFill>
                <a:latin typeface="Source Sans Pro"/>
                <a:ea typeface="Source Sans Pro"/>
                <a:cs typeface="Source Sans Pro"/>
                <a:sym typeface="Source Sans Pro"/>
              </a:rPr>
              <a:t>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einer 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1177" name="Google Shape;1177;p149"/>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1178" name="Google Shape;1178;p149"/>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Als Nächstes soll die erstellte Normalform in ein Klassendiagramm überführt werden.</a:t>
            </a:r>
            <a:endParaRPr/>
          </a:p>
        </p:txBody>
      </p:sp>
      <p:pic>
        <p:nvPicPr>
          <p:cNvPr id="1179" name="Google Shape;1179;p149"/>
          <p:cNvPicPr preferRelativeResize="0"/>
          <p:nvPr/>
        </p:nvPicPr>
        <p:blipFill>
          <a:blip r:embed="rId3">
            <a:alphaModFix/>
          </a:blip>
          <a:stretch>
            <a:fillRect/>
          </a:stretch>
        </p:blipFill>
        <p:spPr>
          <a:xfrm>
            <a:off x="498950" y="1861070"/>
            <a:ext cx="5451501" cy="279287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50"/>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Normalisierung Beispiel</a:t>
            </a:r>
            <a:r>
              <a:rPr lang="de"/>
              <a:t> // UML</a:t>
            </a:r>
            <a:endParaRPr/>
          </a:p>
        </p:txBody>
      </p:sp>
      <p:pic>
        <p:nvPicPr>
          <p:cNvPr id="1185" name="Google Shape;1185;p150"/>
          <p:cNvPicPr preferRelativeResize="0"/>
          <p:nvPr/>
        </p:nvPicPr>
        <p:blipFill>
          <a:blip r:embed="rId3">
            <a:alphaModFix/>
          </a:blip>
          <a:stretch>
            <a:fillRect/>
          </a:stretch>
        </p:blipFill>
        <p:spPr>
          <a:xfrm>
            <a:off x="1894313" y="1215975"/>
            <a:ext cx="5355374" cy="3650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51"/>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Erstellung</a:t>
            </a:r>
            <a:r>
              <a:rPr lang="de">
                <a:solidFill>
                  <a:schemeClr val="lt1"/>
                </a:solidFill>
              </a:rPr>
              <a:t> // Normalisierung</a:t>
            </a:r>
            <a:endParaRPr/>
          </a:p>
        </p:txBody>
      </p:sp>
      <p:sp>
        <p:nvSpPr>
          <p:cNvPr id="1191" name="Google Shape;1191;p151"/>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10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1192" name="Google Shape;1192;p151"/>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1193" name="Google Shape;1193;p151"/>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Erstellen sie die Datenbank auf Basis das Klassendiagramm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1194" name="Google Shape;1194;p151"/>
          <p:cNvPicPr preferRelativeResize="0"/>
          <p:nvPr/>
        </p:nvPicPr>
        <p:blipFill>
          <a:blip r:embed="rId3">
            <a:alphaModFix/>
          </a:blip>
          <a:stretch>
            <a:fillRect/>
          </a:stretch>
        </p:blipFill>
        <p:spPr>
          <a:xfrm>
            <a:off x="745575" y="1643125"/>
            <a:ext cx="5080200" cy="371095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52"/>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Befüllung</a:t>
            </a:r>
            <a:endParaRPr/>
          </a:p>
        </p:txBody>
      </p:sp>
      <p:sp>
        <p:nvSpPr>
          <p:cNvPr id="1200" name="Google Shape;1200;p152"/>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EINZELAUFGABE</a:t>
            </a:r>
            <a:endParaRPr/>
          </a:p>
        </p:txBody>
      </p:sp>
      <p:sp>
        <p:nvSpPr>
          <p:cNvPr id="1201" name="Google Shape;1201;p152"/>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a:p>
            <a:pPr indent="0" lvl="0" marL="0" rtl="0" algn="l">
              <a:spcBef>
                <a:spcPts val="0"/>
              </a:spcBef>
              <a:spcAft>
                <a:spcPts val="0"/>
              </a:spcAft>
              <a:buNone/>
            </a:pPr>
            <a:r>
              <a:t/>
            </a:r>
            <a:endParaRPr sz="1400">
              <a:solidFill>
                <a:schemeClr val="lt2"/>
              </a:solidFill>
            </a:endParaRPr>
          </a:p>
          <a:p>
            <a:pPr indent="0" lvl="0" marL="0" rtl="0" algn="l">
              <a:spcBef>
                <a:spcPts val="0"/>
              </a:spcBef>
              <a:spcAft>
                <a:spcPts val="0"/>
              </a:spcAft>
              <a:buNone/>
            </a:pPr>
            <a:r>
              <a:t/>
            </a:r>
            <a:endParaRPr/>
          </a:p>
        </p:txBody>
      </p:sp>
      <p:sp>
        <p:nvSpPr>
          <p:cNvPr id="1202" name="Google Shape;1202;p152"/>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03" name="Google Shape;1203;p152"/>
          <p:cNvPicPr preferRelativeResize="0"/>
          <p:nvPr/>
        </p:nvPicPr>
        <p:blipFill>
          <a:blip r:embed="rId3">
            <a:alphaModFix/>
          </a:blip>
          <a:stretch>
            <a:fillRect/>
          </a:stretch>
        </p:blipFill>
        <p:spPr>
          <a:xfrm>
            <a:off x="187925" y="1175299"/>
            <a:ext cx="6344749" cy="3250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53"/>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Erstellung // Normalisierung</a:t>
            </a:r>
            <a:endParaRPr/>
          </a:p>
        </p:txBody>
      </p:sp>
      <p:sp>
        <p:nvSpPr>
          <p:cNvPr id="1209" name="Google Shape;1209;p153"/>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15</a:t>
            </a:r>
            <a:r>
              <a:rPr b="1" lang="de" sz="1000">
                <a:solidFill>
                  <a:srgbClr val="000000"/>
                </a:solidFill>
                <a:latin typeface="Source Sans Pro"/>
                <a:ea typeface="Source Sans Pro"/>
                <a:cs typeface="Source Sans Pro"/>
                <a:sym typeface="Source Sans Pro"/>
              </a:rPr>
              <a:t>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jeder eines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1210" name="Google Shape;1210;p153"/>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1211" name="Google Shape;1211;p153"/>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 Erstellen sie Select Statements für:</a:t>
            </a:r>
            <a:br>
              <a:rPr lang="de" sz="1400"/>
            </a:br>
            <a:endParaRPr sz="1400"/>
          </a:p>
          <a:p>
            <a:pPr indent="-317500" lvl="0" marL="457200" rtl="0" algn="l">
              <a:spcBef>
                <a:spcPts val="0"/>
              </a:spcBef>
              <a:spcAft>
                <a:spcPts val="0"/>
              </a:spcAft>
              <a:buSzPts val="1400"/>
              <a:buChar char="●"/>
            </a:pPr>
            <a:r>
              <a:rPr lang="de" sz="1400"/>
              <a:t>Alle Mitarbeiter, die an einem Projekt beteiligt sind</a:t>
            </a:r>
            <a:endParaRPr sz="1400"/>
          </a:p>
          <a:p>
            <a:pPr indent="-317500" lvl="0" marL="457200" rtl="0" algn="l">
              <a:spcBef>
                <a:spcPts val="0"/>
              </a:spcBef>
              <a:spcAft>
                <a:spcPts val="0"/>
              </a:spcAft>
              <a:buSzPts val="1400"/>
              <a:buChar char="●"/>
            </a:pPr>
            <a:r>
              <a:rPr lang="de" sz="1400"/>
              <a:t>Selektiere die gesamten Aufwände der jeweiligen Projekte </a:t>
            </a:r>
            <a:endParaRPr sz="1400"/>
          </a:p>
          <a:p>
            <a:pPr indent="-317500" lvl="0" marL="457200" rtl="0" algn="l">
              <a:spcBef>
                <a:spcPts val="0"/>
              </a:spcBef>
              <a:spcAft>
                <a:spcPts val="0"/>
              </a:spcAft>
              <a:buSzPts val="1400"/>
              <a:buChar char="●"/>
            </a:pPr>
            <a:r>
              <a:rPr lang="de" sz="1400"/>
              <a:t>Selektieren Sie alle Mitarbeiter zu einer beliebigen Abteilung (wählt eine)</a:t>
            </a:r>
            <a:endParaRPr sz="1400"/>
          </a:p>
          <a:p>
            <a:pPr indent="-317500" lvl="0" marL="457200" rtl="0" algn="l">
              <a:spcBef>
                <a:spcPts val="0"/>
              </a:spcBef>
              <a:spcAft>
                <a:spcPts val="0"/>
              </a:spcAft>
              <a:buSzPts val="1400"/>
              <a:buChar char="●"/>
            </a:pPr>
            <a:r>
              <a:rPr lang="de" sz="1400"/>
              <a:t>Selektieren Sie alle Projekte &lt; 20 PPT (Projekt-Tag = 8H)</a:t>
            </a:r>
            <a:endParaRPr sz="1400"/>
          </a:p>
          <a:p>
            <a:pPr indent="-317500" lvl="0" marL="457200" rtl="0" algn="l">
              <a:spcBef>
                <a:spcPts val="0"/>
              </a:spcBef>
              <a:spcAft>
                <a:spcPts val="0"/>
              </a:spcAft>
              <a:buSzPts val="1400"/>
              <a:buChar char="●"/>
            </a:pPr>
            <a:r>
              <a:rPr lang="de" sz="1400"/>
              <a:t>Selektieren Sie die Projekte, in denen ein bestimmter Mitarbeiter </a:t>
            </a:r>
            <a:r>
              <a:rPr lang="de" sz="1400"/>
              <a:t>arbeitet (wählt einen)</a:t>
            </a:r>
            <a:endParaRPr sz="1400"/>
          </a:p>
          <a:p>
            <a:pPr indent="-317500" lvl="0" marL="457200" rtl="0" algn="l">
              <a:spcBef>
                <a:spcPts val="0"/>
              </a:spcBef>
              <a:spcAft>
                <a:spcPts val="0"/>
              </a:spcAft>
              <a:buSzPts val="1400"/>
              <a:buChar char="●"/>
            </a:pPr>
            <a:r>
              <a:rPr lang="de" sz="1400"/>
              <a:t>Selektieren Sie alle Projekte, die 3 oder mehr Mitarbeiter beschäftigen</a:t>
            </a:r>
            <a:br>
              <a:rPr lang="de" sz="1400"/>
            </a:br>
            <a:br>
              <a:rPr lang="de" sz="1400"/>
            </a:br>
            <a:r>
              <a:rPr i="1" lang="de" sz="1400"/>
              <a:t>Zusatz für schnelle:</a:t>
            </a:r>
            <a:endParaRPr i="1" sz="1400"/>
          </a:p>
          <a:p>
            <a:pPr indent="-317500" lvl="0" marL="457200" rtl="0" algn="l">
              <a:spcBef>
                <a:spcPts val="0"/>
              </a:spcBef>
              <a:spcAft>
                <a:spcPts val="0"/>
              </a:spcAft>
              <a:buSzPts val="1400"/>
              <a:buChar char="●"/>
            </a:pPr>
            <a:r>
              <a:rPr lang="de" sz="1400"/>
              <a:t>Erstellen sie ein neues Projekt </a:t>
            </a:r>
            <a:r>
              <a:rPr lang="de" sz="1400">
                <a:solidFill>
                  <a:srgbClr val="999999"/>
                </a:solidFill>
              </a:rPr>
              <a:t>“Schulung” </a:t>
            </a:r>
            <a:r>
              <a:rPr lang="de" sz="1400">
                <a:solidFill>
                  <a:schemeClr val="lt2"/>
                </a:solidFill>
              </a:rPr>
              <a:t>in dem alle Mitarbeiter </a:t>
            </a:r>
            <a:br>
              <a:rPr lang="de" sz="1400">
                <a:solidFill>
                  <a:schemeClr val="lt2"/>
                </a:solidFill>
              </a:rPr>
            </a:br>
            <a:r>
              <a:rPr lang="de" sz="1400">
                <a:solidFill>
                  <a:schemeClr val="lt2"/>
                </a:solidFill>
              </a:rPr>
              <a:t>zugeordnet sind, die noch keinem </a:t>
            </a:r>
            <a:r>
              <a:rPr lang="de" sz="1400">
                <a:solidFill>
                  <a:schemeClr val="lt2"/>
                </a:solidFill>
              </a:rPr>
              <a:t>anderen</a:t>
            </a:r>
            <a:r>
              <a:rPr lang="de" sz="1400">
                <a:solidFill>
                  <a:schemeClr val="lt2"/>
                </a:solidFill>
              </a:rPr>
              <a:t> Projekt zugeordnet sind.</a:t>
            </a:r>
            <a:endParaRPr sz="1400">
              <a:solidFill>
                <a:schemeClr val="lt2"/>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54"/>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a:t>
            </a:r>
            <a:endParaRPr/>
          </a:p>
        </p:txBody>
      </p:sp>
      <p:sp>
        <p:nvSpPr>
          <p:cNvPr id="1217" name="Google Shape;1217;p154"/>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EINZELAUFGABE</a:t>
            </a:r>
            <a:endParaRPr/>
          </a:p>
        </p:txBody>
      </p:sp>
      <p:sp>
        <p:nvSpPr>
          <p:cNvPr id="1218" name="Google Shape;1218;p154"/>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4"/>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Normalisieren Sie die Aufgabe.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Danach erstellen Sie ein Klassendiagramm.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20" name="Google Shape;1220;p154"/>
          <p:cNvPicPr preferRelativeResize="0"/>
          <p:nvPr/>
        </p:nvPicPr>
        <p:blipFill>
          <a:blip r:embed="rId3">
            <a:alphaModFix/>
          </a:blip>
          <a:stretch>
            <a:fillRect/>
          </a:stretch>
        </p:blipFill>
        <p:spPr>
          <a:xfrm>
            <a:off x="-20525" y="3207450"/>
            <a:ext cx="9144001" cy="15240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55"/>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a:t>
            </a:r>
            <a:endParaRPr/>
          </a:p>
        </p:txBody>
      </p:sp>
      <p:sp>
        <p:nvSpPr>
          <p:cNvPr id="1226" name="Google Shape;1226;p155"/>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EINZELAUFGABE</a:t>
            </a:r>
            <a:endParaRPr/>
          </a:p>
        </p:txBody>
      </p:sp>
      <p:sp>
        <p:nvSpPr>
          <p:cNvPr id="1227" name="Google Shape;1227;p155"/>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55"/>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Erzeugen Sie die Tabellen aus der 3 NF und befüllen Sie diese</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Machen Sie 4 Testabfragen</a:t>
            </a:r>
            <a:r>
              <a:rPr lang="de"/>
              <a:t>, um zu Testen, ob</a:t>
            </a:r>
            <a:r>
              <a:rPr lang="de"/>
              <a:t> die </a:t>
            </a:r>
            <a:r>
              <a:rPr lang="de"/>
              <a:t>Verbindungen</a:t>
            </a:r>
            <a:r>
              <a:rPr lang="de"/>
              <a:t> auch Funktionieren.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29" name="Google Shape;1229;p155"/>
          <p:cNvPicPr preferRelativeResize="0"/>
          <p:nvPr/>
        </p:nvPicPr>
        <p:blipFill>
          <a:blip r:embed="rId3">
            <a:alphaModFix/>
          </a:blip>
          <a:stretch>
            <a:fillRect/>
          </a:stretch>
        </p:blipFill>
        <p:spPr>
          <a:xfrm>
            <a:off x="-20525" y="3207450"/>
            <a:ext cx="9144001" cy="15240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56"/>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Views</a:t>
            </a:r>
            <a:endParaRPr b="1"/>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5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Datenbankstrukturen und Relationen</a:t>
            </a:r>
            <a:endParaRPr/>
          </a:p>
        </p:txBody>
      </p:sp>
      <p:sp>
        <p:nvSpPr>
          <p:cNvPr id="1240" name="Google Shape;1240;p157"/>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 können schon mal ein wenig kompliziert werden. Besonders wenn Leute damit arbeiten müssen, die sich da nicht so toll auskennen.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Also wir haben folgende Datenbankstruktur.</a:t>
            </a:r>
            <a:endParaRPr/>
          </a:p>
          <a:p>
            <a:pPr indent="0" lvl="0" marL="0" rtl="0" algn="l">
              <a:spcBef>
                <a:spcPts val="0"/>
              </a:spcBef>
              <a:spcAft>
                <a:spcPts val="0"/>
              </a:spcAft>
              <a:buNone/>
            </a:pPr>
            <a:r>
              <a:t/>
            </a:r>
            <a:endParaRPr/>
          </a:p>
        </p:txBody>
      </p:sp>
      <p:pic>
        <p:nvPicPr>
          <p:cNvPr id="1241" name="Google Shape;1241;p157"/>
          <p:cNvPicPr preferRelativeResize="0"/>
          <p:nvPr/>
        </p:nvPicPr>
        <p:blipFill rotWithShape="1">
          <a:blip r:embed="rId3">
            <a:alphaModFix/>
          </a:blip>
          <a:srcRect b="0" l="0" r="44012" t="0"/>
          <a:stretch/>
        </p:blipFill>
        <p:spPr>
          <a:xfrm>
            <a:off x="317850" y="1374700"/>
            <a:ext cx="3594300" cy="328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Theoretische Grundlagen</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58"/>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Die Abfrage</a:t>
            </a:r>
            <a:endParaRPr/>
          </a:p>
        </p:txBody>
      </p:sp>
      <p:pic>
        <p:nvPicPr>
          <p:cNvPr id="1247" name="Google Shape;1247;p158"/>
          <p:cNvPicPr preferRelativeResize="0"/>
          <p:nvPr/>
        </p:nvPicPr>
        <p:blipFill>
          <a:blip r:embed="rId3">
            <a:alphaModFix/>
          </a:blip>
          <a:stretch>
            <a:fillRect/>
          </a:stretch>
        </p:blipFill>
        <p:spPr>
          <a:xfrm>
            <a:off x="1695450" y="1299100"/>
            <a:ext cx="5753100" cy="31337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59"/>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erstellen</a:t>
            </a:r>
            <a:r>
              <a:rPr lang="de"/>
              <a:t> einer View</a:t>
            </a:r>
            <a:endParaRPr/>
          </a:p>
        </p:txBody>
      </p:sp>
      <p:pic>
        <p:nvPicPr>
          <p:cNvPr id="1253" name="Google Shape;1253;p159"/>
          <p:cNvPicPr preferRelativeResize="0"/>
          <p:nvPr/>
        </p:nvPicPr>
        <p:blipFill>
          <a:blip r:embed="rId3">
            <a:alphaModFix/>
          </a:blip>
          <a:stretch>
            <a:fillRect/>
          </a:stretch>
        </p:blipFill>
        <p:spPr>
          <a:xfrm>
            <a:off x="2212675" y="1305675"/>
            <a:ext cx="4718650" cy="33777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6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Das Ergebnis</a:t>
            </a:r>
            <a:endParaRPr/>
          </a:p>
        </p:txBody>
      </p:sp>
      <p:sp>
        <p:nvSpPr>
          <p:cNvPr id="1259" name="Google Shape;1259;p160"/>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Die Abfrage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60" name="Google Shape;1260;p160"/>
          <p:cNvPicPr preferRelativeResize="0"/>
          <p:nvPr/>
        </p:nvPicPr>
        <p:blipFill>
          <a:blip r:embed="rId3">
            <a:alphaModFix/>
          </a:blip>
          <a:stretch>
            <a:fillRect/>
          </a:stretch>
        </p:blipFill>
        <p:spPr>
          <a:xfrm>
            <a:off x="1249975" y="1781175"/>
            <a:ext cx="2228850" cy="1581150"/>
          </a:xfrm>
          <a:prstGeom prst="rect">
            <a:avLst/>
          </a:prstGeom>
          <a:noFill/>
          <a:ln>
            <a:noFill/>
          </a:ln>
        </p:spPr>
      </p:pic>
      <p:pic>
        <p:nvPicPr>
          <p:cNvPr id="1261" name="Google Shape;1261;p160"/>
          <p:cNvPicPr preferRelativeResize="0"/>
          <p:nvPr/>
        </p:nvPicPr>
        <p:blipFill>
          <a:blip r:embed="rId4">
            <a:alphaModFix/>
          </a:blip>
          <a:stretch>
            <a:fillRect/>
          </a:stretch>
        </p:blipFill>
        <p:spPr>
          <a:xfrm>
            <a:off x="5396188" y="1876425"/>
            <a:ext cx="2124075" cy="1390650"/>
          </a:xfrm>
          <a:prstGeom prst="rect">
            <a:avLst/>
          </a:prstGeom>
          <a:noFill/>
          <a:ln>
            <a:noFill/>
          </a:ln>
        </p:spPr>
      </p:pic>
      <p:sp>
        <p:nvSpPr>
          <p:cNvPr id="1262" name="Google Shape;1262;p160"/>
          <p:cNvSpPr txBox="1"/>
          <p:nvPr>
            <p:ph idx="2" type="body"/>
          </p:nvPr>
        </p:nvSpPr>
        <p:spPr>
          <a:xfrm>
            <a:off x="1863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6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VIEWS - Datensichten</a:t>
            </a:r>
            <a:endParaRPr/>
          </a:p>
        </p:txBody>
      </p:sp>
      <p:sp>
        <p:nvSpPr>
          <p:cNvPr id="1268" name="Google Shape;1268;p161"/>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solidFill>
                  <a:schemeClr val="dk2"/>
                </a:solidFill>
              </a:rPr>
              <a:t>Definition:</a:t>
            </a:r>
            <a:r>
              <a:rPr lang="de">
                <a:solidFill>
                  <a:schemeClr val="dk1"/>
                </a:solidFill>
              </a:rPr>
              <a:t> </a:t>
            </a:r>
            <a:r>
              <a:rPr lang="de">
                <a:solidFill>
                  <a:srgbClr val="666666"/>
                </a:solidFill>
              </a:rPr>
              <a:t>Ein View, auch Sicht genannt, ist eine logische Beziehung zwischen Datensätzen, auf die direkt zugegriffen werden, ohne die innere Struktur des Views zu kennen. Dieses Konstrukt wird auch als virtuelle Tabelle bezeichnet.</a:t>
            </a:r>
            <a:endParaRPr>
              <a:solidFill>
                <a:srgbClr val="666666"/>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62"/>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Aufgabe // Views</a:t>
            </a:r>
            <a:endParaRPr>
              <a:solidFill>
                <a:schemeClr val="lt1"/>
              </a:solidFill>
            </a:endParaRPr>
          </a:p>
        </p:txBody>
      </p:sp>
      <p:sp>
        <p:nvSpPr>
          <p:cNvPr id="1274" name="Google Shape;1274;p162"/>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15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einer 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a:p>
            <a:pPr indent="0" lvl="0" marL="0" rtl="0" algn="l">
              <a:spcBef>
                <a:spcPts val="0"/>
              </a:spcBef>
              <a:spcAft>
                <a:spcPts val="0"/>
              </a:spcAft>
              <a:buNone/>
            </a:pPr>
            <a:r>
              <a:rPr lang="de"/>
              <a:t>DATENBANK:</a:t>
            </a:r>
            <a:br>
              <a:rPr lang="de"/>
            </a:br>
            <a:r>
              <a:rPr b="1" lang="de" sz="1000">
                <a:solidFill>
                  <a:srgbClr val="000000"/>
                </a:solidFill>
                <a:latin typeface="Source Sans Pro"/>
                <a:ea typeface="Source Sans Pro"/>
                <a:cs typeface="Source Sans Pro"/>
                <a:sym typeface="Source Sans Pro"/>
              </a:rPr>
              <a:t>uebungSchule</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1275" name="Google Shape;1275;p162"/>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1276" name="Google Shape;1276;p162"/>
          <p:cNvSpPr txBox="1"/>
          <p:nvPr>
            <p:ph idx="3" type="body"/>
          </p:nvPr>
        </p:nvSpPr>
        <p:spPr>
          <a:xfrm>
            <a:off x="349300" y="1386300"/>
            <a:ext cx="5937300" cy="3420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de" sz="1400"/>
              <a:t>Erstellen </a:t>
            </a:r>
            <a:r>
              <a:rPr lang="de" sz="1400"/>
              <a:t>Sie</a:t>
            </a:r>
            <a:r>
              <a:rPr lang="de" sz="1400"/>
              <a:t> eine View</a:t>
            </a:r>
            <a:r>
              <a:rPr lang="de" sz="1400"/>
              <a:t>, die</a:t>
            </a:r>
            <a:r>
              <a:rPr lang="de" sz="1400"/>
              <a:t> Folgendes </a:t>
            </a:r>
            <a:r>
              <a:rPr lang="de" sz="1400"/>
              <a:t>beinhaltet</a:t>
            </a:r>
            <a:r>
              <a:rPr lang="de" sz="1400"/>
              <a:t>: </a:t>
            </a:r>
            <a:br>
              <a:rPr lang="de" sz="1400"/>
            </a:br>
            <a:r>
              <a:rPr lang="de" sz="1400">
                <a:solidFill>
                  <a:schemeClr val="lt2"/>
                </a:solidFill>
              </a:rPr>
              <a:t>Schülername, </a:t>
            </a:r>
            <a:r>
              <a:rPr lang="de" sz="1400"/>
              <a:t>Fach, Fachlehrer</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de" sz="1400"/>
              <a:t>Erstelle eine View “Zeugnis” </a:t>
            </a:r>
            <a:br>
              <a:rPr lang="de" sz="1400"/>
            </a:br>
            <a:r>
              <a:rPr lang="de" sz="1400"/>
              <a:t>Schüler, MatheNote, DeutschNote, Durchschnitt der Noten, Nation</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de" sz="1400"/>
              <a:t>Selektiere die </a:t>
            </a:r>
            <a:r>
              <a:rPr lang="de" sz="1400"/>
              <a:t>beste</a:t>
            </a:r>
            <a:r>
              <a:rPr lang="de" sz="1400"/>
              <a:t> Nation anhand </a:t>
            </a:r>
            <a:r>
              <a:rPr lang="de" sz="1400"/>
              <a:t>des Notendurchschnitts</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1277" name="Google Shape;1277;p162"/>
          <p:cNvPicPr preferRelativeResize="0"/>
          <p:nvPr/>
        </p:nvPicPr>
        <p:blipFill rotWithShape="1">
          <a:blip r:embed="rId3">
            <a:alphaModFix/>
          </a:blip>
          <a:srcRect b="4585" l="-750" r="750" t="5680"/>
          <a:stretch/>
        </p:blipFill>
        <p:spPr>
          <a:xfrm>
            <a:off x="477825" y="2981525"/>
            <a:ext cx="7786400" cy="20893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63"/>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Temporäre Tabellen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64"/>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erstellen einer View</a:t>
            </a:r>
            <a:endParaRPr/>
          </a:p>
        </p:txBody>
      </p:sp>
      <p:pic>
        <p:nvPicPr>
          <p:cNvPr id="1288" name="Google Shape;1288;p164"/>
          <p:cNvPicPr preferRelativeResize="0"/>
          <p:nvPr/>
        </p:nvPicPr>
        <p:blipFill>
          <a:blip r:embed="rId3">
            <a:alphaModFix/>
          </a:blip>
          <a:stretch>
            <a:fillRect/>
          </a:stretch>
        </p:blipFill>
        <p:spPr>
          <a:xfrm>
            <a:off x="2212675" y="1305675"/>
            <a:ext cx="4718650" cy="33777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6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erstellen einer tmp_Table</a:t>
            </a:r>
            <a:endParaRPr/>
          </a:p>
        </p:txBody>
      </p:sp>
      <p:sp>
        <p:nvSpPr>
          <p:cNvPr id="1294" name="Google Shape;1294;p165"/>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Verwenden Sie das Schlüsselwort </a:t>
            </a:r>
            <a:r>
              <a:rPr b="1" lang="de">
                <a:latin typeface="Source Sans Pro"/>
                <a:ea typeface="Source Sans Pro"/>
                <a:cs typeface="Source Sans Pro"/>
                <a:sym typeface="Source Sans Pro"/>
              </a:rPr>
              <a:t>TEMPORARY</a:t>
            </a:r>
            <a:r>
              <a:rPr lang="de"/>
              <a:t>, um eine temporäre Tabelle zu erstellen, die nur in der aktuellen Sitzung verfügbar ist.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Temporäre Tabellen werden </a:t>
            </a:r>
            <a:r>
              <a:rPr b="1" lang="de">
                <a:latin typeface="Source Sans Pro"/>
                <a:ea typeface="Source Sans Pro"/>
                <a:cs typeface="Source Sans Pro"/>
                <a:sym typeface="Source Sans Pro"/>
              </a:rPr>
              <a:t>gelöscht</a:t>
            </a:r>
            <a:r>
              <a:rPr lang="de"/>
              <a:t>, wenn die Sitzung endet.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Temporäre Tabellennamen sind spezifisch für die Sitzung. Sie geraten nicht in Konflikt mit anderen temporären Tabellen aus anderen Sitzungen, selbst wenn sie den gleichen Namen haben. Sie überschatten Namen von nicht temporären Tabellen oder Views, wenn sie identisch sind.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a:t>
            </a:r>
            <a:endParaRPr/>
          </a:p>
        </p:txBody>
      </p:sp>
      <p:sp>
        <p:nvSpPr>
          <p:cNvPr id="1300" name="Google Shape;1300;p166"/>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01" name="Google Shape;1301;p166"/>
          <p:cNvPicPr preferRelativeResize="0"/>
          <p:nvPr/>
        </p:nvPicPr>
        <p:blipFill>
          <a:blip r:embed="rId3">
            <a:alphaModFix/>
          </a:blip>
          <a:stretch>
            <a:fillRect/>
          </a:stretch>
        </p:blipFill>
        <p:spPr>
          <a:xfrm>
            <a:off x="1595438" y="1719925"/>
            <a:ext cx="5953125" cy="26765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67"/>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SUB-Querys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490250" y="450150"/>
            <a:ext cx="80655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de">
                <a:solidFill>
                  <a:srgbClr val="375EA2"/>
                </a:solidFill>
                <a:latin typeface="Asap"/>
                <a:ea typeface="Asap"/>
                <a:cs typeface="Asap"/>
                <a:sym typeface="Asap"/>
              </a:rPr>
              <a:t>Das CAP-Theorem</a:t>
            </a:r>
            <a:endParaRPr b="1">
              <a:solidFill>
                <a:srgbClr val="375EA2"/>
              </a:solidFill>
              <a:latin typeface="Asap"/>
              <a:ea typeface="Asap"/>
              <a:cs typeface="Asap"/>
              <a:sym typeface="Asap"/>
            </a:endParaRPr>
          </a:p>
          <a:p>
            <a:pPr indent="0" lvl="0" marL="0" rtl="0" algn="l">
              <a:spcBef>
                <a:spcPts val="0"/>
              </a:spcBef>
              <a:spcAft>
                <a:spcPts val="0"/>
              </a:spcAft>
              <a:buNone/>
            </a:pPr>
            <a:r>
              <a:t/>
            </a:r>
            <a:endParaRPr b="1" sz="3600">
              <a:solidFill>
                <a:srgbClr val="375EA2"/>
              </a:solidFill>
              <a:latin typeface="Asap"/>
              <a:ea typeface="Asap"/>
              <a:cs typeface="Asap"/>
              <a:sym typeface="Asap"/>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SUB-Querys</a:t>
            </a:r>
            <a:endParaRPr/>
          </a:p>
        </p:txBody>
      </p:sp>
      <p:sp>
        <p:nvSpPr>
          <p:cNvPr id="1312" name="Google Shape;1312;p168"/>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Die </a:t>
            </a:r>
            <a:r>
              <a:rPr lang="de">
                <a:solidFill>
                  <a:schemeClr val="dk2"/>
                </a:solidFill>
              </a:rPr>
              <a:t>SUB-Query</a:t>
            </a:r>
            <a:r>
              <a:rPr lang="de"/>
              <a:t> ist eine Abfrage, die in einer anderen Abfrage verschachtelt ist - eine Abfrage innerhalb einer Abfrage.</a:t>
            </a:r>
            <a:endParaRPr/>
          </a:p>
          <a:p>
            <a:pPr indent="0" lvl="0" marL="0" rtl="0" algn="l">
              <a:spcBef>
                <a:spcPts val="0"/>
              </a:spcBef>
              <a:spcAft>
                <a:spcPts val="0"/>
              </a:spcAft>
              <a:buClr>
                <a:schemeClr val="dk1"/>
              </a:buClr>
              <a:buSzPts val="1100"/>
              <a:buFont typeface="Arial"/>
              <a:buNone/>
            </a:pPr>
            <a:r>
              <a:rPr lang="de"/>
              <a:t>Unterabfragen sind ein leistungsstarkes Konzept, mit dem Sie die Ergebnisse einer anderen Abfrage in einer WHERE-Klausel verwenden können. Auf diese Weise können Sie einen dynamischen Wert an die WHERE-Klausel übergeben, da der Wert vom Ergebnis der Abfrage abhängt.</a:t>
            </a:r>
            <a:endParaRPr/>
          </a:p>
          <a:p>
            <a:pPr indent="0" lvl="0" marL="0" rtl="0" algn="l">
              <a:spcBef>
                <a:spcPts val="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6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 	</a:t>
            </a:r>
            <a:endParaRPr/>
          </a:p>
        </p:txBody>
      </p:sp>
      <p:sp>
        <p:nvSpPr>
          <p:cNvPr id="1318" name="Google Shape;1318;p169"/>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SELECT * FROM actor</a:t>
            </a:r>
            <a:endParaRPr/>
          </a:p>
          <a:p>
            <a:pPr indent="0" lvl="0" marL="0" rtl="0" algn="l">
              <a:spcBef>
                <a:spcPts val="0"/>
              </a:spcBef>
              <a:spcAft>
                <a:spcPts val="0"/>
              </a:spcAft>
              <a:buClr>
                <a:schemeClr val="dk1"/>
              </a:buClr>
              <a:buSzPts val="1100"/>
              <a:buFont typeface="Arial"/>
              <a:buNone/>
            </a:pPr>
            <a:r>
              <a:rPr lang="de"/>
              <a:t>WHERE actor_id IN </a:t>
            </a:r>
            <a:endParaRPr/>
          </a:p>
          <a:p>
            <a:pPr indent="0" lvl="0" marL="0" rtl="0" algn="l">
              <a:spcBef>
                <a:spcPts val="0"/>
              </a:spcBef>
              <a:spcAft>
                <a:spcPts val="0"/>
              </a:spcAft>
              <a:buClr>
                <a:schemeClr val="dk1"/>
              </a:buClr>
              <a:buSzPts val="1100"/>
              <a:buFont typeface="Arial"/>
              <a:buNone/>
            </a:pPr>
            <a:r>
              <a:rPr lang="de"/>
              <a:t>    (SELECT actor_id FROM film_actor</a:t>
            </a:r>
            <a:endParaRPr/>
          </a:p>
          <a:p>
            <a:pPr indent="0" lvl="0" marL="0" rtl="0" algn="l">
              <a:spcBef>
                <a:spcPts val="0"/>
              </a:spcBef>
              <a:spcAft>
                <a:spcPts val="0"/>
              </a:spcAft>
              <a:buNone/>
            </a:pPr>
            <a:r>
              <a:rPr lang="de"/>
              <a:t>    WHERE film_id = 2);</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de" sz="1100">
                <a:solidFill>
                  <a:schemeClr val="dk1"/>
                </a:solidFill>
              </a:rPr>
              <a:t>Sie können eine Unterabfrage bei Bedarf in einer anderen Unterabfrage verschachteln. -&gt;</a:t>
            </a:r>
            <a:endParaRPr/>
          </a:p>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7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SELECT * FROM actor</a:t>
            </a:r>
            <a:endParaRPr/>
          </a:p>
          <a:p>
            <a:pPr indent="0" lvl="0" marL="0" rtl="0" algn="l">
              <a:spcBef>
                <a:spcPts val="0"/>
              </a:spcBef>
              <a:spcAft>
                <a:spcPts val="0"/>
              </a:spcAft>
              <a:buClr>
                <a:schemeClr val="dk1"/>
              </a:buClr>
              <a:buSzPts val="1100"/>
              <a:buFont typeface="Arial"/>
              <a:buNone/>
            </a:pPr>
            <a:r>
              <a:rPr lang="de"/>
              <a:t>WHERE actor_id IN </a:t>
            </a:r>
            <a:endParaRPr/>
          </a:p>
          <a:p>
            <a:pPr indent="0" lvl="0" marL="0" rtl="0" algn="l">
              <a:spcBef>
                <a:spcPts val="0"/>
              </a:spcBef>
              <a:spcAft>
                <a:spcPts val="0"/>
              </a:spcAft>
              <a:buClr>
                <a:schemeClr val="dk1"/>
              </a:buClr>
              <a:buSzPts val="1100"/>
              <a:buFont typeface="Arial"/>
              <a:buNone/>
            </a:pPr>
            <a:r>
              <a:rPr lang="de"/>
              <a:t>	(SELECT actor_id FROM film_actor</a:t>
            </a:r>
            <a:endParaRPr/>
          </a:p>
          <a:p>
            <a:pPr indent="0" lvl="0" marL="0" rtl="0" algn="l">
              <a:spcBef>
                <a:spcPts val="0"/>
              </a:spcBef>
              <a:spcAft>
                <a:spcPts val="0"/>
              </a:spcAft>
              <a:buClr>
                <a:schemeClr val="dk1"/>
              </a:buClr>
              <a:buSzPts val="1100"/>
              <a:buFont typeface="Arial"/>
              <a:buNone/>
            </a:pPr>
            <a:r>
              <a:rPr lang="de"/>
              <a:t>	WHERE film_id = </a:t>
            </a:r>
            <a:endParaRPr/>
          </a:p>
          <a:p>
            <a:pPr indent="0" lvl="0" marL="0" rtl="0" algn="l">
              <a:spcBef>
                <a:spcPts val="0"/>
              </a:spcBef>
              <a:spcAft>
                <a:spcPts val="0"/>
              </a:spcAft>
              <a:buClr>
                <a:schemeClr val="dk1"/>
              </a:buClr>
              <a:buSzPts val="1100"/>
              <a:buFont typeface="Arial"/>
              <a:buNone/>
            </a:pPr>
            <a:r>
              <a:rPr lang="de"/>
              <a:t>		(SELECT film_id FROM film </a:t>
            </a:r>
            <a:endParaRPr/>
          </a:p>
          <a:p>
            <a:pPr indent="0" lvl="0" marL="0" rtl="0" algn="l">
              <a:spcBef>
                <a:spcPts val="0"/>
              </a:spcBef>
              <a:spcAft>
                <a:spcPts val="0"/>
              </a:spcAft>
              <a:buClr>
                <a:schemeClr val="dk1"/>
              </a:buClr>
              <a:buSzPts val="1100"/>
              <a:buFont typeface="Arial"/>
              <a:buNone/>
            </a:pPr>
            <a:r>
              <a:rPr lang="de"/>
              <a:t>		WHERE title = 'Ace Goldfinger')</a:t>
            </a:r>
            <a:endParaRPr/>
          </a:p>
          <a:p>
            <a:pPr indent="0" lvl="0" marL="0" rtl="0" algn="l">
              <a:spcBef>
                <a:spcPts val="0"/>
              </a:spcBef>
              <a:spcAft>
                <a:spcPts val="0"/>
              </a:spcAft>
              <a:buClr>
                <a:schemeClr val="dk1"/>
              </a:buClr>
              <a:buSzPts val="1100"/>
              <a:buFont typeface="Arial"/>
              <a:buNone/>
            </a:pPr>
            <a:r>
              <a:rPr lang="de"/>
              <a:t>	);</a:t>
            </a:r>
            <a:endParaRPr/>
          </a:p>
          <a:p>
            <a:pPr indent="0" lvl="0" marL="0" rtl="0" algn="l">
              <a:spcBef>
                <a:spcPts val="0"/>
              </a:spcBef>
              <a:spcAft>
                <a:spcPts val="0"/>
              </a:spcAft>
              <a:buNone/>
            </a:pPr>
            <a:r>
              <a:t/>
            </a:r>
            <a:endParaRPr/>
          </a:p>
        </p:txBody>
      </p:sp>
      <p:sp>
        <p:nvSpPr>
          <p:cNvPr id="1324" name="Google Shape;1324;p17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71"/>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SAKILA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72"/>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Sakila </a:t>
            </a:r>
            <a:endParaRPr/>
          </a:p>
        </p:txBody>
      </p:sp>
      <p:pic>
        <p:nvPicPr>
          <p:cNvPr id="1335" name="Google Shape;1335;p172"/>
          <p:cNvPicPr preferRelativeResize="0"/>
          <p:nvPr/>
        </p:nvPicPr>
        <p:blipFill>
          <a:blip r:embed="rId3">
            <a:alphaModFix/>
          </a:blip>
          <a:stretch>
            <a:fillRect/>
          </a:stretch>
        </p:blipFill>
        <p:spPr>
          <a:xfrm>
            <a:off x="2051050" y="1131250"/>
            <a:ext cx="4873138" cy="3758699"/>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73"/>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Übungen Selects	</a:t>
            </a:r>
            <a:endParaRPr/>
          </a:p>
        </p:txBody>
      </p:sp>
      <p:sp>
        <p:nvSpPr>
          <p:cNvPr id="1341" name="Google Shape;1341;p173"/>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AutoNum type="arabicPeriod"/>
            </a:pPr>
            <a:r>
              <a:rPr lang="de" sz="2400"/>
              <a:t>Welche Schauspieler haben den Vornamen "Scarlett"?</a:t>
            </a:r>
            <a:endParaRPr sz="2400"/>
          </a:p>
          <a:p>
            <a:pPr indent="-381000" lvl="0" marL="457200" rtl="0" algn="l">
              <a:spcBef>
                <a:spcPts val="0"/>
              </a:spcBef>
              <a:spcAft>
                <a:spcPts val="0"/>
              </a:spcAft>
              <a:buSzPts val="2400"/>
              <a:buAutoNum type="arabicPeriod"/>
            </a:pPr>
            <a:r>
              <a:rPr lang="de" sz="2400"/>
              <a:t>Welche Schauspieler haben den Nachnamen 'Johansson'?</a:t>
            </a:r>
            <a:endParaRPr sz="2400"/>
          </a:p>
          <a:p>
            <a:pPr indent="-381000" lvl="0" marL="457200" rtl="0" algn="l">
              <a:spcBef>
                <a:spcPts val="0"/>
              </a:spcBef>
              <a:spcAft>
                <a:spcPts val="0"/>
              </a:spcAft>
              <a:buSzPts val="2400"/>
              <a:buAutoNum type="arabicPeriod"/>
            </a:pPr>
            <a:r>
              <a:rPr lang="de" sz="2400"/>
              <a:t>Wie viele verschiedene Nachnamen von Akteuren gibt es?</a:t>
            </a:r>
            <a:endParaRPr sz="2400"/>
          </a:p>
          <a:p>
            <a:pPr indent="-381000" lvl="0" marL="457200" rtl="0" algn="l">
              <a:spcBef>
                <a:spcPts val="0"/>
              </a:spcBef>
              <a:spcAft>
                <a:spcPts val="0"/>
              </a:spcAft>
              <a:buSzPts val="2400"/>
              <a:buAutoNum type="arabicPeriod"/>
            </a:pPr>
            <a:r>
              <a:rPr lang="de" sz="2400"/>
              <a:t>Welche Nachnamen tauchen mehr als einmal auf?</a:t>
            </a:r>
            <a:endParaRPr sz="2400"/>
          </a:p>
          <a:p>
            <a:pPr indent="-381000" lvl="0" marL="457200" rtl="0" algn="l">
              <a:spcBef>
                <a:spcPts val="0"/>
              </a:spcBef>
              <a:spcAft>
                <a:spcPts val="0"/>
              </a:spcAft>
              <a:buSzPts val="2400"/>
              <a:buAutoNum type="arabicPeriod"/>
            </a:pPr>
            <a:r>
              <a:rPr lang="de" sz="2400"/>
              <a:t>Welcher Schauspieler ist in den meisten Filmen aufgetreten?</a:t>
            </a:r>
            <a:endParaRPr sz="2400"/>
          </a:p>
          <a:p>
            <a:pPr indent="-381000" lvl="0" marL="457200" rtl="0" algn="l">
              <a:spcBef>
                <a:spcPts val="0"/>
              </a:spcBef>
              <a:spcAft>
                <a:spcPts val="0"/>
              </a:spcAft>
              <a:buSzPts val="2400"/>
              <a:buAutoNum type="arabicPeriod"/>
            </a:pPr>
            <a:r>
              <a:rPr lang="de" sz="2400"/>
              <a:t>Welche Nachnamen wiederholen sich nicht und kommen in der Datenbank nur einmal vor?</a:t>
            </a:r>
            <a:endParaRPr sz="2400"/>
          </a:p>
          <a:p>
            <a:pPr indent="0" lvl="0" marL="0" rtl="0" algn="l">
              <a:spcBef>
                <a:spcPts val="0"/>
              </a:spcBef>
              <a:spcAft>
                <a:spcPts val="0"/>
              </a:spcAft>
              <a:buNone/>
            </a:pPr>
            <a:r>
              <a:t/>
            </a:r>
            <a:endParaRPr sz="24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74"/>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Übungen Selects	</a:t>
            </a:r>
            <a:endParaRPr/>
          </a:p>
        </p:txBody>
      </p:sp>
      <p:sp>
        <p:nvSpPr>
          <p:cNvPr id="1347" name="Google Shape;1347;p174"/>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AutoNum type="arabicPeriod"/>
            </a:pPr>
            <a:r>
              <a:rPr lang="de"/>
              <a:t>Ist '</a:t>
            </a:r>
            <a:r>
              <a:rPr lang="de">
                <a:solidFill>
                  <a:schemeClr val="lt2"/>
                </a:solidFill>
              </a:rPr>
              <a:t>Academy Dinosaur</a:t>
            </a:r>
            <a:r>
              <a:rPr lang="de"/>
              <a:t>' im Shop 1 zu mieten?</a:t>
            </a:r>
            <a:endParaRPr/>
          </a:p>
          <a:p>
            <a:pPr indent="-342900" lvl="0" marL="457200" rtl="0" algn="l">
              <a:spcBef>
                <a:spcPts val="0"/>
              </a:spcBef>
              <a:spcAft>
                <a:spcPts val="0"/>
              </a:spcAft>
              <a:buSzPts val="1800"/>
              <a:buAutoNum type="arabicPeriod"/>
            </a:pPr>
            <a:r>
              <a:rPr lang="de"/>
              <a:t>Fügen Sie einen neuen Kunden (Friedrich Mühlbach) ein, der den Film '</a:t>
            </a:r>
            <a:r>
              <a:rPr lang="de">
                <a:solidFill>
                  <a:schemeClr val="lt2"/>
                </a:solidFill>
              </a:rPr>
              <a:t>Academy Dinosaur</a:t>
            </a:r>
            <a:r>
              <a:rPr lang="de"/>
              <a:t>' von Mike Hillyer im Laden 1 (store-Tabelle) ausleiht.</a:t>
            </a:r>
            <a:endParaRPr/>
          </a:p>
          <a:p>
            <a:pPr indent="-342900" lvl="0" marL="457200" rtl="0" algn="l">
              <a:spcBef>
                <a:spcPts val="0"/>
              </a:spcBef>
              <a:spcAft>
                <a:spcPts val="0"/>
              </a:spcAft>
              <a:buSzPts val="1800"/>
              <a:buAutoNum type="arabicPeriod"/>
            </a:pPr>
            <a:r>
              <a:rPr lang="de"/>
              <a:t>Wann ist die Rückgabe von 'Academy Dinosaur' fällig (Stichwort:Verleihdauer)?</a:t>
            </a:r>
            <a:endParaRPr/>
          </a:p>
          <a:p>
            <a:pPr indent="-342900" lvl="0" marL="457200" rtl="0" algn="l">
              <a:spcBef>
                <a:spcPts val="0"/>
              </a:spcBef>
              <a:spcAft>
                <a:spcPts val="0"/>
              </a:spcAft>
              <a:buSzPts val="1800"/>
              <a:buAutoNum type="arabicPeriod"/>
            </a:pPr>
            <a:r>
              <a:rPr lang="de"/>
              <a:t>Wie hoch ist die durchschnittliche Dauer aller Filme in der sakila DB?</a:t>
            </a:r>
            <a:endParaRPr/>
          </a:p>
          <a:p>
            <a:pPr indent="-342900" lvl="0" marL="457200" rtl="0" algn="l">
              <a:spcBef>
                <a:spcPts val="0"/>
              </a:spcBef>
              <a:spcAft>
                <a:spcPts val="0"/>
              </a:spcAft>
              <a:buSzPts val="1800"/>
              <a:buAutoNum type="arabicPeriod"/>
            </a:pPr>
            <a:r>
              <a:rPr lang="de"/>
              <a:t>Wie hoch ist die durchschnittliche Filmdauer nach Kategorien gruppiert?</a:t>
            </a:r>
            <a:endParaRPr/>
          </a:p>
          <a:p>
            <a:pPr indent="-342900" lvl="0" marL="457200" rtl="0" algn="l">
              <a:spcBef>
                <a:spcPts val="0"/>
              </a:spcBef>
              <a:spcAft>
                <a:spcPts val="0"/>
              </a:spcAft>
              <a:buSzPts val="1800"/>
              <a:buAutoNum type="arabicPeriod"/>
            </a:pPr>
            <a:r>
              <a:rPr lang="de"/>
              <a:t>Warum gibt die nachfolgende Abfrage ein leeres Ergebnis zurück?</a:t>
            </a:r>
            <a:br>
              <a:rPr lang="de"/>
            </a:br>
            <a:r>
              <a:rPr lang="de"/>
              <a:t>select * from film natural join inventory;</a:t>
            </a:r>
            <a:endParaRPr/>
          </a:p>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Übungen Sakila Next</a:t>
            </a:r>
            <a:endParaRPr/>
          </a:p>
        </p:txBody>
      </p:sp>
      <p:sp>
        <p:nvSpPr>
          <p:cNvPr id="1353" name="Google Shape;1353;p175"/>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666666"/>
              </a:buClr>
              <a:buSzPts val="1800"/>
              <a:buAutoNum type="arabicPeriod"/>
            </a:pPr>
            <a:r>
              <a:rPr lang="de">
                <a:solidFill>
                  <a:srgbClr val="666666"/>
                </a:solidFill>
              </a:rPr>
              <a:t> In welcher Stadt und welchem Land wohnt Lisa (costumers)</a:t>
            </a:r>
            <a:endParaRPr>
              <a:solidFill>
                <a:srgbClr val="666666"/>
              </a:solidFill>
            </a:endParaRPr>
          </a:p>
          <a:p>
            <a:pPr indent="-342900" lvl="1" marL="914400" rtl="0" algn="l">
              <a:spcBef>
                <a:spcPts val="0"/>
              </a:spcBef>
              <a:spcAft>
                <a:spcPts val="0"/>
              </a:spcAft>
              <a:buClr>
                <a:srgbClr val="666666"/>
              </a:buClr>
              <a:buSzPts val="1800"/>
              <a:buAutoNum type="alphaLcPeriod"/>
            </a:pPr>
            <a:r>
              <a:rPr lang="de">
                <a:solidFill>
                  <a:srgbClr val="666666"/>
                </a:solidFill>
              </a:rPr>
              <a:t> es kann viele Lisas geben</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Welche Filme hat Store1?</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Wie viele Filme hat Store2?</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In welchen Filmen spielt UMA WOOD?</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Wie viele Filme sind in der DB?</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Wie ist die durchschnittliche length alle Filme?</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Was ist der teuerste Film (replacement cost)</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Welcher Film wurde am längesten ausgeliehen?</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Welcher Mitarbeiter hat die meisten Rentals bearbeit?</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Was sind die längsten Filme von SANDRA KILMER?</a:t>
            </a:r>
            <a:endParaRPr>
              <a:solidFill>
                <a:srgbClr val="666666"/>
              </a:solidFill>
            </a:endParaRPr>
          </a:p>
          <a:p>
            <a:pPr indent="-342900" lvl="0" marL="457200" rtl="0" algn="l">
              <a:spcBef>
                <a:spcPts val="0"/>
              </a:spcBef>
              <a:spcAft>
                <a:spcPts val="0"/>
              </a:spcAft>
              <a:buClr>
                <a:srgbClr val="666666"/>
              </a:buClr>
              <a:buSzPts val="1800"/>
              <a:buAutoNum type="arabicPeriod"/>
            </a:pPr>
            <a:r>
              <a:rPr lang="de">
                <a:solidFill>
                  <a:srgbClr val="666666"/>
                </a:solidFill>
              </a:rPr>
              <a:t> Wie viele SANDRAs sind der DB?</a:t>
            </a:r>
            <a:endParaRPr>
              <a:solidFill>
                <a:srgbClr val="666666"/>
              </a:solidFill>
            </a:endParaRPr>
          </a:p>
          <a:p>
            <a:pPr indent="0" lvl="0" marL="0" rtl="0" algn="l">
              <a:spcBef>
                <a:spcPts val="70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7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Skila NEEEEEXT :) 	</a:t>
            </a:r>
            <a:endParaRPr/>
          </a:p>
        </p:txBody>
      </p:sp>
      <p:sp>
        <p:nvSpPr>
          <p:cNvPr id="1359" name="Google Shape;1359;p176"/>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AutoNum type="arabicPeriod"/>
            </a:pPr>
            <a:r>
              <a:rPr lang="de"/>
              <a:t>Wie viele Lander sind in der Datenbank verzeichnet?</a:t>
            </a:r>
            <a:endParaRPr/>
          </a:p>
          <a:p>
            <a:pPr indent="-342900" lvl="0" marL="457200" rtl="0" algn="l">
              <a:spcBef>
                <a:spcPts val="0"/>
              </a:spcBef>
              <a:spcAft>
                <a:spcPts val="0"/>
              </a:spcAft>
              <a:buSzPts val="1800"/>
              <a:buAutoNum type="arabicPeriod"/>
            </a:pPr>
            <a:r>
              <a:rPr lang="de"/>
              <a:t>Welche Sprachen sind in der Datenbank verzeichnet?</a:t>
            </a:r>
            <a:endParaRPr/>
          </a:p>
          <a:p>
            <a:pPr indent="-342900" lvl="0" marL="457200" rtl="0" algn="l">
              <a:spcBef>
                <a:spcPts val="0"/>
              </a:spcBef>
              <a:spcAft>
                <a:spcPts val="0"/>
              </a:spcAft>
              <a:buSzPts val="1800"/>
              <a:buAutoNum type="arabicPeriod"/>
            </a:pPr>
            <a:r>
              <a:rPr lang="de"/>
              <a:t>In wie vielen Filem spielt UMA WOOD?</a:t>
            </a:r>
            <a:endParaRPr/>
          </a:p>
          <a:p>
            <a:pPr indent="-342900" lvl="0" marL="457200" rtl="0" algn="l">
              <a:spcBef>
                <a:spcPts val="0"/>
              </a:spcBef>
              <a:spcAft>
                <a:spcPts val="0"/>
              </a:spcAft>
              <a:buSzPts val="1800"/>
              <a:buAutoNum type="arabicPeriod"/>
            </a:pPr>
            <a:r>
              <a:rPr lang="de"/>
              <a:t>Wie groß ist die Summe der Zeit, aller Rentals (Leihgaben)?</a:t>
            </a:r>
            <a:endParaRPr/>
          </a:p>
          <a:p>
            <a:pPr indent="-342900" lvl="0" marL="457200" rtl="0" algn="l">
              <a:spcBef>
                <a:spcPts val="0"/>
              </a:spcBef>
              <a:spcAft>
                <a:spcPts val="0"/>
              </a:spcAft>
              <a:buSzPts val="1800"/>
              <a:buAutoNum type="arabicPeriod"/>
            </a:pPr>
            <a:r>
              <a:rPr lang="de"/>
              <a:t>Legen Sie den Film "Zucker Punch" in deutscher Sprache an. (Schauspieler müssen nicht verbunden werden)</a:t>
            </a:r>
            <a:endParaRPr/>
          </a:p>
          <a:p>
            <a:pPr indent="-342900" lvl="0" marL="457200" rtl="0" algn="l">
              <a:spcBef>
                <a:spcPts val="0"/>
              </a:spcBef>
              <a:spcAft>
                <a:spcPts val="0"/>
              </a:spcAft>
              <a:buSzPts val="1800"/>
              <a:buAutoNum type="arabicPeriod"/>
            </a:pPr>
            <a:r>
              <a:rPr lang="de"/>
              <a:t>Legen Sie den Film "Tre metri sopra il cielo" an. Tipp: Es geht um das italienische Original. (Schauspieler müssen nicht verbunden werden)</a:t>
            </a:r>
            <a:endParaRPr/>
          </a:p>
          <a:p>
            <a:pPr indent="-342900" lvl="0" marL="457200" rtl="0" algn="l">
              <a:spcBef>
                <a:spcPts val="0"/>
              </a:spcBef>
              <a:spcAft>
                <a:spcPts val="0"/>
              </a:spcAft>
              <a:buSzPts val="1800"/>
              <a:buAutoNum type="arabicPeriod"/>
            </a:pPr>
            <a:r>
              <a:rPr lang="de"/>
              <a:t>Wie viele Filme je Sprache sind in der Datenbank verzeichnet?</a:t>
            </a:r>
            <a:endParaRPr/>
          </a:p>
          <a:p>
            <a:pPr indent="-342900" lvl="0" marL="457200" rtl="0" algn="l">
              <a:spcBef>
                <a:spcPts val="0"/>
              </a:spcBef>
              <a:spcAft>
                <a:spcPts val="0"/>
              </a:spcAft>
              <a:buSzPts val="1800"/>
              <a:buAutoNum type="arabicPeriod"/>
            </a:pPr>
            <a:r>
              <a:rPr lang="de"/>
              <a:t>In welche Städten wohnen die Mitarbeiter?</a:t>
            </a:r>
            <a:endParaRPr/>
          </a:p>
          <a:p>
            <a:pPr indent="-342900" lvl="0" marL="457200" rtl="0" algn="l">
              <a:spcBef>
                <a:spcPts val="0"/>
              </a:spcBef>
              <a:spcAft>
                <a:spcPts val="0"/>
              </a:spcAft>
              <a:buSzPts val="1800"/>
              <a:buAutoNum type="arabicPeriod"/>
            </a:pPr>
            <a:r>
              <a:rPr lang="de"/>
              <a:t>Erstellen ein Ranking aller Categorien mit der Anzahl der Filme?</a:t>
            </a:r>
            <a:endParaRPr/>
          </a:p>
          <a:p>
            <a:pPr indent="-342900" lvl="0" marL="457200" rtl="0" algn="l">
              <a:spcBef>
                <a:spcPts val="0"/>
              </a:spcBef>
              <a:spcAft>
                <a:spcPts val="0"/>
              </a:spcAft>
              <a:buSzPts val="1800"/>
              <a:buAutoNum type="arabicPeriod"/>
            </a:pPr>
            <a:r>
              <a:rPr lang="de"/>
              <a:t>Welche Categorie hat die meisten Filme?</a:t>
            </a:r>
            <a:endParaRPr/>
          </a:p>
          <a:p>
            <a:pPr indent="0" lvl="0" marL="0" rtl="0" algn="l">
              <a:spcBef>
                <a:spcPts val="700"/>
              </a:spcBef>
              <a:spcAft>
                <a:spcPts val="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7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Übungen Views	</a:t>
            </a:r>
            <a:endParaRPr/>
          </a:p>
        </p:txBody>
      </p:sp>
      <p:sp>
        <p:nvSpPr>
          <p:cNvPr id="1365" name="Google Shape;1365;p177"/>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1. Erstellen Sie eine View, welche Filme mit der jeweiligen Id und Titel auflisten, die nicht im Inventar enthalten sind.</a:t>
            </a:r>
            <a:endParaRPr/>
          </a:p>
          <a:p>
            <a:pPr indent="0" lvl="0" marL="0" rtl="0" algn="l">
              <a:spcBef>
                <a:spcPts val="0"/>
              </a:spcBef>
              <a:spcAft>
                <a:spcPts val="0"/>
              </a:spcAft>
              <a:buClr>
                <a:schemeClr val="dk1"/>
              </a:buClr>
              <a:buSzPts val="1100"/>
              <a:buFont typeface="Arial"/>
              <a:buNone/>
            </a:pPr>
            <a:r>
              <a:rPr lang="de"/>
              <a:t>2. Erstellen Sie eine View, die eine Liste von Kunden ausgibt, die noch nie ein Film ausgeliehen haben.</a:t>
            </a:r>
            <a:endParaRPr/>
          </a:p>
          <a:p>
            <a:pPr indent="0" lvl="0" marL="0" rtl="0" algn="l">
              <a:spcBef>
                <a:spcPts val="0"/>
              </a:spcBef>
              <a:spcAft>
                <a:spcPts val="0"/>
              </a:spcAft>
              <a:buClr>
                <a:schemeClr val="dk1"/>
              </a:buClr>
              <a:buSzPts val="1100"/>
              <a:buFont typeface="Arial"/>
              <a:buNone/>
            </a:pPr>
            <a:r>
              <a:rPr lang="de"/>
              <a:t>3. Erstellen Sie eine View, welche alle Kunden ausgibt, die mindestens einmal zu spät ein Film zurückgegeben haben.</a:t>
            </a:r>
            <a:endParaRPr/>
          </a:p>
          <a:p>
            <a:pPr indent="0" lvl="0" marL="0" rtl="0" algn="l">
              <a:spcBef>
                <a:spcPts val="0"/>
              </a:spcBef>
              <a:spcAft>
                <a:spcPts val="0"/>
              </a:spcAft>
              <a:buClr>
                <a:schemeClr val="dk1"/>
              </a:buClr>
              <a:buSzPts val="1100"/>
              <a:buFont typeface="Arial"/>
              <a:buNone/>
            </a:pPr>
            <a:r>
              <a:rPr lang="de"/>
              <a:t>4. Erstellen Sie Views, welche den Bruttoumsatz monatlich und täglich aufsummiert ausgeben.</a:t>
            </a:r>
            <a:endParaRPr/>
          </a:p>
          <a:p>
            <a:pPr indent="0" lvl="0" marL="0" rtl="0" algn="l">
              <a:spcBef>
                <a:spcPts val="0"/>
              </a:spcBef>
              <a:spcAft>
                <a:spcPts val="0"/>
              </a:spcAft>
              <a:buClr>
                <a:schemeClr val="dk1"/>
              </a:buClr>
              <a:buSzPts val="1100"/>
              <a:buFont typeface="Arial"/>
              <a:buNone/>
            </a:pPr>
            <a:r>
              <a:rPr lang="de"/>
              <a:t>5. Erstellen Sie eine View, welche die Top 6 Genres sortiert nach Bruttoumsatz (bitte auch mit ausgeben) auflistet.</a:t>
            </a:r>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000">
                <a:solidFill>
                  <a:schemeClr val="lt1"/>
                </a:solidFill>
              </a:rPr>
              <a:t>Laufzeitbetrachtung</a:t>
            </a:r>
            <a:r>
              <a:rPr lang="de" sz="2000"/>
              <a:t> // Das CAP Theorem</a:t>
            </a:r>
            <a:endParaRPr sz="2000"/>
          </a:p>
        </p:txBody>
      </p:sp>
      <p:pic>
        <p:nvPicPr>
          <p:cNvPr id="180" name="Google Shape;180;p34"/>
          <p:cNvPicPr preferRelativeResize="0"/>
          <p:nvPr/>
        </p:nvPicPr>
        <p:blipFill>
          <a:blip r:embed="rId3">
            <a:alphaModFix/>
          </a:blip>
          <a:stretch>
            <a:fillRect/>
          </a:stretch>
        </p:blipFill>
        <p:spPr>
          <a:xfrm>
            <a:off x="-533401" y="1223075"/>
            <a:ext cx="5815123" cy="3270999"/>
          </a:xfrm>
          <a:prstGeom prst="rect">
            <a:avLst/>
          </a:prstGeom>
          <a:noFill/>
          <a:ln>
            <a:noFill/>
          </a:ln>
        </p:spPr>
      </p:pic>
      <p:sp>
        <p:nvSpPr>
          <p:cNvPr id="181" name="Google Shape;181;p34"/>
          <p:cNvSpPr txBox="1"/>
          <p:nvPr/>
        </p:nvSpPr>
        <p:spPr>
          <a:xfrm>
            <a:off x="1287863" y="4424050"/>
            <a:ext cx="2172600" cy="4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t>towardsdatascience.com</a:t>
            </a:r>
            <a:endParaRPr/>
          </a:p>
        </p:txBody>
      </p:sp>
      <p:sp>
        <p:nvSpPr>
          <p:cNvPr id="182" name="Google Shape;182;p34"/>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sz="1400">
                <a:solidFill>
                  <a:schemeClr val="dk2"/>
                </a:solidFill>
              </a:rPr>
              <a:t>Consistency</a:t>
            </a:r>
            <a:r>
              <a:rPr lang="de" sz="1400"/>
              <a:t> bedeutet, dass alle Clients jederzeit die gleichen Daten sehen.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solidFill>
                  <a:schemeClr val="dk2"/>
                </a:solidFill>
              </a:rPr>
              <a:t>Availability</a:t>
            </a:r>
            <a:r>
              <a:rPr lang="de" sz="1400"/>
              <a:t> bedeutet, dass alle Clients stets Lese- und Schreibzugriffe durchführen können.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solidFill>
                  <a:schemeClr val="dk2"/>
                </a:solidFill>
              </a:rPr>
              <a:t>Partition Tolerance</a:t>
            </a:r>
            <a:r>
              <a:rPr lang="de" sz="1400"/>
              <a:t> bedeutet, dass das System auch bei Ausfall einzelner Knoten als Ganzes weiter arbeiten kann.</a:t>
            </a:r>
            <a:endParaRPr sz="1400"/>
          </a:p>
          <a:p>
            <a:pPr indent="0" lvl="0" marL="0" rtl="0" algn="l">
              <a:spcBef>
                <a:spcPts val="0"/>
              </a:spcBef>
              <a:spcAft>
                <a:spcPts val="0"/>
              </a:spcAft>
              <a:buClr>
                <a:schemeClr val="dk1"/>
              </a:buClr>
              <a:buSzPts val="1100"/>
              <a:buFont typeface="Arial"/>
              <a:buNone/>
            </a:pPr>
            <a:r>
              <a:t/>
            </a:r>
            <a:endParaRPr b="1" sz="1400">
              <a:latin typeface="Arial"/>
              <a:ea typeface="Arial"/>
              <a:cs typeface="Arial"/>
              <a:sym typeface="Arial"/>
            </a:endParaRPr>
          </a:p>
          <a:p>
            <a:pPr indent="0" lvl="0" marL="0" rtl="0" algn="l">
              <a:spcBef>
                <a:spcPts val="0"/>
              </a:spcBef>
              <a:spcAft>
                <a:spcPts val="0"/>
              </a:spcAft>
              <a:buNone/>
            </a:pPr>
            <a:r>
              <a:t/>
            </a:r>
            <a:endParaRPr b="1" sz="1400">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7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Übungen Skalia next</a:t>
            </a:r>
            <a:endParaRPr/>
          </a:p>
        </p:txBody>
      </p:sp>
      <p:sp>
        <p:nvSpPr>
          <p:cNvPr id="1371" name="Google Shape;1371;p178"/>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de"/>
              <a:t>Viele DVD-Läden erstellen täglich eine Liste überfälliger Leihfilmen, damit Kunden kontaktiert und gebeten werden können, ihre überfälligen DVDs zurückzugeben.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Um eine solche Liste zu erstellen, durchsuchen Sie die </a:t>
            </a:r>
            <a:r>
              <a:rPr lang="de">
                <a:solidFill>
                  <a:schemeClr val="dk2"/>
                </a:solidFill>
              </a:rPr>
              <a:t>rental</a:t>
            </a:r>
            <a:r>
              <a:rPr lang="de"/>
              <a:t> nach Filmen mit einem Rückgabedatum von NULL, bei dem das Leihdatum weiter in der Vergangenheit liegt als die in der </a:t>
            </a:r>
            <a:r>
              <a:rPr lang="de">
                <a:solidFill>
                  <a:schemeClr val="dk2"/>
                </a:solidFill>
              </a:rPr>
              <a:t>film</a:t>
            </a:r>
            <a:r>
              <a:rPr lang="de"/>
              <a:t> Tabelle angegebene Leihdauer. In diesem Fall ist der Film überfällig und wir sollten den Namen des Films zusammen mit dem Kundennamen und der Telefonnummer vorlegen.</a:t>
            </a:r>
            <a:endParaRPr/>
          </a:p>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id="1376" name="Google Shape;1376;p179"/>
          <p:cNvPicPr preferRelativeResize="0"/>
          <p:nvPr/>
        </p:nvPicPr>
        <p:blipFill>
          <a:blip r:embed="rId3">
            <a:alphaModFix/>
          </a:blip>
          <a:stretch>
            <a:fillRect/>
          </a:stretch>
        </p:blipFill>
        <p:spPr>
          <a:xfrm>
            <a:off x="2200275" y="1500188"/>
            <a:ext cx="4743450" cy="2143125"/>
          </a:xfrm>
          <a:prstGeom prst="rect">
            <a:avLst/>
          </a:prstGeom>
          <a:noFill/>
          <a:ln>
            <a:noFill/>
          </a:ln>
        </p:spPr>
      </p:pic>
      <p:sp>
        <p:nvSpPr>
          <p:cNvPr id="1377" name="Google Shape;1377;p179"/>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ENDE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80"/>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Hausaufgabe</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8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Spiel</a:t>
            </a:r>
            <a:endParaRPr/>
          </a:p>
        </p:txBody>
      </p:sp>
      <p:sp>
        <p:nvSpPr>
          <p:cNvPr id="1388" name="Google Shape;1388;p181"/>
          <p:cNvSpPr txBox="1"/>
          <p:nvPr>
            <p:ph idx="1" type="body"/>
          </p:nvPr>
        </p:nvSpPr>
        <p:spPr>
          <a:xfrm>
            <a:off x="427625" y="141785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100">
                <a:solidFill>
                  <a:srgbClr val="595959"/>
                </a:solidFill>
              </a:rPr>
              <a:t>Wieder einmal ist der Weltraum zu klein geworden. Menschen und Aliens können </a:t>
            </a:r>
            <a:r>
              <a:rPr lang="de" sz="1100"/>
              <a:t>aufgrund</a:t>
            </a:r>
            <a:r>
              <a:rPr lang="de" sz="1100">
                <a:solidFill>
                  <a:srgbClr val="595959"/>
                </a:solidFill>
              </a:rPr>
              <a:t> von territorialen Streitigkeiten nicht in Frieden zusammenleben. Und das, obwohl sich Menschen und Aliens eigentlich gar nicht so stark unterscheiden. </a:t>
            </a:r>
            <a:endParaRPr sz="1100">
              <a:solidFill>
                <a:srgbClr val="595959"/>
              </a:solidFill>
            </a:endParaRPr>
          </a:p>
          <a:p>
            <a:pPr indent="0" lvl="0" marL="457200" rtl="0" algn="l">
              <a:spcBef>
                <a:spcPts val="0"/>
              </a:spcBef>
              <a:spcAft>
                <a:spcPts val="0"/>
              </a:spcAft>
              <a:buNone/>
            </a:pPr>
            <a:r>
              <a:t/>
            </a:r>
            <a:endParaRPr sz="1100">
              <a:solidFill>
                <a:srgbClr val="595959"/>
              </a:solidFill>
            </a:endParaRPr>
          </a:p>
          <a:p>
            <a:pPr indent="0" lvl="0" marL="0" rtl="0" algn="l">
              <a:spcBef>
                <a:spcPts val="0"/>
              </a:spcBef>
              <a:spcAft>
                <a:spcPts val="0"/>
              </a:spcAft>
              <a:buNone/>
            </a:pPr>
            <a:r>
              <a:rPr lang="de" sz="1100">
                <a:solidFill>
                  <a:srgbClr val="595959"/>
                </a:solidFill>
              </a:rPr>
              <a:t>Beide werden durch Name, Größe, Alter und Lebensenergie charakterisiert. </a:t>
            </a:r>
            <a:endParaRPr sz="1100">
              <a:solidFill>
                <a:srgbClr val="595959"/>
              </a:solidFill>
            </a:endParaRPr>
          </a:p>
          <a:p>
            <a:pPr indent="0" lvl="0" marL="0" rtl="0" algn="l">
              <a:spcBef>
                <a:spcPts val="0"/>
              </a:spcBef>
              <a:spcAft>
                <a:spcPts val="0"/>
              </a:spcAft>
              <a:buNone/>
            </a:pPr>
            <a:r>
              <a:rPr lang="de" sz="1100">
                <a:solidFill>
                  <a:srgbClr val="595959"/>
                </a:solidFill>
              </a:rPr>
              <a:t>Allerdings gibt es gelbe, violette und orange Aliens. Von jedem Lebewesen ist bekannt, in welcher Stadt oder zumindest auf </a:t>
            </a:r>
            <a:r>
              <a:rPr lang="de" sz="1100"/>
              <a:t>welchem Planeten</a:t>
            </a:r>
            <a:r>
              <a:rPr lang="de" sz="1100">
                <a:solidFill>
                  <a:srgbClr val="595959"/>
                </a:solidFill>
              </a:rPr>
              <a:t> es lebt. </a:t>
            </a:r>
            <a:endParaRPr sz="1100">
              <a:solidFill>
                <a:srgbClr val="595959"/>
              </a:solidFill>
            </a:endParaRPr>
          </a:p>
          <a:p>
            <a:pPr indent="0" lvl="0" marL="0" rtl="0" algn="l">
              <a:spcBef>
                <a:spcPts val="0"/>
              </a:spcBef>
              <a:spcAft>
                <a:spcPts val="0"/>
              </a:spcAft>
              <a:buNone/>
            </a:pPr>
            <a:r>
              <a:rPr lang="de" sz="1100">
                <a:solidFill>
                  <a:srgbClr val="595959"/>
                </a:solidFill>
              </a:rPr>
              <a:t>Menschen sowie auch Aliens schließen sich zu Verbänden zusammen, die einen Namen und einen Anführer haben. </a:t>
            </a:r>
            <a:endParaRPr sz="1100">
              <a:solidFill>
                <a:srgbClr val="595959"/>
              </a:solidFill>
            </a:endParaRPr>
          </a:p>
          <a:p>
            <a:pPr indent="0" lvl="0" marL="0" rtl="0" algn="l">
              <a:spcBef>
                <a:spcPts val="0"/>
              </a:spcBef>
              <a:spcAft>
                <a:spcPts val="0"/>
              </a:spcAft>
              <a:buNone/>
            </a:pPr>
            <a:r>
              <a:rPr lang="de" sz="1100">
                <a:solidFill>
                  <a:srgbClr val="595959"/>
                </a:solidFill>
              </a:rPr>
              <a:t>Natürlich ist der Anführer eines Menschenverbands ein Mensch, und der Anführer eines Alienverbandes ist ein Alien. Verbände können untereinander alliiert sein, wobei manchmal sogar Allianzen zwischen Menschen und Aliens geschlossen werden.</a:t>
            </a:r>
            <a:r>
              <a:rPr lang="de" sz="1100"/>
              <a:t> </a:t>
            </a:r>
            <a:r>
              <a:rPr lang="de" sz="1100">
                <a:solidFill>
                  <a:srgbClr val="595959"/>
                </a:solidFill>
              </a:rPr>
              <a:t>Viele Verbände sind jedoch verfeindet; allerdings sind Menschen nie mit Menschen und Aliens nie mit Aliens verfeindet. </a:t>
            </a:r>
            <a:endParaRPr sz="1100">
              <a:solidFill>
                <a:srgbClr val="595959"/>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de" sz="1100">
                <a:solidFill>
                  <a:srgbClr val="595959"/>
                </a:solidFill>
              </a:rPr>
              <a:t>Der Grund der Feindseligkeiten ist immer auf einen Streit um die Vorherrschaft in einer oder mehreren Städten zurückzuführen. Der Beginn der Streitereien kann immer genau datiert werden. </a:t>
            </a:r>
            <a:endParaRPr sz="1100"/>
          </a:p>
          <a:p>
            <a:pPr indent="0" lvl="0" marL="0" rtl="0" algn="l">
              <a:spcBef>
                <a:spcPts val="0"/>
              </a:spcBef>
              <a:spcAft>
                <a:spcPts val="0"/>
              </a:spcAft>
              <a:buNone/>
            </a:pPr>
            <a:r>
              <a:rPr lang="de" sz="1100">
                <a:solidFill>
                  <a:srgbClr val="595959"/>
                </a:solidFill>
              </a:rPr>
              <a:t>Um mobil zu sein, haben die Verbände Geld zusammengelegt und sich diverse Fahrzeuge angeschafft. Dies können herkömmliche Bodenfahrzeuge, aber auch Raumschiffe sein. Von jedem Fahrzeug ist neben seiner Bezeichnung auch seine Höchstgeschwindigkeit bekannt. </a:t>
            </a:r>
            <a:endParaRPr sz="1100">
              <a:solidFill>
                <a:srgbClr val="595959"/>
              </a:solidFill>
            </a:endParaRPr>
          </a:p>
          <a:p>
            <a:pPr indent="0" lvl="0" marL="457200" rtl="0" algn="l">
              <a:spcBef>
                <a:spcPts val="0"/>
              </a:spcBef>
              <a:spcAft>
                <a:spcPts val="0"/>
              </a:spcAft>
              <a:buNone/>
            </a:pPr>
            <a:r>
              <a:t/>
            </a:r>
            <a:endParaRPr sz="1100">
              <a:solidFill>
                <a:srgbClr val="595959"/>
              </a:solidFill>
            </a:endParaRPr>
          </a:p>
          <a:p>
            <a:pPr indent="0" lvl="0" marL="0" rtl="0" algn="l">
              <a:spcBef>
                <a:spcPts val="0"/>
              </a:spcBef>
              <a:spcAft>
                <a:spcPts val="0"/>
              </a:spcAft>
              <a:buNone/>
            </a:pPr>
            <a:r>
              <a:rPr lang="de" sz="1100">
                <a:solidFill>
                  <a:srgbClr val="595959"/>
                </a:solidFill>
              </a:rPr>
              <a:t>Die Aliens haben Fahrzeuge entwickelt, die sowohl als Raumschiff als auch als Bodenfahrzeug verwendet werden können.</a:t>
            </a:r>
            <a:endParaRPr sz="1100">
              <a:solidFill>
                <a:srgbClr val="595959"/>
              </a:solidFill>
            </a:endParaRPr>
          </a:p>
          <a:p>
            <a:pPr indent="0" lvl="0" marL="457200" rtl="0" algn="l">
              <a:spcBef>
                <a:spcPts val="0"/>
              </a:spcBef>
              <a:spcAft>
                <a:spcPts val="0"/>
              </a:spcAft>
              <a:buNone/>
            </a:pPr>
            <a:r>
              <a:t/>
            </a:r>
            <a:endParaRPr sz="1100">
              <a:solidFill>
                <a:srgbClr val="595959"/>
              </a:solidFill>
            </a:endParaRPr>
          </a:p>
          <a:p>
            <a:pPr indent="-298450" lvl="0" marL="457200" rtl="0" algn="l">
              <a:spcBef>
                <a:spcPts val="0"/>
              </a:spcBef>
              <a:spcAft>
                <a:spcPts val="0"/>
              </a:spcAft>
              <a:buClr>
                <a:srgbClr val="595959"/>
              </a:buClr>
              <a:buSzPts val="1100"/>
              <a:buAutoNum type="arabicPeriod"/>
            </a:pPr>
            <a:r>
              <a:rPr lang="de" sz="1100"/>
              <a:t>Erstellt dazu ein ERD oder ein Klassendiagramm</a:t>
            </a:r>
            <a:endParaRPr sz="1100"/>
          </a:p>
          <a:p>
            <a:pPr indent="-298450" lvl="0" marL="457200" rtl="0" algn="l">
              <a:spcBef>
                <a:spcPts val="0"/>
              </a:spcBef>
              <a:spcAft>
                <a:spcPts val="0"/>
              </a:spcAft>
              <a:buSzPts val="1100"/>
              <a:buAutoNum type="arabicPeriod"/>
            </a:pPr>
            <a:r>
              <a:rPr lang="de" sz="1100"/>
              <a:t>Erstellt die Tabellen und füllt diese mit Beispieldaten, in der nächsten Schulung führen wir Abfragen aus und besprechen das ganze.</a:t>
            </a:r>
            <a:endParaRPr sz="11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pic>
        <p:nvPicPr>
          <p:cNvPr id="1393" name="Google Shape;1393;p182"/>
          <p:cNvPicPr preferRelativeResize="0"/>
          <p:nvPr/>
        </p:nvPicPr>
        <p:blipFill>
          <a:blip r:embed="rId3">
            <a:alphaModFix/>
          </a:blip>
          <a:stretch>
            <a:fillRect/>
          </a:stretch>
        </p:blipFill>
        <p:spPr>
          <a:xfrm>
            <a:off x="4814400" y="1668900"/>
            <a:ext cx="3133725" cy="2362200"/>
          </a:xfrm>
          <a:prstGeom prst="rect">
            <a:avLst/>
          </a:prstGeom>
          <a:noFill/>
          <a:ln>
            <a:noFill/>
          </a:ln>
        </p:spPr>
      </p:pic>
      <p:sp>
        <p:nvSpPr>
          <p:cNvPr id="1394" name="Google Shape;1394;p182"/>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ENDE</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83"/>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Trigger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84"/>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Trigger</a:t>
            </a:r>
            <a:endParaRPr/>
          </a:p>
        </p:txBody>
      </p:sp>
      <p:sp>
        <p:nvSpPr>
          <p:cNvPr id="1405" name="Google Shape;1405;p184"/>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solidFill>
                  <a:schemeClr val="dk2"/>
                </a:solidFill>
              </a:rPr>
              <a:t>Trigger</a:t>
            </a:r>
            <a:r>
              <a:rPr lang="de"/>
              <a:t> kann man übersetzen als "Auslöser". Den JavaScript-Programmierern sind diese auch bekannt, als "Events", wie z. B. "onLoad", "onChange" usw. Bei MySQL versteckt sich hinter dem Trigger gleich noch die komplette Handlungsanweisung. Sie ist fest mit dem Auslöser verbunden.</a:t>
            </a:r>
            <a:endParaRPr/>
          </a:p>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8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Trigger</a:t>
            </a:r>
            <a:endParaRPr/>
          </a:p>
        </p:txBody>
      </p:sp>
      <p:sp>
        <p:nvSpPr>
          <p:cNvPr id="1411" name="Google Shape;1411;p185"/>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Pro Tabelle sind folgende Trigger möglich:</a:t>
            </a:r>
            <a:endParaRPr/>
          </a:p>
          <a:p>
            <a:pPr indent="-342900" lvl="0" marL="457200" rtl="0" algn="l">
              <a:spcBef>
                <a:spcPts val="0"/>
              </a:spcBef>
              <a:spcAft>
                <a:spcPts val="0"/>
              </a:spcAft>
              <a:buSzPts val="1800"/>
              <a:buChar char="●"/>
            </a:pPr>
            <a:r>
              <a:rPr lang="de"/>
              <a:t>Before Insert</a:t>
            </a:r>
            <a:endParaRPr/>
          </a:p>
          <a:p>
            <a:pPr indent="-342900" lvl="0" marL="457200" rtl="0" algn="l">
              <a:spcBef>
                <a:spcPts val="0"/>
              </a:spcBef>
              <a:spcAft>
                <a:spcPts val="0"/>
              </a:spcAft>
              <a:buSzPts val="1800"/>
              <a:buChar char="●"/>
            </a:pPr>
            <a:r>
              <a:rPr lang="de"/>
              <a:t>Before Update</a:t>
            </a:r>
            <a:endParaRPr/>
          </a:p>
          <a:p>
            <a:pPr indent="-342900" lvl="0" marL="457200" rtl="0" algn="l">
              <a:spcBef>
                <a:spcPts val="0"/>
              </a:spcBef>
              <a:spcAft>
                <a:spcPts val="0"/>
              </a:spcAft>
              <a:buSzPts val="1800"/>
              <a:buChar char="●"/>
            </a:pPr>
            <a:r>
              <a:rPr lang="de"/>
              <a:t>Before Delete</a:t>
            </a:r>
            <a:endParaRPr/>
          </a:p>
          <a:p>
            <a:pPr indent="-342900" lvl="0" marL="457200" rtl="0" algn="l">
              <a:spcBef>
                <a:spcPts val="0"/>
              </a:spcBef>
              <a:spcAft>
                <a:spcPts val="0"/>
              </a:spcAft>
              <a:buSzPts val="1800"/>
              <a:buChar char="●"/>
            </a:pPr>
            <a:r>
              <a:rPr lang="de"/>
              <a:t>After Insert</a:t>
            </a:r>
            <a:endParaRPr/>
          </a:p>
          <a:p>
            <a:pPr indent="-342900" lvl="0" marL="457200" rtl="0" algn="l">
              <a:spcBef>
                <a:spcPts val="0"/>
              </a:spcBef>
              <a:spcAft>
                <a:spcPts val="0"/>
              </a:spcAft>
              <a:buSzPts val="1800"/>
              <a:buChar char="●"/>
            </a:pPr>
            <a:r>
              <a:rPr lang="de"/>
              <a:t>After Update</a:t>
            </a:r>
            <a:endParaRPr/>
          </a:p>
          <a:p>
            <a:pPr indent="-342900" lvl="0" marL="457200" rtl="0" algn="l">
              <a:spcBef>
                <a:spcPts val="0"/>
              </a:spcBef>
              <a:spcAft>
                <a:spcPts val="0"/>
              </a:spcAft>
              <a:buSzPts val="1800"/>
              <a:buChar char="●"/>
            </a:pPr>
            <a:r>
              <a:rPr lang="de"/>
              <a:t>After Delete</a:t>
            </a:r>
            <a:endParaRPr/>
          </a:p>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8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Trigger // Anwendungsbeispiele</a:t>
            </a:r>
            <a:endParaRPr/>
          </a:p>
        </p:txBody>
      </p:sp>
      <p:sp>
        <p:nvSpPr>
          <p:cNvPr id="1417" name="Google Shape;1417;p186"/>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Beim Insert automatisch das Create_Date eintragen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Beim Insert automatisch die Spalte `posting` berechnen.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Beim Insert automatisch den Owner auf den Wert des Creators setzen, wenn Owner nicht angegeben wurde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8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Wie Sieht unser Trigger aus</a:t>
            </a:r>
            <a:endParaRPr/>
          </a:p>
        </p:txBody>
      </p:sp>
      <p:sp>
        <p:nvSpPr>
          <p:cNvPr id="1423" name="Google Shape;1423;p187"/>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de" sz="1200">
                <a:solidFill>
                  <a:srgbClr val="008000"/>
                </a:solidFill>
                <a:highlight>
                  <a:srgbClr val="FFFFFF"/>
                </a:highlight>
                <a:latin typeface="Courier New"/>
                <a:ea typeface="Courier New"/>
                <a:cs typeface="Courier New"/>
                <a:sym typeface="Courier New"/>
              </a:rPr>
              <a:t>DROP</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TRIGGER</a:t>
            </a:r>
            <a:r>
              <a:rPr lang="de" sz="1200">
                <a:solidFill>
                  <a:schemeClr val="dk1"/>
                </a:solidFill>
                <a:highlight>
                  <a:srgbClr val="FFFFFF"/>
                </a:highlight>
                <a:latin typeface="Courier New"/>
                <a:ea typeface="Courier New"/>
                <a:cs typeface="Courier New"/>
                <a:sym typeface="Courier New"/>
              </a:rPr>
              <a:t> IF </a:t>
            </a:r>
            <a:r>
              <a:rPr b="1" lang="de" sz="1200">
                <a:solidFill>
                  <a:srgbClr val="008000"/>
                </a:solidFill>
                <a:highlight>
                  <a:srgbClr val="FFFFFF"/>
                </a:highlight>
                <a:latin typeface="Courier New"/>
                <a:ea typeface="Courier New"/>
                <a:cs typeface="Courier New"/>
                <a:sym typeface="Courier New"/>
              </a:rPr>
              <a:t>EXISTS</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a:t>
            </a:r>
            <a:r>
              <a:rPr lang="de" sz="1200">
                <a:solidFill>
                  <a:schemeClr val="dk1"/>
                </a:solidFill>
                <a:highlight>
                  <a:srgbClr val="FFFFFF"/>
                </a:highlight>
                <a:latin typeface="Courier New"/>
                <a:ea typeface="Courier New"/>
                <a:cs typeface="Courier New"/>
                <a:sym typeface="Courier New"/>
              </a:rPr>
              <a:t>postings_before_insert</a:t>
            </a:r>
            <a:r>
              <a:rPr lang="de" sz="1200">
                <a:solidFill>
                  <a:srgbClr val="666666"/>
                </a:solidFill>
                <a:highlight>
                  <a:srgbClr val="FFFFFF"/>
                </a:highlight>
                <a:latin typeface="Courier New"/>
                <a:ea typeface="Courier New"/>
                <a:cs typeface="Courier New"/>
                <a:sym typeface="Courier New"/>
              </a:rPr>
              <a: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de" sz="1200">
                <a:solidFill>
                  <a:srgbClr val="008000"/>
                </a:solidFill>
                <a:highlight>
                  <a:srgbClr val="FFFFFF"/>
                </a:highlight>
                <a:latin typeface="Courier New"/>
                <a:ea typeface="Courier New"/>
                <a:cs typeface="Courier New"/>
                <a:sym typeface="Courier New"/>
              </a:rPr>
              <a:t>DELIMITER</a:t>
            </a:r>
            <a:r>
              <a:rPr lang="de"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de" sz="1200">
                <a:solidFill>
                  <a:srgbClr val="008000"/>
                </a:solidFill>
                <a:highlight>
                  <a:srgbClr val="FFFFFF"/>
                </a:highlight>
                <a:latin typeface="Courier New"/>
                <a:ea typeface="Courier New"/>
                <a:cs typeface="Courier New"/>
                <a:sym typeface="Courier New"/>
              </a:rPr>
              <a:t>CREATE</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TRIGGER</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a:t>
            </a:r>
            <a:r>
              <a:rPr lang="de" sz="1200">
                <a:solidFill>
                  <a:schemeClr val="dk1"/>
                </a:solidFill>
                <a:highlight>
                  <a:srgbClr val="FFFFFF"/>
                </a:highlight>
                <a:latin typeface="Courier New"/>
                <a:ea typeface="Courier New"/>
                <a:cs typeface="Courier New"/>
                <a:sym typeface="Courier New"/>
              </a:rPr>
              <a:t>postings_before_insert</a:t>
            </a:r>
            <a:r>
              <a:rPr lang="de" sz="1200">
                <a:solidFill>
                  <a:srgbClr val="666666"/>
                </a:solidFill>
                <a:highlight>
                  <a:srgbClr val="FFFFFF"/>
                </a:highlight>
                <a:latin typeface="Courier New"/>
                <a:ea typeface="Courier New"/>
                <a:cs typeface="Courier New"/>
                <a:sym typeface="Courier New"/>
              </a:rPr>
              <a:t>`</a:t>
            </a:r>
            <a:r>
              <a:rPr lang="de"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de" sz="1200">
                <a:solidFill>
                  <a:srgbClr val="008000"/>
                </a:solidFill>
                <a:highlight>
                  <a:srgbClr val="FFFFFF"/>
                </a:highlight>
                <a:latin typeface="Courier New"/>
                <a:ea typeface="Courier New"/>
                <a:cs typeface="Courier New"/>
                <a:sym typeface="Courier New"/>
              </a:rPr>
              <a:t>BEFORE</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INSERT</a:t>
            </a:r>
            <a:r>
              <a:rPr lang="de"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de" sz="1200">
                <a:solidFill>
                  <a:srgbClr val="008000"/>
                </a:solidFill>
                <a:highlight>
                  <a:srgbClr val="FFFFFF"/>
                </a:highlight>
                <a:latin typeface="Courier New"/>
                <a:ea typeface="Courier New"/>
                <a:cs typeface="Courier New"/>
                <a:sym typeface="Courier New"/>
              </a:rPr>
              <a:t>ON</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a:t>
            </a:r>
            <a:r>
              <a:rPr lang="de" sz="1200">
                <a:solidFill>
                  <a:schemeClr val="dk1"/>
                </a:solidFill>
                <a:highlight>
                  <a:srgbClr val="FFFFFF"/>
                </a:highlight>
                <a:latin typeface="Courier New"/>
                <a:ea typeface="Courier New"/>
                <a:cs typeface="Courier New"/>
                <a:sym typeface="Courier New"/>
              </a:rPr>
              <a:t>postings</a:t>
            </a:r>
            <a:r>
              <a:rPr lang="de" sz="1200">
                <a:solidFill>
                  <a:srgbClr val="666666"/>
                </a:solidFill>
                <a:highlight>
                  <a:srgbClr val="FFFFFF"/>
                </a:highlight>
                <a:latin typeface="Courier New"/>
                <a:ea typeface="Courier New"/>
                <a:cs typeface="Courier New"/>
                <a:sym typeface="Courier New"/>
              </a:rPr>
              <a:t>`</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FOR</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EACH</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ROW</a:t>
            </a:r>
            <a:r>
              <a:rPr lang="de"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de" sz="1200">
                <a:solidFill>
                  <a:srgbClr val="008000"/>
                </a:solidFill>
                <a:highlight>
                  <a:srgbClr val="FFFFFF"/>
                </a:highlight>
                <a:latin typeface="Courier New"/>
                <a:ea typeface="Courier New"/>
                <a:cs typeface="Courier New"/>
                <a:sym typeface="Courier New"/>
              </a:rPr>
              <a:t>BEGIN</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SET</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NEW</a:t>
            </a:r>
            <a:r>
              <a:rPr lang="de" sz="1200">
                <a:solidFill>
                  <a:schemeClr val="dk1"/>
                </a:solidFill>
                <a:highlight>
                  <a:srgbClr val="FFFFFF"/>
                </a:highlight>
                <a:latin typeface="Courier New"/>
                <a:ea typeface="Courier New"/>
                <a:cs typeface="Courier New"/>
                <a:sym typeface="Courier New"/>
              </a:rPr>
              <a:t>.create_date </a:t>
            </a:r>
            <a:r>
              <a:rPr lang="de" sz="1200">
                <a:solidFill>
                  <a:srgbClr val="666666"/>
                </a:solidFill>
                <a:highlight>
                  <a:srgbClr val="FFFFFF"/>
                </a:highlight>
                <a:latin typeface="Courier New"/>
                <a:ea typeface="Courier New"/>
                <a:cs typeface="Courier New"/>
                <a:sym typeface="Courier New"/>
              </a:rPr>
              <a:t>=</a:t>
            </a:r>
            <a:r>
              <a:rPr lang="de" sz="1200">
                <a:solidFill>
                  <a:schemeClr val="dk1"/>
                </a:solidFill>
                <a:highlight>
                  <a:srgbClr val="FFFFFF"/>
                </a:highlight>
                <a:latin typeface="Courier New"/>
                <a:ea typeface="Courier New"/>
                <a:cs typeface="Courier New"/>
                <a:sym typeface="Courier New"/>
              </a:rPr>
              <a:t> now();</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de" sz="1200">
                <a:solidFill>
                  <a:srgbClr val="008000"/>
                </a:solidFill>
                <a:highlight>
                  <a:srgbClr val="FFFFFF"/>
                </a:highlight>
                <a:latin typeface="Courier New"/>
                <a:ea typeface="Courier New"/>
                <a:cs typeface="Courier New"/>
                <a:sym typeface="Courier New"/>
              </a:rPr>
              <a:t>END</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lnSpc>
                <a:spcPct val="110000"/>
              </a:lnSpc>
              <a:spcBef>
                <a:spcPts val="0"/>
              </a:spcBef>
              <a:spcAft>
                <a:spcPts val="0"/>
              </a:spcAft>
              <a:buClr>
                <a:schemeClr val="dk1"/>
              </a:buClr>
              <a:buSzPts val="1100"/>
              <a:buFont typeface="Arial"/>
              <a:buNone/>
            </a:pPr>
            <a:r>
              <a:rPr b="1" lang="de" sz="1200">
                <a:solidFill>
                  <a:srgbClr val="008000"/>
                </a:solidFill>
                <a:highlight>
                  <a:srgbClr val="FFFFFF"/>
                </a:highlight>
                <a:latin typeface="Courier New"/>
                <a:ea typeface="Courier New"/>
                <a:cs typeface="Courier New"/>
                <a:sym typeface="Courier New"/>
              </a:rPr>
              <a:t>DELIMITER</a:t>
            </a:r>
            <a:r>
              <a:rPr lang="de"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solidFill>
                  <a:schemeClr val="dk2"/>
                </a:solidFill>
              </a:rPr>
              <a:t>Partition Tolerance</a:t>
            </a:r>
            <a:r>
              <a:rPr lang="de"/>
              <a:t> bedeutet, dass das System auch bei Ausfall einzelner Knoten als Ganzes weiter arbeiten kann.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Hier geht es v.a. um Ausfallsicherheit. Diese wird sichergestellt in dem man verteilte </a:t>
            </a:r>
            <a:r>
              <a:rPr lang="de"/>
              <a:t>Daten Replikate</a:t>
            </a:r>
            <a:r>
              <a:rPr lang="de"/>
              <a:t> erstellt, welche sich gegenseitig “synchronisieren”.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8" name="Google Shape;188;p3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1800">
                <a:solidFill>
                  <a:schemeClr val="lt1"/>
                </a:solidFill>
              </a:rPr>
              <a:t>Laufzeitbetrachtung</a:t>
            </a:r>
            <a:r>
              <a:rPr lang="de" sz="1800"/>
              <a:t> // CAP // Partition Tolerance</a:t>
            </a:r>
            <a:endParaRPr sz="1800"/>
          </a:p>
        </p:txBody>
      </p:sp>
      <p:sp>
        <p:nvSpPr>
          <p:cNvPr id="189" name="Google Shape;189;p35"/>
          <p:cNvSpPr txBox="1"/>
          <p:nvPr/>
        </p:nvSpPr>
        <p:spPr>
          <a:xfrm>
            <a:off x="1203625" y="3654200"/>
            <a:ext cx="2172600" cy="4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t>towardsdatascience.com</a:t>
            </a:r>
            <a:endParaRPr/>
          </a:p>
        </p:txBody>
      </p:sp>
      <p:pic>
        <p:nvPicPr>
          <p:cNvPr id="190" name="Google Shape;190;p35"/>
          <p:cNvPicPr preferRelativeResize="0"/>
          <p:nvPr/>
        </p:nvPicPr>
        <p:blipFill>
          <a:blip r:embed="rId3">
            <a:alphaModFix/>
          </a:blip>
          <a:stretch>
            <a:fillRect/>
          </a:stretch>
        </p:blipFill>
        <p:spPr>
          <a:xfrm>
            <a:off x="217350" y="1259997"/>
            <a:ext cx="4145175" cy="23942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8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Mögliche Konstrukte in Triggers</a:t>
            </a:r>
            <a:endParaRPr/>
          </a:p>
        </p:txBody>
      </p:sp>
      <p:sp>
        <p:nvSpPr>
          <p:cNvPr id="1429" name="Google Shape;1429;p188"/>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lnSpc>
                <a:spcPct val="150000"/>
              </a:lnSpc>
              <a:spcBef>
                <a:spcPts val="500"/>
              </a:spcBef>
              <a:spcAft>
                <a:spcPts val="0"/>
              </a:spcAft>
              <a:buClr>
                <a:schemeClr val="dk1"/>
              </a:buClr>
              <a:buSzPts val="1100"/>
              <a:buFont typeface="Arial"/>
              <a:buNone/>
            </a:pPr>
            <a:r>
              <a:rPr lang="de" sz="1300"/>
              <a:t>Ohne Variablen geht meistens nichts. </a:t>
            </a:r>
            <a:br>
              <a:rPr lang="de" sz="1300"/>
            </a:br>
            <a:r>
              <a:rPr lang="de" sz="1300"/>
              <a:t>In Triggers, Functions und Procedures müssen Variablen deklariert werden, bevor sie benutzt werden können.</a:t>
            </a:r>
            <a:endParaRPr sz="1300"/>
          </a:p>
          <a:p>
            <a:pPr indent="0" lvl="0" marL="139700" rtl="0" algn="l">
              <a:spcBef>
                <a:spcPts val="700"/>
              </a:spcBef>
              <a:spcAft>
                <a:spcPts val="0"/>
              </a:spcAft>
              <a:buClr>
                <a:schemeClr val="dk1"/>
              </a:buClr>
              <a:buSzPts val="1100"/>
              <a:buFont typeface="Arial"/>
              <a:buNone/>
            </a:pPr>
            <a:r>
              <a:rPr b="1" lang="de" sz="1300">
                <a:solidFill>
                  <a:srgbClr val="666666"/>
                </a:solidFill>
                <a:latin typeface="Source Sans Pro"/>
                <a:ea typeface="Source Sans Pro"/>
                <a:cs typeface="Source Sans Pro"/>
                <a:sym typeface="Source Sans Pro"/>
              </a:rPr>
              <a:t>Beispiel: Variablen deklarieren und belegen</a:t>
            </a:r>
            <a:endParaRPr b="1" sz="1300">
              <a:solidFill>
                <a:srgbClr val="666666"/>
              </a:solidFill>
              <a:latin typeface="Source Sans Pro"/>
              <a:ea typeface="Source Sans Pro"/>
              <a:cs typeface="Source Sans Pro"/>
              <a:sym typeface="Source Sans Pro"/>
            </a:endParaRPr>
          </a:p>
          <a:p>
            <a:pPr indent="0" lvl="0" marL="0" rtl="0" algn="l">
              <a:spcBef>
                <a:spcPts val="1100"/>
              </a:spcBef>
              <a:spcAft>
                <a:spcPts val="0"/>
              </a:spcAft>
              <a:buNone/>
            </a:pPr>
            <a:r>
              <a:rPr b="1" lang="de" sz="1200">
                <a:solidFill>
                  <a:srgbClr val="008000"/>
                </a:solidFill>
                <a:highlight>
                  <a:srgbClr val="FFFFFF"/>
                </a:highlight>
                <a:latin typeface="Courier New"/>
                <a:ea typeface="Courier New"/>
                <a:cs typeface="Courier New"/>
                <a:sym typeface="Courier New"/>
              </a:rPr>
              <a:t>DECLARE</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variable1, variable2, ...</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b="1" lang="de" sz="1200">
                <a:solidFill>
                  <a:srgbClr val="008000"/>
                </a:solidFill>
                <a:highlight>
                  <a:srgbClr val="FFFFFF"/>
                </a:highlight>
                <a:latin typeface="Courier New"/>
                <a:ea typeface="Courier New"/>
                <a:cs typeface="Courier New"/>
                <a:sym typeface="Courier New"/>
              </a:rPr>
              <a:t>type</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de" sz="1200">
                <a:solidFill>
                  <a:srgbClr val="008000"/>
                </a:solidFill>
                <a:highlight>
                  <a:srgbClr val="FFFFFF"/>
                </a:highlight>
                <a:latin typeface="Courier New"/>
                <a:ea typeface="Courier New"/>
                <a:cs typeface="Courier New"/>
                <a:sym typeface="Courier New"/>
              </a:rPr>
              <a:t>DECLARE</a:t>
            </a:r>
            <a:r>
              <a:rPr lang="de" sz="1200">
                <a:solidFill>
                  <a:schemeClr val="dk1"/>
                </a:solidFill>
                <a:highlight>
                  <a:srgbClr val="FFFFFF"/>
                </a:highlight>
                <a:latin typeface="Courier New"/>
                <a:ea typeface="Courier New"/>
                <a:cs typeface="Courier New"/>
                <a:sym typeface="Courier New"/>
              </a:rPr>
              <a:t> counter </a:t>
            </a:r>
            <a:r>
              <a:rPr lang="de" sz="1200">
                <a:solidFill>
                  <a:srgbClr val="008000"/>
                </a:solidFill>
                <a:highlight>
                  <a:srgbClr val="FFFFFF"/>
                </a:highlight>
                <a:latin typeface="Courier New"/>
                <a:ea typeface="Courier New"/>
                <a:cs typeface="Courier New"/>
                <a:sym typeface="Courier New"/>
              </a:rPr>
              <a:t>INT</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DEFAULT</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4711</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de" sz="1200">
                <a:solidFill>
                  <a:srgbClr val="008000"/>
                </a:solidFill>
                <a:highlight>
                  <a:srgbClr val="FFFFFF"/>
                </a:highlight>
                <a:latin typeface="Courier New"/>
                <a:ea typeface="Courier New"/>
                <a:cs typeface="Courier New"/>
                <a:sym typeface="Courier New"/>
              </a:rPr>
              <a:t>set</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variable1</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value1</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lnSpc>
                <a:spcPct val="110000"/>
              </a:lnSpc>
              <a:spcBef>
                <a:spcPts val="500"/>
              </a:spcBef>
              <a:spcAft>
                <a:spcPts val="0"/>
              </a:spcAft>
              <a:buClr>
                <a:schemeClr val="dk1"/>
              </a:buClr>
              <a:buSzPts val="1100"/>
              <a:buFont typeface="Arial"/>
              <a:buNone/>
            </a:pPr>
            <a:r>
              <a:rPr b="1" lang="de" sz="1200">
                <a:solidFill>
                  <a:srgbClr val="008000"/>
                </a:solidFill>
                <a:highlight>
                  <a:srgbClr val="FFFFFF"/>
                </a:highlight>
                <a:latin typeface="Courier New"/>
                <a:ea typeface="Courier New"/>
                <a:cs typeface="Courier New"/>
                <a:sym typeface="Courier New"/>
              </a:rPr>
              <a:t>set</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variable2</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value2</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110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8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Bedingungen</a:t>
            </a:r>
            <a:endParaRPr/>
          </a:p>
        </p:txBody>
      </p:sp>
      <p:sp>
        <p:nvSpPr>
          <p:cNvPr id="1435" name="Google Shape;1435;p189"/>
          <p:cNvSpPr txBox="1"/>
          <p:nvPr>
            <p:ph idx="1" type="body"/>
          </p:nvPr>
        </p:nvSpPr>
        <p:spPr>
          <a:xfrm>
            <a:off x="377875" y="1447650"/>
            <a:ext cx="8452200" cy="33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solidFill>
                  <a:schemeClr val="dk1"/>
                </a:solidFill>
                <a:highlight>
                  <a:srgbClr val="FFFFFF"/>
                </a:highlight>
                <a:latin typeface="Courier New"/>
                <a:ea typeface="Courier New"/>
                <a:cs typeface="Courier New"/>
                <a:sym typeface="Courier New"/>
              </a:rPr>
              <a:t>IF </a:t>
            </a:r>
            <a:r>
              <a:rPr lang="de" sz="1400">
                <a:solidFill>
                  <a:srgbClr val="666666"/>
                </a:solidFill>
                <a:highlight>
                  <a:srgbClr val="FFFFFF"/>
                </a:highlight>
                <a:latin typeface="Courier New"/>
                <a:ea typeface="Courier New"/>
                <a:cs typeface="Courier New"/>
                <a:sym typeface="Courier New"/>
              </a:rPr>
              <a:t>&lt;</a:t>
            </a:r>
            <a:r>
              <a:rPr lang="de" sz="1400">
                <a:solidFill>
                  <a:schemeClr val="dk1"/>
                </a:solidFill>
                <a:highlight>
                  <a:srgbClr val="FFFFFF"/>
                </a:highlight>
                <a:latin typeface="Courier New"/>
                <a:ea typeface="Courier New"/>
                <a:cs typeface="Courier New"/>
                <a:sym typeface="Courier New"/>
              </a:rPr>
              <a:t>bedingung</a:t>
            </a:r>
            <a:r>
              <a:rPr lang="de" sz="1400">
                <a:solidFill>
                  <a:srgbClr val="666666"/>
                </a:solidFill>
                <a:highlight>
                  <a:srgbClr val="FFFFFF"/>
                </a:highlight>
                <a:latin typeface="Courier New"/>
                <a:ea typeface="Courier New"/>
                <a:cs typeface="Courier New"/>
                <a:sym typeface="Courier New"/>
              </a:rPr>
              <a:t>&gt;</a:t>
            </a:r>
            <a:r>
              <a:rPr lang="de" sz="1400">
                <a:solidFill>
                  <a:schemeClr val="dk1"/>
                </a:solidFill>
                <a:highlight>
                  <a:srgbClr val="FFFFFF"/>
                </a:highlight>
                <a:latin typeface="Courier New"/>
                <a:ea typeface="Courier New"/>
                <a:cs typeface="Courier New"/>
                <a:sym typeface="Courier New"/>
              </a:rPr>
              <a:t> </a:t>
            </a:r>
            <a:r>
              <a:rPr b="1" lang="de" sz="1400">
                <a:solidFill>
                  <a:srgbClr val="008000"/>
                </a:solidFill>
                <a:highlight>
                  <a:srgbClr val="FFFFFF"/>
                </a:highlight>
                <a:latin typeface="Courier New"/>
                <a:ea typeface="Courier New"/>
                <a:cs typeface="Courier New"/>
                <a:sym typeface="Courier New"/>
              </a:rPr>
              <a:t>THEN</a:t>
            </a:r>
            <a:r>
              <a:rPr lang="de" sz="1400">
                <a:solidFill>
                  <a:schemeClr val="dk1"/>
                </a:solidFill>
                <a:highlight>
                  <a:srgbClr val="FFFFFF"/>
                </a:highlight>
                <a:latin typeface="Courier New"/>
                <a:ea typeface="Courier New"/>
                <a:cs typeface="Courier New"/>
                <a:sym typeface="Courier New"/>
              </a:rPr>
              <a:t> </a:t>
            </a:r>
            <a:endParaRPr sz="14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400">
                <a:solidFill>
                  <a:schemeClr val="dk1"/>
                </a:solidFill>
                <a:highlight>
                  <a:srgbClr val="FFFFFF"/>
                </a:highlight>
                <a:latin typeface="Courier New"/>
                <a:ea typeface="Courier New"/>
                <a:cs typeface="Courier New"/>
                <a:sym typeface="Courier New"/>
              </a:rPr>
              <a:t>   </a:t>
            </a:r>
            <a:r>
              <a:rPr lang="de" sz="1400">
                <a:solidFill>
                  <a:srgbClr val="666666"/>
                </a:solidFill>
                <a:highlight>
                  <a:srgbClr val="FFFFFF"/>
                </a:highlight>
                <a:latin typeface="Courier New"/>
                <a:ea typeface="Courier New"/>
                <a:cs typeface="Courier New"/>
                <a:sym typeface="Courier New"/>
              </a:rPr>
              <a:t>&lt;</a:t>
            </a:r>
            <a:r>
              <a:rPr lang="de" sz="1400">
                <a:solidFill>
                  <a:schemeClr val="dk1"/>
                </a:solidFill>
                <a:highlight>
                  <a:srgbClr val="FFFFFF"/>
                </a:highlight>
                <a:latin typeface="Courier New"/>
                <a:ea typeface="Courier New"/>
                <a:cs typeface="Courier New"/>
                <a:sym typeface="Courier New"/>
              </a:rPr>
              <a:t>Anweisung(en)</a:t>
            </a:r>
            <a:r>
              <a:rPr lang="de" sz="1400">
                <a:solidFill>
                  <a:srgbClr val="666666"/>
                </a:solidFill>
                <a:highlight>
                  <a:srgbClr val="FFFFFF"/>
                </a:highlight>
                <a:latin typeface="Courier New"/>
                <a:ea typeface="Courier New"/>
                <a:cs typeface="Courier New"/>
                <a:sym typeface="Courier New"/>
              </a:rPr>
              <a:t>&gt;</a:t>
            </a:r>
            <a:r>
              <a:rPr lang="de"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400">
                <a:solidFill>
                  <a:schemeClr val="dk1"/>
                </a:solidFill>
                <a:highlight>
                  <a:srgbClr val="FFFFFF"/>
                </a:highlight>
                <a:latin typeface="Courier New"/>
                <a:ea typeface="Courier New"/>
                <a:cs typeface="Courier New"/>
                <a:sym typeface="Courier New"/>
              </a:rPr>
              <a:t>ELSEIF </a:t>
            </a:r>
            <a:r>
              <a:rPr lang="de" sz="1400">
                <a:solidFill>
                  <a:srgbClr val="666666"/>
                </a:solidFill>
                <a:highlight>
                  <a:srgbClr val="FFFFFF"/>
                </a:highlight>
                <a:latin typeface="Courier New"/>
                <a:ea typeface="Courier New"/>
                <a:cs typeface="Courier New"/>
                <a:sym typeface="Courier New"/>
              </a:rPr>
              <a:t>&lt;</a:t>
            </a:r>
            <a:r>
              <a:rPr lang="de" sz="1400">
                <a:solidFill>
                  <a:schemeClr val="dk1"/>
                </a:solidFill>
                <a:highlight>
                  <a:srgbClr val="FFFFFF"/>
                </a:highlight>
                <a:latin typeface="Courier New"/>
                <a:ea typeface="Courier New"/>
                <a:cs typeface="Courier New"/>
                <a:sym typeface="Courier New"/>
              </a:rPr>
              <a:t>bedingung</a:t>
            </a:r>
            <a:r>
              <a:rPr lang="de" sz="1400">
                <a:solidFill>
                  <a:srgbClr val="666666"/>
                </a:solidFill>
                <a:highlight>
                  <a:srgbClr val="FFFFFF"/>
                </a:highlight>
                <a:latin typeface="Courier New"/>
                <a:ea typeface="Courier New"/>
                <a:cs typeface="Courier New"/>
                <a:sym typeface="Courier New"/>
              </a:rPr>
              <a:t>&gt;</a:t>
            </a:r>
            <a:r>
              <a:rPr lang="de" sz="1400">
                <a:solidFill>
                  <a:schemeClr val="dk1"/>
                </a:solidFill>
                <a:highlight>
                  <a:srgbClr val="FFFFFF"/>
                </a:highlight>
                <a:latin typeface="Courier New"/>
                <a:ea typeface="Courier New"/>
                <a:cs typeface="Courier New"/>
                <a:sym typeface="Courier New"/>
              </a:rPr>
              <a:t> </a:t>
            </a:r>
            <a:r>
              <a:rPr b="1" lang="de" sz="1400">
                <a:solidFill>
                  <a:srgbClr val="008000"/>
                </a:solidFill>
                <a:highlight>
                  <a:srgbClr val="FFFFFF"/>
                </a:highlight>
                <a:latin typeface="Courier New"/>
                <a:ea typeface="Courier New"/>
                <a:cs typeface="Courier New"/>
                <a:sym typeface="Courier New"/>
              </a:rPr>
              <a:t>THEN</a:t>
            </a:r>
            <a:r>
              <a:rPr lang="de" sz="1400">
                <a:solidFill>
                  <a:schemeClr val="dk1"/>
                </a:solidFill>
                <a:highlight>
                  <a:srgbClr val="FFFFFF"/>
                </a:highlight>
                <a:latin typeface="Courier New"/>
                <a:ea typeface="Courier New"/>
                <a:cs typeface="Courier New"/>
                <a:sym typeface="Courier New"/>
              </a:rPr>
              <a:t> </a:t>
            </a:r>
            <a:endParaRPr sz="14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400">
                <a:solidFill>
                  <a:schemeClr val="dk1"/>
                </a:solidFill>
                <a:highlight>
                  <a:srgbClr val="FFFFFF"/>
                </a:highlight>
                <a:latin typeface="Courier New"/>
                <a:ea typeface="Courier New"/>
                <a:cs typeface="Courier New"/>
                <a:sym typeface="Courier New"/>
              </a:rPr>
              <a:t>   </a:t>
            </a:r>
            <a:r>
              <a:rPr lang="de" sz="1400">
                <a:solidFill>
                  <a:srgbClr val="666666"/>
                </a:solidFill>
                <a:highlight>
                  <a:srgbClr val="FFFFFF"/>
                </a:highlight>
                <a:latin typeface="Courier New"/>
                <a:ea typeface="Courier New"/>
                <a:cs typeface="Courier New"/>
                <a:sym typeface="Courier New"/>
              </a:rPr>
              <a:t>&lt;</a:t>
            </a:r>
            <a:r>
              <a:rPr lang="de" sz="1400">
                <a:solidFill>
                  <a:schemeClr val="dk1"/>
                </a:solidFill>
                <a:highlight>
                  <a:srgbClr val="FFFFFF"/>
                </a:highlight>
                <a:latin typeface="Courier New"/>
                <a:ea typeface="Courier New"/>
                <a:cs typeface="Courier New"/>
                <a:sym typeface="Courier New"/>
              </a:rPr>
              <a:t>Anweisung(en)</a:t>
            </a:r>
            <a:r>
              <a:rPr lang="de" sz="1400">
                <a:solidFill>
                  <a:srgbClr val="666666"/>
                </a:solidFill>
                <a:highlight>
                  <a:srgbClr val="FFFFFF"/>
                </a:highlight>
                <a:latin typeface="Courier New"/>
                <a:ea typeface="Courier New"/>
                <a:cs typeface="Courier New"/>
                <a:sym typeface="Courier New"/>
              </a:rPr>
              <a:t>&gt;</a:t>
            </a:r>
            <a:r>
              <a:rPr lang="de"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de" sz="1400">
                <a:solidFill>
                  <a:srgbClr val="008000"/>
                </a:solidFill>
                <a:highlight>
                  <a:srgbClr val="FFFFFF"/>
                </a:highlight>
                <a:latin typeface="Courier New"/>
                <a:ea typeface="Courier New"/>
                <a:cs typeface="Courier New"/>
                <a:sym typeface="Courier New"/>
              </a:rPr>
              <a:t>ELSE</a:t>
            </a:r>
            <a:endParaRPr sz="14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400">
                <a:solidFill>
                  <a:schemeClr val="dk1"/>
                </a:solidFill>
                <a:highlight>
                  <a:srgbClr val="FFFFFF"/>
                </a:highlight>
                <a:latin typeface="Courier New"/>
                <a:ea typeface="Courier New"/>
                <a:cs typeface="Courier New"/>
                <a:sym typeface="Courier New"/>
              </a:rPr>
              <a:t>   </a:t>
            </a:r>
            <a:r>
              <a:rPr lang="de" sz="1400">
                <a:solidFill>
                  <a:srgbClr val="666666"/>
                </a:solidFill>
                <a:highlight>
                  <a:srgbClr val="FFFFFF"/>
                </a:highlight>
                <a:latin typeface="Courier New"/>
                <a:ea typeface="Courier New"/>
                <a:cs typeface="Courier New"/>
                <a:sym typeface="Courier New"/>
              </a:rPr>
              <a:t>&lt;</a:t>
            </a:r>
            <a:r>
              <a:rPr lang="de" sz="1400">
                <a:solidFill>
                  <a:schemeClr val="dk1"/>
                </a:solidFill>
                <a:highlight>
                  <a:srgbClr val="FFFFFF"/>
                </a:highlight>
                <a:latin typeface="Courier New"/>
                <a:ea typeface="Courier New"/>
                <a:cs typeface="Courier New"/>
                <a:sym typeface="Courier New"/>
              </a:rPr>
              <a:t>Anweisung(en)</a:t>
            </a:r>
            <a:r>
              <a:rPr lang="de" sz="1400">
                <a:solidFill>
                  <a:srgbClr val="666666"/>
                </a:solidFill>
                <a:highlight>
                  <a:srgbClr val="FFFFFF"/>
                </a:highlight>
                <a:latin typeface="Courier New"/>
                <a:ea typeface="Courier New"/>
                <a:cs typeface="Courier New"/>
                <a:sym typeface="Courier New"/>
              </a:rPr>
              <a:t>&gt;</a:t>
            </a:r>
            <a:r>
              <a:rPr lang="de"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0" rtl="0" algn="l">
              <a:lnSpc>
                <a:spcPct val="110000"/>
              </a:lnSpc>
              <a:spcBef>
                <a:spcPts val="0"/>
              </a:spcBef>
              <a:spcAft>
                <a:spcPts val="0"/>
              </a:spcAft>
              <a:buClr>
                <a:schemeClr val="dk1"/>
              </a:buClr>
              <a:buSzPts val="1100"/>
              <a:buFont typeface="Arial"/>
              <a:buNone/>
            </a:pPr>
            <a:r>
              <a:rPr b="1" lang="de" sz="1400">
                <a:solidFill>
                  <a:srgbClr val="008000"/>
                </a:solidFill>
                <a:highlight>
                  <a:srgbClr val="FFFFFF"/>
                </a:highlight>
                <a:latin typeface="Courier New"/>
                <a:ea typeface="Courier New"/>
                <a:cs typeface="Courier New"/>
                <a:sym typeface="Courier New"/>
              </a:rPr>
              <a:t>END</a:t>
            </a:r>
            <a:r>
              <a:rPr lang="de" sz="1400">
                <a:solidFill>
                  <a:schemeClr val="dk1"/>
                </a:solidFill>
                <a:highlight>
                  <a:srgbClr val="FFFFFF"/>
                </a:highlight>
                <a:latin typeface="Courier New"/>
                <a:ea typeface="Courier New"/>
                <a:cs typeface="Courier New"/>
                <a:sym typeface="Courier New"/>
              </a:rPr>
              <a:t> IF;</a:t>
            </a:r>
            <a:endParaRPr sz="14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9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Schleifen</a:t>
            </a:r>
            <a:endParaRPr/>
          </a:p>
        </p:txBody>
      </p:sp>
      <p:sp>
        <p:nvSpPr>
          <p:cNvPr id="1441" name="Google Shape;1441;p19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i="1" lang="de" sz="1200">
                <a:solidFill>
                  <a:srgbClr val="408080"/>
                </a:solidFill>
                <a:highlight>
                  <a:srgbClr val="FFFFFF"/>
                </a:highlight>
                <a:latin typeface="Courier New"/>
                <a:ea typeface="Courier New"/>
                <a:cs typeface="Courier New"/>
                <a:sym typeface="Courier New"/>
              </a:rPr>
              <a:t>-- Simple While Loop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WHILE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Bedingung</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DO</a:t>
            </a:r>
            <a:br>
              <a:rPr lang="de" sz="1200">
                <a:solidFill>
                  <a:schemeClr val="dk1"/>
                </a:solidFill>
                <a:highlight>
                  <a:srgbClr val="FFFFFF"/>
                </a:highlight>
                <a:latin typeface="Courier New"/>
                <a:ea typeface="Courier New"/>
                <a:cs typeface="Courier New"/>
                <a:sym typeface="Courier New"/>
              </a:rPr>
            </a:b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Anweisungen</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a:t>
            </a:r>
            <a:br>
              <a:rPr lang="de" sz="1200">
                <a:solidFill>
                  <a:schemeClr val="dk1"/>
                </a:solidFill>
                <a:highlight>
                  <a:srgbClr val="FFFFFF"/>
                </a:highlight>
                <a:latin typeface="Courier New"/>
                <a:ea typeface="Courier New"/>
                <a:cs typeface="Courier New"/>
                <a:sym typeface="Courier New"/>
              </a:rPr>
            </a:br>
            <a:r>
              <a:rPr b="1" lang="de" sz="1200">
                <a:solidFill>
                  <a:srgbClr val="008000"/>
                </a:solidFill>
                <a:highlight>
                  <a:srgbClr val="FFFFFF"/>
                </a:highlight>
                <a:latin typeface="Courier New"/>
                <a:ea typeface="Courier New"/>
                <a:cs typeface="Courier New"/>
                <a:sym typeface="Courier New"/>
              </a:rPr>
              <a:t>END</a:t>
            </a:r>
            <a:r>
              <a:rPr lang="de" sz="1200">
                <a:solidFill>
                  <a:schemeClr val="dk1"/>
                </a:solidFill>
                <a:highlight>
                  <a:srgbClr val="FFFFFF"/>
                </a:highlight>
                <a:latin typeface="Courier New"/>
                <a:ea typeface="Courier New"/>
                <a:cs typeface="Courier New"/>
                <a:sym typeface="Courier New"/>
              </a:rPr>
              <a:t> WHILE;</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de" sz="1200">
                <a:solidFill>
                  <a:srgbClr val="408080"/>
                </a:solidFill>
                <a:highlight>
                  <a:srgbClr val="FFFFFF"/>
                </a:highlight>
                <a:latin typeface="Courier New"/>
                <a:ea typeface="Courier New"/>
                <a:cs typeface="Courier New"/>
                <a:sym typeface="Courier New"/>
              </a:rPr>
              <a:t>-- Labled While Loop, similar to "break"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label</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 WHILE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Bedingung</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DO</a:t>
            </a:r>
            <a:br>
              <a:rPr lang="de" sz="1200">
                <a:solidFill>
                  <a:schemeClr val="dk1"/>
                </a:solidFill>
                <a:highlight>
                  <a:srgbClr val="FFFFFF"/>
                </a:highlight>
                <a:latin typeface="Courier New"/>
                <a:ea typeface="Courier New"/>
                <a:cs typeface="Courier New"/>
                <a:sym typeface="Courier New"/>
              </a:rPr>
            </a:b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Anweisung</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IF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Bedingung</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THEN</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LEAVE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label</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END</a:t>
            </a:r>
            <a:r>
              <a:rPr lang="de" sz="1200">
                <a:solidFill>
                  <a:schemeClr val="dk1"/>
                </a:solidFill>
                <a:highlight>
                  <a:srgbClr val="FFFFFF"/>
                </a:highlight>
                <a:latin typeface="Courier New"/>
                <a:ea typeface="Courier New"/>
                <a:cs typeface="Courier New"/>
                <a:sym typeface="Courier New"/>
              </a:rPr>
              <a:t> IF;</a:t>
            </a:r>
            <a:endParaRPr sz="1200">
              <a:solidFill>
                <a:schemeClr val="dk1"/>
              </a:solidFill>
              <a:highlight>
                <a:srgbClr val="FFFFFF"/>
              </a:highlight>
              <a:latin typeface="Courier New"/>
              <a:ea typeface="Courier New"/>
              <a:cs typeface="Courier New"/>
              <a:sym typeface="Courier New"/>
            </a:endParaRPr>
          </a:p>
          <a:p>
            <a:pPr indent="0" lvl="0" marL="0" rtl="0" algn="l">
              <a:lnSpc>
                <a:spcPct val="110000"/>
              </a:lnSpc>
              <a:spcBef>
                <a:spcPts val="0"/>
              </a:spcBef>
              <a:spcAft>
                <a:spcPts val="0"/>
              </a:spcAft>
              <a:buClr>
                <a:schemeClr val="dk1"/>
              </a:buClr>
              <a:buSzPts val="1100"/>
              <a:buFont typeface="Arial"/>
              <a:buNone/>
            </a:pPr>
            <a:r>
              <a:rPr b="1" lang="de" sz="1200">
                <a:solidFill>
                  <a:srgbClr val="008000"/>
                </a:solidFill>
                <a:highlight>
                  <a:srgbClr val="FFFFFF"/>
                </a:highlight>
                <a:latin typeface="Courier New"/>
                <a:ea typeface="Courier New"/>
                <a:cs typeface="Courier New"/>
                <a:sym typeface="Courier New"/>
              </a:rPr>
              <a:t>END</a:t>
            </a:r>
            <a:r>
              <a:rPr lang="de" sz="1200">
                <a:solidFill>
                  <a:schemeClr val="dk1"/>
                </a:solidFill>
                <a:highlight>
                  <a:srgbClr val="FFFFFF"/>
                </a:highlight>
                <a:latin typeface="Courier New"/>
                <a:ea typeface="Courier New"/>
                <a:cs typeface="Courier New"/>
                <a:sym typeface="Courier New"/>
              </a:rPr>
              <a:t> WHILE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label</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442" name="Google Shape;1442;p190"/>
          <p:cNvSpPr txBox="1"/>
          <p:nvPr/>
        </p:nvSpPr>
        <p:spPr>
          <a:xfrm>
            <a:off x="4779675" y="1115000"/>
            <a:ext cx="40527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de" sz="1200">
                <a:solidFill>
                  <a:srgbClr val="408080"/>
                </a:solidFill>
                <a:highlight>
                  <a:srgbClr val="FFFFFF"/>
                </a:highlight>
                <a:latin typeface="Courier New"/>
                <a:ea typeface="Courier New"/>
                <a:cs typeface="Courier New"/>
                <a:sym typeface="Courier New"/>
              </a:rPr>
              <a:t>-- labled While Loop, similar to "continue"</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label</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 WHILE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Bedingung </a:t>
            </a:r>
            <a:r>
              <a:rPr lang="de" sz="1200">
                <a:solidFill>
                  <a:srgbClr val="666666"/>
                </a:solidFill>
                <a:highlight>
                  <a:srgbClr val="FFFFFF"/>
                </a:highlight>
                <a:latin typeface="Courier New"/>
                <a:ea typeface="Courier New"/>
                <a:cs typeface="Courier New"/>
                <a:sym typeface="Courier New"/>
              </a:rPr>
              <a:t>1&gt;</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DO</a:t>
            </a:r>
            <a:r>
              <a:rPr lang="de"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Anweisung </a:t>
            </a:r>
            <a:r>
              <a:rPr lang="de" sz="1200">
                <a:solidFill>
                  <a:srgbClr val="666666"/>
                </a:solidFill>
                <a:highlight>
                  <a:srgbClr val="FFFFFF"/>
                </a:highlight>
                <a:latin typeface="Courier New"/>
                <a:ea typeface="Courier New"/>
                <a:cs typeface="Courier New"/>
                <a:sym typeface="Courier New"/>
              </a:rPr>
              <a:t>1&gt;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Anweisung </a:t>
            </a:r>
            <a:r>
              <a:rPr lang="de" sz="1200">
                <a:solidFill>
                  <a:srgbClr val="666666"/>
                </a:solidFill>
                <a:highlight>
                  <a:srgbClr val="FFFFFF"/>
                </a:highlight>
                <a:latin typeface="Courier New"/>
                <a:ea typeface="Courier New"/>
                <a:cs typeface="Courier New"/>
                <a:sym typeface="Courier New"/>
              </a:rPr>
              <a:t>2&gt;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IF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Bedingung </a:t>
            </a:r>
            <a:r>
              <a:rPr lang="de" sz="1200">
                <a:solidFill>
                  <a:srgbClr val="666666"/>
                </a:solidFill>
                <a:highlight>
                  <a:srgbClr val="FFFFFF"/>
                </a:highlight>
                <a:latin typeface="Courier New"/>
                <a:ea typeface="Courier New"/>
                <a:cs typeface="Courier New"/>
                <a:sym typeface="Courier New"/>
              </a:rPr>
              <a:t>2&gt;</a:t>
            </a: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THEN</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ITERATE</a:t>
            </a: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label</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  </a:t>
            </a:r>
            <a:r>
              <a:rPr i="1" lang="de" sz="1200">
                <a:solidFill>
                  <a:srgbClr val="408080"/>
                </a:solidFill>
                <a:highlight>
                  <a:srgbClr val="FFFFFF"/>
                </a:highlight>
                <a:latin typeface="Courier New"/>
                <a:ea typeface="Courier New"/>
                <a:cs typeface="Courier New"/>
                <a:sym typeface="Courier New"/>
              </a:rPr>
              <a:t>-- Rücksprung zu &lt;label&gt;: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a:t>
            </a:r>
            <a:r>
              <a:rPr b="1" lang="de" sz="1200">
                <a:solidFill>
                  <a:srgbClr val="008000"/>
                </a:solidFill>
                <a:highlight>
                  <a:srgbClr val="FFFFFF"/>
                </a:highlight>
                <a:latin typeface="Courier New"/>
                <a:ea typeface="Courier New"/>
                <a:cs typeface="Courier New"/>
                <a:sym typeface="Courier New"/>
              </a:rPr>
              <a:t>END</a:t>
            </a:r>
            <a:r>
              <a:rPr lang="de" sz="1200">
                <a:solidFill>
                  <a:schemeClr val="dk1"/>
                </a:solidFill>
                <a:highlight>
                  <a:srgbClr val="FFFFFF"/>
                </a:highlight>
                <a:latin typeface="Courier New"/>
                <a:ea typeface="Courier New"/>
                <a:cs typeface="Courier New"/>
                <a:sym typeface="Courier New"/>
              </a:rPr>
              <a:t> IF;</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Anweisung </a:t>
            </a:r>
            <a:r>
              <a:rPr lang="de" sz="1200">
                <a:solidFill>
                  <a:srgbClr val="666666"/>
                </a:solidFill>
                <a:highlight>
                  <a:srgbClr val="FFFFFF"/>
                </a:highlight>
                <a:latin typeface="Courier New"/>
                <a:ea typeface="Courier New"/>
                <a:cs typeface="Courier New"/>
                <a:sym typeface="Courier New"/>
              </a:rPr>
              <a:t>3&gt;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200">
                <a:solidFill>
                  <a:schemeClr val="dk1"/>
                </a:solidFill>
                <a:highlight>
                  <a:srgbClr val="FFFFFF"/>
                </a:highlight>
                <a:latin typeface="Courier New"/>
                <a:ea typeface="Courier New"/>
                <a:cs typeface="Courier New"/>
                <a:sym typeface="Courier New"/>
              </a:rPr>
              <a:t>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Anweisung </a:t>
            </a:r>
            <a:r>
              <a:rPr lang="de" sz="1200">
                <a:solidFill>
                  <a:srgbClr val="666666"/>
                </a:solidFill>
                <a:highlight>
                  <a:srgbClr val="FFFFFF"/>
                </a:highlight>
                <a:latin typeface="Courier New"/>
                <a:ea typeface="Courier New"/>
                <a:cs typeface="Courier New"/>
                <a:sym typeface="Courier New"/>
              </a:rPr>
              <a:t>4&gt;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lnSpc>
                <a:spcPct val="110000"/>
              </a:lnSpc>
              <a:spcBef>
                <a:spcPts val="0"/>
              </a:spcBef>
              <a:spcAft>
                <a:spcPts val="0"/>
              </a:spcAft>
              <a:buClr>
                <a:schemeClr val="dk1"/>
              </a:buClr>
              <a:buSzPts val="1100"/>
              <a:buFont typeface="Arial"/>
              <a:buNone/>
            </a:pPr>
            <a:r>
              <a:rPr b="1" lang="de" sz="1200">
                <a:solidFill>
                  <a:srgbClr val="008000"/>
                </a:solidFill>
                <a:highlight>
                  <a:srgbClr val="FFFFFF"/>
                </a:highlight>
                <a:latin typeface="Courier New"/>
                <a:ea typeface="Courier New"/>
                <a:cs typeface="Courier New"/>
                <a:sym typeface="Courier New"/>
              </a:rPr>
              <a:t>END</a:t>
            </a:r>
            <a:r>
              <a:rPr lang="de" sz="1200">
                <a:solidFill>
                  <a:schemeClr val="dk1"/>
                </a:solidFill>
                <a:highlight>
                  <a:srgbClr val="FFFFFF"/>
                </a:highlight>
                <a:latin typeface="Courier New"/>
                <a:ea typeface="Courier New"/>
                <a:cs typeface="Courier New"/>
                <a:sym typeface="Courier New"/>
              </a:rPr>
              <a:t> WHILE </a:t>
            </a:r>
            <a:r>
              <a:rPr lang="de" sz="1200">
                <a:solidFill>
                  <a:srgbClr val="666666"/>
                </a:solidFill>
                <a:highlight>
                  <a:srgbClr val="FFFFFF"/>
                </a:highlight>
                <a:latin typeface="Courier New"/>
                <a:ea typeface="Courier New"/>
                <a:cs typeface="Courier New"/>
                <a:sym typeface="Courier New"/>
              </a:rPr>
              <a:t>&lt;</a:t>
            </a:r>
            <a:r>
              <a:rPr lang="de" sz="1200">
                <a:solidFill>
                  <a:schemeClr val="dk1"/>
                </a:solidFill>
                <a:highlight>
                  <a:srgbClr val="FFFFFF"/>
                </a:highlight>
                <a:latin typeface="Courier New"/>
                <a:ea typeface="Courier New"/>
                <a:cs typeface="Courier New"/>
                <a:sym typeface="Courier New"/>
              </a:rPr>
              <a:t>label</a:t>
            </a:r>
            <a:r>
              <a:rPr lang="de" sz="1200">
                <a:solidFill>
                  <a:srgbClr val="666666"/>
                </a:solidFill>
                <a:highlight>
                  <a:srgbClr val="FFFFFF"/>
                </a:highlight>
                <a:latin typeface="Courier New"/>
                <a:ea typeface="Courier New"/>
                <a:cs typeface="Courier New"/>
                <a:sym typeface="Courier New"/>
              </a:rPr>
              <a:t>&gt;</a:t>
            </a:r>
            <a:r>
              <a:rPr lang="de"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9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 Trigger</a:t>
            </a:r>
            <a:endParaRPr/>
          </a:p>
        </p:txBody>
      </p:sp>
      <p:sp>
        <p:nvSpPr>
          <p:cNvPr id="1448" name="Google Shape;1448;p191"/>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300">
                <a:solidFill>
                  <a:srgbClr val="666666"/>
                </a:solidFill>
              </a:rPr>
              <a:t>delimiter |</a:t>
            </a:r>
            <a:endParaRPr sz="1300">
              <a:solidFill>
                <a:srgbClr val="666666"/>
              </a:solidFill>
            </a:endParaRPr>
          </a:p>
          <a:p>
            <a:pPr indent="0" lvl="0" marL="0" rtl="0" algn="l">
              <a:spcBef>
                <a:spcPts val="0"/>
              </a:spcBef>
              <a:spcAft>
                <a:spcPts val="0"/>
              </a:spcAft>
              <a:buNone/>
            </a:pPr>
            <a:r>
              <a:rPr lang="de" sz="1300">
                <a:solidFill>
                  <a:srgbClr val="666666"/>
                </a:solidFill>
              </a:rPr>
              <a:t>CREATE TRIGGER insert_preishistorie</a:t>
            </a:r>
            <a:endParaRPr sz="1300">
              <a:solidFill>
                <a:srgbClr val="666666"/>
              </a:solidFill>
            </a:endParaRPr>
          </a:p>
          <a:p>
            <a:pPr indent="0" lvl="0" marL="0" rtl="0" algn="l">
              <a:spcBef>
                <a:spcPts val="0"/>
              </a:spcBef>
              <a:spcAft>
                <a:spcPts val="0"/>
              </a:spcAft>
              <a:buNone/>
            </a:pPr>
            <a:r>
              <a:rPr lang="de" sz="1300">
                <a:solidFill>
                  <a:srgbClr val="666666"/>
                </a:solidFill>
              </a:rPr>
              <a:t>      AFTER INSERT</a:t>
            </a:r>
            <a:endParaRPr sz="1300">
              <a:solidFill>
                <a:srgbClr val="666666"/>
              </a:solidFill>
            </a:endParaRPr>
          </a:p>
          <a:p>
            <a:pPr indent="0" lvl="0" marL="0" rtl="0" algn="l">
              <a:spcBef>
                <a:spcPts val="0"/>
              </a:spcBef>
              <a:spcAft>
                <a:spcPts val="0"/>
              </a:spcAft>
              <a:buNone/>
            </a:pPr>
            <a:r>
              <a:rPr lang="de" sz="1300">
                <a:solidFill>
                  <a:srgbClr val="666666"/>
                </a:solidFill>
              </a:rPr>
              <a:t>      ON produkte</a:t>
            </a:r>
            <a:endParaRPr sz="1300">
              <a:solidFill>
                <a:srgbClr val="666666"/>
              </a:solidFill>
            </a:endParaRPr>
          </a:p>
          <a:p>
            <a:pPr indent="0" lvl="0" marL="0" rtl="0" algn="l">
              <a:spcBef>
                <a:spcPts val="0"/>
              </a:spcBef>
              <a:spcAft>
                <a:spcPts val="0"/>
              </a:spcAft>
              <a:buNone/>
            </a:pPr>
            <a:r>
              <a:rPr lang="de" sz="1300">
                <a:solidFill>
                  <a:srgbClr val="666666"/>
                </a:solidFill>
              </a:rPr>
              <a:t>      FOR EACH ROW </a:t>
            </a:r>
            <a:endParaRPr sz="1300">
              <a:solidFill>
                <a:srgbClr val="666666"/>
              </a:solidFill>
            </a:endParaRPr>
          </a:p>
          <a:p>
            <a:pPr indent="0" lvl="0" marL="0" rtl="0" algn="l">
              <a:spcBef>
                <a:spcPts val="0"/>
              </a:spcBef>
              <a:spcAft>
                <a:spcPts val="0"/>
              </a:spcAft>
              <a:buNone/>
            </a:pPr>
            <a:r>
              <a:rPr lang="de" sz="1300">
                <a:solidFill>
                  <a:srgbClr val="666666"/>
                </a:solidFill>
              </a:rPr>
              <a:t>    BEGIN</a:t>
            </a:r>
            <a:endParaRPr sz="1300">
              <a:solidFill>
                <a:srgbClr val="666666"/>
              </a:solidFill>
            </a:endParaRPr>
          </a:p>
          <a:p>
            <a:pPr indent="0" lvl="0" marL="0" rtl="0" algn="l">
              <a:spcBef>
                <a:spcPts val="0"/>
              </a:spcBef>
              <a:spcAft>
                <a:spcPts val="0"/>
              </a:spcAft>
              <a:buNone/>
            </a:pPr>
            <a:r>
              <a:rPr lang="de" sz="1300">
                <a:solidFill>
                  <a:srgbClr val="666666"/>
                </a:solidFill>
              </a:rPr>
              <a:t>      INSERT INTO preishistorie (productid, preis,aenderung) VALUES (NEW.id, NEW.preis,NOW());</a:t>
            </a:r>
            <a:endParaRPr sz="1300">
              <a:solidFill>
                <a:srgbClr val="666666"/>
              </a:solidFill>
            </a:endParaRPr>
          </a:p>
          <a:p>
            <a:pPr indent="0" lvl="0" marL="0" rtl="0" algn="l">
              <a:spcBef>
                <a:spcPts val="0"/>
              </a:spcBef>
              <a:spcAft>
                <a:spcPts val="0"/>
              </a:spcAft>
              <a:buNone/>
            </a:pPr>
            <a:r>
              <a:rPr lang="de" sz="1300">
                <a:solidFill>
                  <a:srgbClr val="666666"/>
                </a:solidFill>
              </a:rPr>
              <a:t>    END;</a:t>
            </a:r>
            <a:endParaRPr sz="1300">
              <a:solidFill>
                <a:srgbClr val="666666"/>
              </a:solidFill>
            </a:endParaRPr>
          </a:p>
          <a:p>
            <a:pPr indent="0" lvl="0" marL="0" rtl="0" algn="l">
              <a:spcBef>
                <a:spcPts val="0"/>
              </a:spcBef>
              <a:spcAft>
                <a:spcPts val="0"/>
              </a:spcAft>
              <a:buNone/>
            </a:pPr>
            <a:r>
              <a:rPr lang="de" sz="1300">
                <a:solidFill>
                  <a:srgbClr val="666666"/>
                </a:solidFill>
              </a:rPr>
              <a:t>|</a:t>
            </a:r>
            <a:endParaRPr sz="1300">
              <a:solidFill>
                <a:srgbClr val="666666"/>
              </a:solidFill>
            </a:endParaRPr>
          </a:p>
          <a:p>
            <a:pPr indent="0" lvl="0" marL="0" rtl="0" algn="l">
              <a:spcBef>
                <a:spcPts val="0"/>
              </a:spcBef>
              <a:spcAft>
                <a:spcPts val="0"/>
              </a:spcAft>
              <a:buNone/>
            </a:pPr>
            <a:r>
              <a:rPr lang="de" sz="1300">
                <a:solidFill>
                  <a:srgbClr val="666666"/>
                </a:solidFill>
              </a:rPr>
              <a:t>delimiter ;</a:t>
            </a:r>
            <a:endParaRPr sz="1300">
              <a:solidFill>
                <a:srgbClr val="666666"/>
              </a:solidFill>
            </a:endParaRPr>
          </a:p>
          <a:p>
            <a:pPr indent="0" lvl="0" marL="0" rtl="0" algn="l">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92"/>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Aufgabe // Trigger &amp; Views</a:t>
            </a:r>
            <a:endParaRPr>
              <a:solidFill>
                <a:schemeClr val="lt1"/>
              </a:solidFill>
            </a:endParaRPr>
          </a:p>
        </p:txBody>
      </p:sp>
      <p:sp>
        <p:nvSpPr>
          <p:cNvPr id="1454" name="Google Shape;1454;p192"/>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45 </a:t>
            </a:r>
            <a:r>
              <a:rPr b="1" lang="de" sz="1000">
                <a:solidFill>
                  <a:srgbClr val="000000"/>
                </a:solidFill>
                <a:latin typeface="Source Sans Pro"/>
                <a:ea typeface="Source Sans Pro"/>
                <a:cs typeface="Source Sans Pro"/>
                <a:sym typeface="Source Sans Pro"/>
              </a:rPr>
              <a:t>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einer 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a:p>
            <a:pPr indent="0" lvl="0" marL="0" rtl="0" algn="l">
              <a:spcBef>
                <a:spcPts val="0"/>
              </a:spcBef>
              <a:spcAft>
                <a:spcPts val="0"/>
              </a:spcAft>
              <a:buNone/>
            </a:pPr>
            <a:r>
              <a:rPr lang="de"/>
              <a:t>DATENBANK:</a:t>
            </a:r>
            <a:br>
              <a:rPr lang="de"/>
            </a:br>
            <a:r>
              <a:rPr b="1" lang="de" sz="1000">
                <a:solidFill>
                  <a:srgbClr val="000000"/>
                </a:solidFill>
                <a:latin typeface="Source Sans Pro"/>
                <a:ea typeface="Source Sans Pro"/>
                <a:cs typeface="Source Sans Pro"/>
                <a:sym typeface="Source Sans Pro"/>
              </a:rPr>
              <a:t>uebungSchule</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b="1" lang="de" sz="1000">
                <a:solidFill>
                  <a:srgbClr val="000000"/>
                </a:solidFill>
                <a:latin typeface="Source Sans Pro"/>
                <a:ea typeface="Source Sans Pro"/>
                <a:cs typeface="Source Sans Pro"/>
                <a:sym typeface="Source Sans Pro"/>
              </a:rPr>
              <a:t>TIPP:</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sz="800"/>
              <a:t>https://www.w3spoint.com/triggers-plsql</a:t>
            </a:r>
            <a:endParaRPr sz="800"/>
          </a:p>
        </p:txBody>
      </p:sp>
      <p:sp>
        <p:nvSpPr>
          <p:cNvPr id="1455" name="Google Shape;1455;p192"/>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1456" name="Google Shape;1456;p192"/>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de" sz="1400"/>
              <a:t>Erweiterne sie das Schema mit Folgenden 2 Tabellen</a:t>
            </a:r>
            <a:endParaRPr sz="1400"/>
          </a:p>
          <a:p>
            <a:pPr indent="-317500" lvl="1" marL="914400" rtl="0" algn="l">
              <a:spcBef>
                <a:spcPts val="0"/>
              </a:spcBef>
              <a:spcAft>
                <a:spcPts val="0"/>
              </a:spcAft>
              <a:buSzPts val="1400"/>
              <a:buChar char="○"/>
            </a:pPr>
            <a:r>
              <a:rPr lang="de" sz="1400"/>
              <a:t>Versetzungsgefaerdert </a:t>
            </a:r>
            <a:endParaRPr sz="1400"/>
          </a:p>
          <a:p>
            <a:pPr indent="-317500" lvl="1" marL="914400" rtl="0" algn="l">
              <a:spcBef>
                <a:spcPts val="0"/>
              </a:spcBef>
              <a:spcAft>
                <a:spcPts val="0"/>
              </a:spcAft>
              <a:buSzPts val="1400"/>
              <a:buChar char="○"/>
            </a:pPr>
            <a:r>
              <a:rPr lang="de" sz="1400"/>
              <a:t>KlassenBester</a:t>
            </a:r>
            <a:endParaRPr sz="1400"/>
          </a:p>
          <a:p>
            <a:pPr indent="-317500" lvl="0" marL="457200" rtl="0" algn="l">
              <a:spcBef>
                <a:spcPts val="0"/>
              </a:spcBef>
              <a:spcAft>
                <a:spcPts val="0"/>
              </a:spcAft>
              <a:buSzPts val="1400"/>
              <a:buChar char="●"/>
            </a:pPr>
            <a:r>
              <a:rPr lang="de" sz="1400"/>
              <a:t>Erstellen sie 2 Trigger die Jeweils nach dem Insert &amp; Update der Deutsch und Mathe Note Berechnet ob der Schüler Versetzungs gefährdet ist oder Klassenbester. </a:t>
            </a:r>
            <a:br>
              <a:rPr lang="de" sz="1400"/>
            </a:br>
            <a:r>
              <a:rPr lang="de" sz="1400"/>
              <a:t>Sollte dies der fall sein, tragen sie diese in die Tabellen ein mit Zeitstempel.</a:t>
            </a:r>
            <a:endParaRPr sz="1400"/>
          </a:p>
          <a:p>
            <a:pPr indent="-317500" lvl="0" marL="457200" rtl="0" algn="l">
              <a:spcBef>
                <a:spcPts val="0"/>
              </a:spcBef>
              <a:spcAft>
                <a:spcPts val="0"/>
              </a:spcAft>
              <a:buSzPts val="1400"/>
              <a:buChar char="●"/>
            </a:pPr>
            <a:r>
              <a:rPr lang="de" sz="1400"/>
              <a:t>Erstellen sie eine View Die Folgendes Beinhaltet: </a:t>
            </a:r>
            <a:br>
              <a:rPr lang="de" sz="1400"/>
            </a:br>
            <a:r>
              <a:rPr lang="de" sz="1400"/>
              <a:t>Schülername Deutsch und Mathe Note und Versetzungsgefahr und Klassenbester </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93"/>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Stored Procedure</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94"/>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Stored </a:t>
            </a:r>
            <a:r>
              <a:rPr lang="de"/>
              <a:t>Procedure</a:t>
            </a:r>
            <a:endParaRPr/>
          </a:p>
        </p:txBody>
      </p:sp>
      <p:sp>
        <p:nvSpPr>
          <p:cNvPr id="1467" name="Google Shape;1467;p194"/>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Was ist eine Stored Procedure?</a:t>
            </a:r>
            <a:endParaRPr/>
          </a:p>
          <a:p>
            <a:pPr indent="0" lvl="0" marL="0" rtl="0" algn="l">
              <a:spcBef>
                <a:spcPts val="0"/>
              </a:spcBef>
              <a:spcAft>
                <a:spcPts val="0"/>
              </a:spcAft>
              <a:buClr>
                <a:schemeClr val="dk1"/>
              </a:buClr>
              <a:buSzPts val="1100"/>
              <a:buFont typeface="Arial"/>
              <a:buNone/>
            </a:pPr>
            <a:r>
              <a:rPr lang="de"/>
              <a:t>Eine Stored Procedure ist ein vorbereiteter SQL-Code, den Sie speichern können, sodass der Code immer wieder verwendet werden kann.</a:t>
            </a:r>
            <a:endParaRPr/>
          </a:p>
          <a:p>
            <a:pPr indent="0" lvl="0" marL="0" rtl="0" algn="l">
              <a:spcBef>
                <a:spcPts val="0"/>
              </a:spcBef>
              <a:spcAft>
                <a:spcPts val="0"/>
              </a:spcAft>
              <a:buClr>
                <a:schemeClr val="dk1"/>
              </a:buClr>
              <a:buSzPts val="1100"/>
              <a:buFont typeface="Arial"/>
              <a:buNone/>
            </a:pPr>
            <a:r>
              <a:rPr lang="de"/>
              <a:t>Wenn Sie also eine SQL-Abfrage haben, die Sie immer wieder schreiben, speichern Sie sie als Stored Procedure und rufen Sie sie dann einfach auf, um sie auszuführen.</a:t>
            </a:r>
            <a:endParaRPr/>
          </a:p>
          <a:p>
            <a:pPr indent="0" lvl="0" marL="0" rtl="0" algn="l">
              <a:spcBef>
                <a:spcPts val="0"/>
              </a:spcBef>
              <a:spcAft>
                <a:spcPts val="0"/>
              </a:spcAft>
              <a:buClr>
                <a:schemeClr val="dk1"/>
              </a:buClr>
              <a:buSzPts val="1100"/>
              <a:buFont typeface="Arial"/>
              <a:buNone/>
            </a:pPr>
            <a:r>
              <a:rPr lang="de"/>
              <a:t>Sie können auch Parameter an eine Stored Procedure übergeben, sodass die Stored Procedure basierend auf den übergebenen Parameterwerten agieren kann.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9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Syntax - Grundkonstrukt</a:t>
            </a:r>
            <a:endParaRPr/>
          </a:p>
        </p:txBody>
      </p:sp>
      <p:sp>
        <p:nvSpPr>
          <p:cNvPr id="1473" name="Google Shape;1473;p195"/>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101600" marR="190500" rtl="0" algn="l">
              <a:lnSpc>
                <a:spcPct val="142857"/>
              </a:lnSpc>
              <a:spcBef>
                <a:spcPts val="400"/>
              </a:spcBef>
              <a:spcAft>
                <a:spcPts val="0"/>
              </a:spcAft>
              <a:buNone/>
            </a:pPr>
            <a:r>
              <a:rPr lang="de" sz="1750">
                <a:solidFill>
                  <a:srgbClr val="333333"/>
                </a:solidFill>
                <a:highlight>
                  <a:srgbClr val="FFFFFF"/>
                </a:highlight>
                <a:latin typeface="Courier New"/>
                <a:ea typeface="Courier New"/>
                <a:cs typeface="Courier New"/>
                <a:sym typeface="Courier New"/>
              </a:rPr>
              <a:t>DELIMITER $$</a:t>
            </a:r>
            <a:endParaRPr sz="175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750">
                <a:solidFill>
                  <a:srgbClr val="333333"/>
                </a:solidFill>
                <a:highlight>
                  <a:srgbClr val="FFFFFF"/>
                </a:highlight>
                <a:latin typeface="Courier New"/>
                <a:ea typeface="Courier New"/>
                <a:cs typeface="Courier New"/>
                <a:sym typeface="Courier New"/>
              </a:rPr>
              <a:t>CREATE PROCEDURE `hello_world` ()</a:t>
            </a:r>
            <a:endParaRPr sz="175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750">
                <a:solidFill>
                  <a:srgbClr val="333333"/>
                </a:solidFill>
                <a:highlight>
                  <a:srgbClr val="FFFFFF"/>
                </a:highlight>
                <a:latin typeface="Courier New"/>
                <a:ea typeface="Courier New"/>
                <a:cs typeface="Courier New"/>
                <a:sym typeface="Courier New"/>
              </a:rPr>
              <a:t>BEGIN</a:t>
            </a:r>
            <a:endParaRPr sz="175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750">
                <a:solidFill>
                  <a:srgbClr val="333333"/>
                </a:solidFill>
                <a:highlight>
                  <a:srgbClr val="FFFFFF"/>
                </a:highlight>
                <a:latin typeface="Courier New"/>
                <a:ea typeface="Courier New"/>
                <a:cs typeface="Courier New"/>
                <a:sym typeface="Courier New"/>
              </a:rPr>
              <a:t>SELECT 'Hello World!';</a:t>
            </a:r>
            <a:endParaRPr sz="175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750">
                <a:solidFill>
                  <a:srgbClr val="333333"/>
                </a:solidFill>
                <a:highlight>
                  <a:srgbClr val="FFFFFF"/>
                </a:highlight>
                <a:latin typeface="Courier New"/>
                <a:ea typeface="Courier New"/>
                <a:cs typeface="Courier New"/>
                <a:sym typeface="Courier New"/>
              </a:rPr>
              <a:t>END</a:t>
            </a:r>
            <a:endParaRPr sz="175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Clr>
                <a:schemeClr val="dk1"/>
              </a:buClr>
              <a:buSzPts val="1100"/>
              <a:buFont typeface="Arial"/>
              <a:buNone/>
            </a:pPr>
            <a:r>
              <a:t/>
            </a:r>
            <a:endParaRPr sz="1750">
              <a:solidFill>
                <a:srgbClr val="333333"/>
              </a:solidFill>
              <a:highlight>
                <a:srgbClr val="FFFFFF"/>
              </a:highlight>
              <a:latin typeface="Courier New"/>
              <a:ea typeface="Courier New"/>
              <a:cs typeface="Courier New"/>
              <a:sym typeface="Courier New"/>
            </a:endParaRPr>
          </a:p>
          <a:p>
            <a:pPr indent="0" lvl="0" marL="0" rtl="0" algn="l">
              <a:spcBef>
                <a:spcPts val="60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9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Syntax - Cursor</a:t>
            </a:r>
            <a:endParaRPr/>
          </a:p>
        </p:txBody>
      </p:sp>
      <p:sp>
        <p:nvSpPr>
          <p:cNvPr id="1479" name="Google Shape;1479;p196"/>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101600" marR="190500" rtl="0" algn="l">
              <a:lnSpc>
                <a:spcPct val="142857"/>
              </a:lnSpc>
              <a:spcBef>
                <a:spcPts val="400"/>
              </a:spcBef>
              <a:spcAft>
                <a:spcPts val="0"/>
              </a:spcAft>
              <a:buNone/>
            </a:pPr>
            <a:r>
              <a:rPr lang="de" sz="1200">
                <a:solidFill>
                  <a:srgbClr val="333333"/>
                </a:solidFill>
                <a:highlight>
                  <a:srgbClr val="FFFFFF"/>
                </a:highlight>
                <a:latin typeface="Courier New"/>
                <a:ea typeface="Courier New"/>
                <a:cs typeface="Courier New"/>
                <a:sym typeface="Courier New"/>
              </a:rPr>
              <a:t>DELIMITER $$</a:t>
            </a:r>
            <a:br>
              <a:rPr lang="de" sz="1200">
                <a:solidFill>
                  <a:srgbClr val="333333"/>
                </a:solidFill>
                <a:highlight>
                  <a:srgbClr val="FFFFFF"/>
                </a:highlight>
                <a:latin typeface="Courier New"/>
                <a:ea typeface="Courier New"/>
                <a:cs typeface="Courier New"/>
                <a:sym typeface="Courier New"/>
              </a:rPr>
            </a:br>
            <a:r>
              <a:rPr lang="de" sz="1200">
                <a:solidFill>
                  <a:srgbClr val="333333"/>
                </a:solidFill>
                <a:highlight>
                  <a:srgbClr val="FFFFFF"/>
                </a:highlight>
                <a:latin typeface="Courier New"/>
                <a:ea typeface="Courier New"/>
                <a:cs typeface="Courier New"/>
                <a:sym typeface="Courier New"/>
              </a:rPr>
              <a:t>CREATE PROCEDURE `cursor_example`()</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rgbClr val="FFFFFF"/>
                </a:highlight>
                <a:latin typeface="Courier New"/>
                <a:ea typeface="Courier New"/>
                <a:cs typeface="Courier New"/>
                <a:sym typeface="Courier New"/>
              </a:rPr>
              <a:t>BEGIN</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rgbClr val="FFFFFF"/>
                </a:highlight>
                <a:latin typeface="Courier New"/>
                <a:ea typeface="Courier New"/>
                <a:cs typeface="Courier New"/>
                <a:sym typeface="Courier New"/>
              </a:rPr>
              <a:t>DECLARE var_col1, var_done INT DEFAULT 0;</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rgbClr val="FFFFFF"/>
                </a:highlight>
                <a:latin typeface="Courier New"/>
                <a:ea typeface="Courier New"/>
                <a:cs typeface="Courier New"/>
                <a:sym typeface="Courier New"/>
              </a:rPr>
              <a:t>DECLARE myCursor CURSOR FOR SELECT table1.col1 FROM table1;</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rgbClr val="FFFFFF"/>
                </a:highlight>
                <a:latin typeface="Courier New"/>
                <a:ea typeface="Courier New"/>
                <a:cs typeface="Courier New"/>
                <a:sym typeface="Courier New"/>
              </a:rPr>
              <a:t>DECLARE CONTINUE HANDLER FOR NOT FOUND SET var_done = 1;</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rgbClr val="FFFFFF"/>
                </a:highlight>
                <a:latin typeface="Courier New"/>
                <a:ea typeface="Courier New"/>
                <a:cs typeface="Courier New"/>
                <a:sym typeface="Courier New"/>
              </a:rPr>
              <a:t>SET var_done = 0; #only required if there is a SELECT ... INTO ... before opening the cursor, which could return no results</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rgbClr val="FFFFFF"/>
                </a:highlight>
                <a:latin typeface="Courier New"/>
                <a:ea typeface="Courier New"/>
                <a:cs typeface="Courier New"/>
                <a:sym typeface="Courier New"/>
              </a:rPr>
              <a:t>OPEN myCursor;</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rgbClr val="FFFFFF"/>
                </a:highlight>
                <a:latin typeface="Courier New"/>
                <a:ea typeface="Courier New"/>
                <a:cs typeface="Courier New"/>
                <a:sym typeface="Courier New"/>
              </a:rPr>
              <a:t>FETCH NEXT FROM myCursor INTO var_col1;</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rgbClr val="FFFFFF"/>
                </a:highlight>
                <a:latin typeface="Courier New"/>
                <a:ea typeface="Courier New"/>
                <a:cs typeface="Courier New"/>
                <a:sym typeface="Courier New"/>
              </a:rPr>
              <a:t>WHILE NOT var_done DO</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Clr>
                <a:schemeClr val="dk1"/>
              </a:buClr>
              <a:buSzPts val="1100"/>
              <a:buFont typeface="Arial"/>
              <a:buNone/>
            </a:pPr>
            <a:r>
              <a:t/>
            </a:r>
            <a:endParaRPr sz="1200">
              <a:solidFill>
                <a:srgbClr val="333333"/>
              </a:solidFill>
              <a:highlight>
                <a:srgbClr val="FFFFFF"/>
              </a:highlight>
              <a:latin typeface="Courier New"/>
              <a:ea typeface="Courier New"/>
              <a:cs typeface="Courier New"/>
              <a:sym typeface="Courier New"/>
            </a:endParaRPr>
          </a:p>
          <a:p>
            <a:pPr indent="0" lvl="0" marL="0" rtl="0" algn="l">
              <a:spcBef>
                <a:spcPts val="600"/>
              </a:spcBef>
              <a:spcAft>
                <a:spcPts val="0"/>
              </a:spcAft>
              <a:buNone/>
            </a:pPr>
            <a:r>
              <a:t/>
            </a:r>
            <a:endParaRPr sz="12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9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Syntax - Cursor</a:t>
            </a:r>
            <a:endParaRPr/>
          </a:p>
        </p:txBody>
      </p:sp>
      <p:sp>
        <p:nvSpPr>
          <p:cNvPr id="1485" name="Google Shape;1485;p197"/>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101600" marR="190500" rtl="0" algn="l">
              <a:lnSpc>
                <a:spcPct val="142857"/>
              </a:lnSpc>
              <a:spcBef>
                <a:spcPts val="400"/>
              </a:spcBef>
              <a:spcAft>
                <a:spcPts val="0"/>
              </a:spcAft>
              <a:buNone/>
            </a:pPr>
            <a:r>
              <a:rPr lang="de" sz="1200">
                <a:solidFill>
                  <a:srgbClr val="333333"/>
                </a:solidFill>
                <a:highlight>
                  <a:schemeClr val="lt1"/>
                </a:highlight>
                <a:latin typeface="Courier New"/>
                <a:ea typeface="Courier New"/>
                <a:cs typeface="Courier New"/>
                <a:sym typeface="Courier New"/>
              </a:rPr>
              <a:t>UPDATE table2 SET table2.col2 = 0 WHERE table2.col1 = var_col1; #or whatever the loop is supposed to do</a:t>
            </a:r>
            <a:endParaRPr sz="1200">
              <a:solidFill>
                <a:srgbClr val="333333"/>
              </a:solidFill>
              <a:highlight>
                <a:schemeClr val="lt1"/>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t/>
            </a:r>
            <a:endParaRPr sz="1200">
              <a:solidFill>
                <a:srgbClr val="333333"/>
              </a:solidFill>
              <a:highlight>
                <a:schemeClr val="lt1"/>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chemeClr val="lt1"/>
                </a:highlight>
                <a:latin typeface="Courier New"/>
                <a:ea typeface="Courier New"/>
                <a:cs typeface="Courier New"/>
                <a:sym typeface="Courier New"/>
              </a:rPr>
              <a:t>SET var_done = 0; #only required if there is a SELECT ... INTO ... in the loop, which could return no results</a:t>
            </a:r>
            <a:endParaRPr sz="1200">
              <a:solidFill>
                <a:srgbClr val="333333"/>
              </a:solidFill>
              <a:highlight>
                <a:schemeClr val="lt1"/>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chemeClr val="lt1"/>
                </a:highlight>
                <a:latin typeface="Courier New"/>
                <a:ea typeface="Courier New"/>
                <a:cs typeface="Courier New"/>
                <a:sym typeface="Courier New"/>
              </a:rPr>
              <a:t>FETCH myCursor INTO var_col1;</a:t>
            </a:r>
            <a:endParaRPr sz="1200">
              <a:solidFill>
                <a:srgbClr val="333333"/>
              </a:solidFill>
              <a:highlight>
                <a:schemeClr val="lt1"/>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t/>
            </a:r>
            <a:endParaRPr sz="1200">
              <a:solidFill>
                <a:srgbClr val="333333"/>
              </a:solidFill>
              <a:highlight>
                <a:schemeClr val="lt1"/>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chemeClr val="lt1"/>
                </a:highlight>
                <a:latin typeface="Courier New"/>
                <a:ea typeface="Courier New"/>
                <a:cs typeface="Courier New"/>
                <a:sym typeface="Courier New"/>
              </a:rPr>
              <a:t>END WHILE;</a:t>
            </a:r>
            <a:endParaRPr sz="1200">
              <a:solidFill>
                <a:srgbClr val="333333"/>
              </a:solidFill>
              <a:highlight>
                <a:schemeClr val="lt1"/>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chemeClr val="lt1"/>
                </a:highlight>
                <a:latin typeface="Courier New"/>
                <a:ea typeface="Courier New"/>
                <a:cs typeface="Courier New"/>
                <a:sym typeface="Courier New"/>
              </a:rPr>
              <a:t>CLOSE myCursor;</a:t>
            </a:r>
            <a:endParaRPr sz="1200">
              <a:solidFill>
                <a:srgbClr val="333333"/>
              </a:solidFill>
              <a:highlight>
                <a:schemeClr val="lt1"/>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rPr lang="de" sz="1200">
                <a:solidFill>
                  <a:srgbClr val="333333"/>
                </a:solidFill>
                <a:highlight>
                  <a:schemeClr val="lt1"/>
                </a:highlight>
                <a:latin typeface="Courier New"/>
                <a:ea typeface="Courier New"/>
                <a:cs typeface="Courier New"/>
                <a:sym typeface="Courier New"/>
              </a:rPr>
              <a:t>END$$</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None/>
            </a:pPr>
            <a:r>
              <a:t/>
            </a:r>
            <a:endParaRPr sz="1200">
              <a:solidFill>
                <a:srgbClr val="333333"/>
              </a:solidFill>
              <a:highlight>
                <a:srgbClr val="FFFFFF"/>
              </a:highlight>
              <a:latin typeface="Courier New"/>
              <a:ea typeface="Courier New"/>
              <a:cs typeface="Courier New"/>
              <a:sym typeface="Courier New"/>
            </a:endParaRPr>
          </a:p>
          <a:p>
            <a:pPr indent="0" lvl="0" marL="101600" marR="190500" rtl="0" algn="l">
              <a:lnSpc>
                <a:spcPct val="142857"/>
              </a:lnSpc>
              <a:spcBef>
                <a:spcPts val="600"/>
              </a:spcBef>
              <a:spcAft>
                <a:spcPts val="0"/>
              </a:spcAft>
              <a:buClr>
                <a:schemeClr val="dk1"/>
              </a:buClr>
              <a:buSzPts val="1100"/>
              <a:buFont typeface="Arial"/>
              <a:buNone/>
            </a:pPr>
            <a:r>
              <a:t/>
            </a:r>
            <a:endParaRPr sz="1200">
              <a:solidFill>
                <a:srgbClr val="333333"/>
              </a:solidFill>
              <a:highlight>
                <a:srgbClr val="FFFFFF"/>
              </a:highlight>
              <a:latin typeface="Courier New"/>
              <a:ea typeface="Courier New"/>
              <a:cs typeface="Courier New"/>
              <a:sym typeface="Courier New"/>
            </a:endParaRPr>
          </a:p>
          <a:p>
            <a:pPr indent="0" lvl="0" marL="0" rtl="0" algn="l">
              <a:spcBef>
                <a:spcPts val="600"/>
              </a:spcBef>
              <a:spcAft>
                <a:spcPts val="0"/>
              </a:spcAft>
              <a:buNone/>
            </a:pPr>
            <a:r>
              <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solidFill>
                  <a:schemeClr val="dk2"/>
                </a:solidFill>
              </a:rPr>
              <a:t>Consistency</a:t>
            </a:r>
            <a:r>
              <a:rPr lang="de"/>
              <a:t> bedeutet, dass alle Clients jederzeit die gleichen Daten sehen.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Eine Folge dieser Anforderung ist, dass die Verteilung der Updates Zeit in Anspruch nimmt und in dieser Zeit die angefragte Daten, falls sie die gerade aktualisierenden Daten darstellen, blockiert (wait) werden.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6" name="Google Shape;196;p3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1800">
                <a:solidFill>
                  <a:schemeClr val="lt1"/>
                </a:solidFill>
              </a:rPr>
              <a:t>Laufzeitbetrachtung</a:t>
            </a:r>
            <a:r>
              <a:rPr lang="de" sz="1800"/>
              <a:t> // CAP // Consistency</a:t>
            </a:r>
            <a:endParaRPr sz="1800"/>
          </a:p>
        </p:txBody>
      </p:sp>
      <p:sp>
        <p:nvSpPr>
          <p:cNvPr id="197" name="Google Shape;197;p36"/>
          <p:cNvSpPr txBox="1"/>
          <p:nvPr/>
        </p:nvSpPr>
        <p:spPr>
          <a:xfrm>
            <a:off x="1136400" y="3647425"/>
            <a:ext cx="2172600" cy="4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t>towardsdatascience.com</a:t>
            </a:r>
            <a:endParaRPr/>
          </a:p>
        </p:txBody>
      </p:sp>
      <p:pic>
        <p:nvPicPr>
          <p:cNvPr id="198" name="Google Shape;198;p36"/>
          <p:cNvPicPr preferRelativeResize="0"/>
          <p:nvPr/>
        </p:nvPicPr>
        <p:blipFill>
          <a:blip r:embed="rId3">
            <a:alphaModFix/>
          </a:blip>
          <a:stretch>
            <a:fillRect/>
          </a:stretch>
        </p:blipFill>
        <p:spPr>
          <a:xfrm>
            <a:off x="222775" y="1260000"/>
            <a:ext cx="3999876" cy="23874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9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a:t>
            </a:r>
            <a:endParaRPr/>
          </a:p>
        </p:txBody>
      </p:sp>
      <p:sp>
        <p:nvSpPr>
          <p:cNvPr id="1491" name="Google Shape;1491;p198"/>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DELIMITER $$</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CREATE PROCEDURE</a:t>
            </a:r>
            <a:r>
              <a:rPr lang="de" sz="900">
                <a:solidFill>
                  <a:srgbClr val="24292E"/>
                </a:solidFill>
                <a:highlight>
                  <a:srgbClr val="FFFFFF"/>
                </a:highlight>
                <a:latin typeface="Courier New"/>
                <a:ea typeface="Courier New"/>
                <a:cs typeface="Courier New"/>
                <a:sym typeface="Courier New"/>
              </a:rPr>
              <a:t> </a:t>
            </a:r>
            <a:r>
              <a:rPr lang="de" sz="900">
                <a:solidFill>
                  <a:srgbClr val="032F62"/>
                </a:solidFill>
                <a:highlight>
                  <a:srgbClr val="FFFFFF"/>
                </a:highlight>
                <a:latin typeface="Courier New"/>
                <a:ea typeface="Courier New"/>
                <a:cs typeface="Courier New"/>
                <a:sym typeface="Courier New"/>
              </a:rPr>
              <a:t>`CustOrderHist`</a:t>
            </a:r>
            <a:r>
              <a:rPr lang="de" sz="900">
                <a:solidFill>
                  <a:srgbClr val="24292E"/>
                </a:solidFill>
                <a:highlight>
                  <a:srgbClr val="FFFFFF"/>
                </a:highlight>
                <a:latin typeface="Courier New"/>
                <a:ea typeface="Courier New"/>
                <a:cs typeface="Courier New"/>
                <a:sym typeface="Courier New"/>
              </a:rPr>
              <a:t>(</a:t>
            </a:r>
            <a:r>
              <a:rPr lang="de" sz="900">
                <a:solidFill>
                  <a:srgbClr val="D73A49"/>
                </a:solidFill>
                <a:highlight>
                  <a:srgbClr val="FFFFFF"/>
                </a:highlight>
                <a:latin typeface="Courier New"/>
                <a:ea typeface="Courier New"/>
                <a:cs typeface="Courier New"/>
                <a:sym typeface="Courier New"/>
              </a:rPr>
              <a:t>IN</a:t>
            </a:r>
            <a:r>
              <a:rPr lang="de" sz="900">
                <a:solidFill>
                  <a:srgbClr val="24292E"/>
                </a:solidFill>
                <a:highlight>
                  <a:srgbClr val="FFFFFF"/>
                </a:highlight>
                <a:latin typeface="Courier New"/>
                <a:ea typeface="Courier New"/>
                <a:cs typeface="Courier New"/>
                <a:sym typeface="Courier New"/>
              </a:rPr>
              <a:t> AtCustomerID </a:t>
            </a:r>
            <a:r>
              <a:rPr lang="de" sz="900">
                <a:solidFill>
                  <a:srgbClr val="D73A49"/>
                </a:solidFill>
                <a:highlight>
                  <a:srgbClr val="FFFFFF"/>
                </a:highlight>
                <a:latin typeface="Courier New"/>
                <a:ea typeface="Courier New"/>
                <a:cs typeface="Courier New"/>
                <a:sym typeface="Courier New"/>
              </a:rPr>
              <a:t>VARCHAR</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5</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BEGIN</a:t>
            </a:r>
            <a:endParaRPr sz="9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SELECT</a:t>
            </a:r>
            <a:endParaRPr sz="9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ProductName,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SUM</a:t>
            </a:r>
            <a:r>
              <a:rPr lang="de" sz="900">
                <a:solidFill>
                  <a:srgbClr val="24292E"/>
                </a:solidFill>
                <a:highlight>
                  <a:srgbClr val="FFFFFF"/>
                </a:highlight>
                <a:latin typeface="Courier New"/>
                <a:ea typeface="Courier New"/>
                <a:cs typeface="Courier New"/>
                <a:sym typeface="Courier New"/>
              </a:rPr>
              <a:t>(Quantity) </a:t>
            </a:r>
            <a:r>
              <a:rPr lang="de" sz="900">
                <a:solidFill>
                  <a:srgbClr val="D73A49"/>
                </a:solidFill>
                <a:highlight>
                  <a:srgbClr val="FFFFFF"/>
                </a:highlight>
                <a:latin typeface="Courier New"/>
                <a:ea typeface="Courier New"/>
                <a:cs typeface="Courier New"/>
                <a:sym typeface="Courier New"/>
              </a:rPr>
              <a:t>as</a:t>
            </a:r>
            <a:r>
              <a:rPr lang="de" sz="900">
                <a:solidFill>
                  <a:srgbClr val="24292E"/>
                </a:solidFill>
                <a:highlight>
                  <a:srgbClr val="FFFFFF"/>
                </a:highlight>
                <a:latin typeface="Courier New"/>
                <a:ea typeface="Courier New"/>
                <a:cs typeface="Courier New"/>
                <a:sym typeface="Courier New"/>
              </a:rPr>
              <a:t> TOTAL</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FROM</a:t>
            </a:r>
            <a:r>
              <a:rPr lang="de" sz="900">
                <a:solidFill>
                  <a:srgbClr val="24292E"/>
                </a:solidFill>
                <a:highlight>
                  <a:srgbClr val="FFFFFF"/>
                </a:highlight>
                <a:latin typeface="Courier New"/>
                <a:ea typeface="Courier New"/>
                <a:cs typeface="Courier New"/>
                <a:sym typeface="Courier New"/>
              </a:rPr>
              <a:t> Products</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INNER JOIN</a:t>
            </a:r>
            <a:r>
              <a:rPr lang="de" sz="900">
                <a:solidFill>
                  <a:srgbClr val="24292E"/>
                </a:solidFill>
                <a:highlight>
                  <a:srgbClr val="FFFFFF"/>
                </a:highlight>
                <a:latin typeface="Courier New"/>
                <a:ea typeface="Courier New"/>
                <a:cs typeface="Courier New"/>
                <a:sym typeface="Courier New"/>
              </a:rPr>
              <a:t> order_details </a:t>
            </a:r>
            <a:r>
              <a:rPr lang="de" sz="900">
                <a:solidFill>
                  <a:srgbClr val="D73A49"/>
                </a:solidFill>
                <a:highlight>
                  <a:srgbClr val="FFFFFF"/>
                </a:highlight>
                <a:latin typeface="Courier New"/>
                <a:ea typeface="Courier New"/>
                <a:cs typeface="Courier New"/>
                <a:sym typeface="Courier New"/>
              </a:rPr>
              <a:t>USING</a:t>
            </a:r>
            <a:r>
              <a:rPr lang="de" sz="900">
                <a:solidFill>
                  <a:srgbClr val="24292E"/>
                </a:solidFill>
                <a:highlight>
                  <a:srgbClr val="FFFFFF"/>
                </a:highlight>
                <a:latin typeface="Courier New"/>
                <a:ea typeface="Courier New"/>
                <a:cs typeface="Courier New"/>
                <a:sym typeface="Courier New"/>
              </a:rPr>
              <a:t>(ProductID)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INNER JOIN</a:t>
            </a:r>
            <a:r>
              <a:rPr lang="de" sz="900">
                <a:solidFill>
                  <a:srgbClr val="24292E"/>
                </a:solidFill>
                <a:highlight>
                  <a:srgbClr val="FFFFFF"/>
                </a:highlight>
                <a:latin typeface="Courier New"/>
                <a:ea typeface="Courier New"/>
                <a:cs typeface="Courier New"/>
                <a:sym typeface="Courier New"/>
              </a:rPr>
              <a:t> orders </a:t>
            </a:r>
            <a:r>
              <a:rPr lang="de" sz="900">
                <a:solidFill>
                  <a:srgbClr val="D73A49"/>
                </a:solidFill>
                <a:highlight>
                  <a:srgbClr val="FFFFFF"/>
                </a:highlight>
                <a:latin typeface="Courier New"/>
                <a:ea typeface="Courier New"/>
                <a:cs typeface="Courier New"/>
                <a:sym typeface="Courier New"/>
              </a:rPr>
              <a:t>USING</a:t>
            </a:r>
            <a:r>
              <a:rPr lang="de" sz="900">
                <a:solidFill>
                  <a:srgbClr val="24292E"/>
                </a:solidFill>
                <a:highlight>
                  <a:srgbClr val="FFFFFF"/>
                </a:highlight>
                <a:latin typeface="Courier New"/>
                <a:ea typeface="Courier New"/>
                <a:cs typeface="Courier New"/>
                <a:sym typeface="Courier New"/>
              </a:rPr>
              <a:t> (OrderID)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INNER JOIN</a:t>
            </a:r>
            <a:r>
              <a:rPr lang="de" sz="900">
                <a:solidFill>
                  <a:srgbClr val="24292E"/>
                </a:solidFill>
                <a:highlight>
                  <a:srgbClr val="FFFFFF"/>
                </a:highlight>
                <a:latin typeface="Courier New"/>
                <a:ea typeface="Courier New"/>
                <a:cs typeface="Courier New"/>
                <a:sym typeface="Courier New"/>
              </a:rPr>
              <a:t> customers </a:t>
            </a:r>
            <a:r>
              <a:rPr lang="de" sz="900">
                <a:solidFill>
                  <a:srgbClr val="D73A49"/>
                </a:solidFill>
                <a:highlight>
                  <a:srgbClr val="FFFFFF"/>
                </a:highlight>
                <a:latin typeface="Courier New"/>
                <a:ea typeface="Courier New"/>
                <a:cs typeface="Courier New"/>
                <a:sym typeface="Courier New"/>
              </a:rPr>
              <a:t>USING</a:t>
            </a:r>
            <a:r>
              <a:rPr lang="de" sz="900">
                <a:solidFill>
                  <a:srgbClr val="24292E"/>
                </a:solidFill>
                <a:highlight>
                  <a:srgbClr val="FFFFFF"/>
                </a:highlight>
                <a:latin typeface="Courier New"/>
                <a:ea typeface="Courier New"/>
                <a:cs typeface="Courier New"/>
                <a:sym typeface="Courier New"/>
              </a:rPr>
              <a:t> (CustomerID)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WHERE</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customers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CustomerID</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AtCustomerID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GROUP BY</a:t>
            </a:r>
            <a:r>
              <a:rPr lang="de" sz="900">
                <a:solidFill>
                  <a:srgbClr val="24292E"/>
                </a:solidFill>
                <a:highlight>
                  <a:srgbClr val="FFFFFF"/>
                </a:highlight>
                <a:latin typeface="Courier New"/>
                <a:ea typeface="Courier New"/>
                <a:cs typeface="Courier New"/>
                <a:sym typeface="Courier New"/>
              </a:rPr>
              <a:t> ProductName;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END</a:t>
            </a:r>
            <a:r>
              <a:rPr lang="de" sz="900">
                <a:solidFill>
                  <a:srgbClr val="24292E"/>
                </a:solidFill>
                <a:highlight>
                  <a:srgbClr val="FFFFFF"/>
                </a:highlight>
                <a:latin typeface="Courier New"/>
                <a:ea typeface="Courier New"/>
                <a:cs typeface="Courier New"/>
                <a:sym typeface="Courier New"/>
              </a:rPr>
              <a:t> $$</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DELIMITER ;</a:t>
            </a:r>
            <a:endParaRPr sz="9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de"/>
              <a:t>call </a:t>
            </a:r>
            <a:r>
              <a:rPr lang="de" sz="900">
                <a:solidFill>
                  <a:srgbClr val="032F62"/>
                </a:solidFill>
                <a:highlight>
                  <a:srgbClr val="FFFFFF"/>
                </a:highlight>
                <a:latin typeface="Courier New"/>
                <a:ea typeface="Courier New"/>
                <a:cs typeface="Courier New"/>
                <a:sym typeface="Courier New"/>
              </a:rPr>
              <a:t>CustOrderHist (5)</a:t>
            </a:r>
            <a:r>
              <a:rPr lang="de"/>
              <a:t>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9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a:t>
            </a:r>
            <a:endParaRPr/>
          </a:p>
        </p:txBody>
      </p:sp>
      <p:sp>
        <p:nvSpPr>
          <p:cNvPr id="1497" name="Google Shape;1497;p199"/>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lnSpc>
                <a:spcPct val="142857"/>
              </a:lnSpc>
              <a:spcBef>
                <a:spcPts val="0"/>
              </a:spcBef>
              <a:spcAft>
                <a:spcPts val="0"/>
              </a:spcAft>
              <a:buNone/>
            </a:pPr>
            <a:r>
              <a:rPr lang="de" sz="900">
                <a:solidFill>
                  <a:srgbClr val="6A737D"/>
                </a:solidFill>
                <a:highlight>
                  <a:srgbClr val="FFFFFF"/>
                </a:highlight>
                <a:latin typeface="Courier New"/>
                <a:ea typeface="Courier New"/>
                <a:cs typeface="Courier New"/>
                <a:sym typeface="Courier New"/>
              </a:rPr>
              <a:t>/****** 2 Object:  Stored Procedures "CustOrdersDetail"  ******/</a:t>
            </a:r>
            <a:endParaRPr sz="9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DELIMITER $$</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CREATE PROCEDURE</a:t>
            </a:r>
            <a:r>
              <a:rPr lang="de" sz="900">
                <a:solidFill>
                  <a:srgbClr val="24292E"/>
                </a:solidFill>
                <a:highlight>
                  <a:srgbClr val="FFFFFF"/>
                </a:highlight>
                <a:latin typeface="Courier New"/>
                <a:ea typeface="Courier New"/>
                <a:cs typeface="Courier New"/>
                <a:sym typeface="Courier New"/>
              </a:rPr>
              <a:t> </a:t>
            </a:r>
            <a:r>
              <a:rPr lang="de" sz="900">
                <a:solidFill>
                  <a:srgbClr val="032F62"/>
                </a:solidFill>
                <a:highlight>
                  <a:srgbClr val="FFFFFF"/>
                </a:highlight>
                <a:latin typeface="Courier New"/>
                <a:ea typeface="Courier New"/>
                <a:cs typeface="Courier New"/>
                <a:sym typeface="Courier New"/>
              </a:rPr>
              <a:t>`CustOrdersDetail`</a:t>
            </a:r>
            <a:r>
              <a:rPr lang="de" sz="900">
                <a:solidFill>
                  <a:srgbClr val="24292E"/>
                </a:solidFill>
                <a:highlight>
                  <a:srgbClr val="FFFFFF"/>
                </a:highlight>
                <a:latin typeface="Courier New"/>
                <a:ea typeface="Courier New"/>
                <a:cs typeface="Courier New"/>
                <a:sym typeface="Courier New"/>
              </a:rPr>
              <a:t>(</a:t>
            </a:r>
            <a:r>
              <a:rPr lang="de" sz="900">
                <a:solidFill>
                  <a:srgbClr val="D73A49"/>
                </a:solidFill>
                <a:highlight>
                  <a:srgbClr val="FFFFFF"/>
                </a:highlight>
                <a:latin typeface="Courier New"/>
                <a:ea typeface="Courier New"/>
                <a:cs typeface="Courier New"/>
                <a:sym typeface="Courier New"/>
              </a:rPr>
              <a:t>IN</a:t>
            </a:r>
            <a:r>
              <a:rPr lang="de" sz="900">
                <a:solidFill>
                  <a:srgbClr val="24292E"/>
                </a:solidFill>
                <a:highlight>
                  <a:srgbClr val="FFFFFF"/>
                </a:highlight>
                <a:latin typeface="Courier New"/>
                <a:ea typeface="Courier New"/>
                <a:cs typeface="Courier New"/>
                <a:sym typeface="Courier New"/>
              </a:rPr>
              <a:t> AtOrderID </a:t>
            </a:r>
            <a:r>
              <a:rPr lang="de" sz="900">
                <a:solidFill>
                  <a:srgbClr val="D73A49"/>
                </a:solidFill>
                <a:highlight>
                  <a:srgbClr val="FFFFFF"/>
                </a:highlight>
                <a:latin typeface="Courier New"/>
                <a:ea typeface="Courier New"/>
                <a:cs typeface="Courier New"/>
                <a:sym typeface="Courier New"/>
              </a:rPr>
              <a:t>INT</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BEGIN</a:t>
            </a:r>
            <a:endParaRPr sz="9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SELECT</a:t>
            </a:r>
            <a:r>
              <a:rPr lang="de" sz="900">
                <a:solidFill>
                  <a:srgbClr val="24292E"/>
                </a:solidFill>
                <a:highlight>
                  <a:srgbClr val="FFFFFF"/>
                </a:highlight>
                <a:latin typeface="Courier New"/>
                <a:ea typeface="Courier New"/>
                <a:cs typeface="Courier New"/>
                <a:sym typeface="Courier New"/>
              </a:rPr>
              <a:t> ProductName,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OrderDetails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UnitPrice</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Quantity,</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Discount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100</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AS</a:t>
            </a:r>
            <a:r>
              <a:rPr lang="de" sz="900">
                <a:solidFill>
                  <a:srgbClr val="24292E"/>
                </a:solidFill>
                <a:highlight>
                  <a:srgbClr val="FFFFFF"/>
                </a:highlight>
                <a:latin typeface="Courier New"/>
                <a:ea typeface="Courier New"/>
                <a:cs typeface="Courier New"/>
                <a:sym typeface="Courier New"/>
              </a:rPr>
              <a:t> </a:t>
            </a:r>
            <a:r>
              <a:rPr lang="de" sz="900">
                <a:solidFill>
                  <a:srgbClr val="032F62"/>
                </a:solidFill>
                <a:highlight>
                  <a:srgbClr val="FFFFFF"/>
                </a:highlight>
                <a:latin typeface="Courier New"/>
                <a:ea typeface="Courier New"/>
                <a:cs typeface="Courier New"/>
                <a:sym typeface="Courier New"/>
              </a:rPr>
              <a:t>`Discount`</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ROUND</a:t>
            </a:r>
            <a:r>
              <a:rPr lang="de" sz="900">
                <a:solidFill>
                  <a:srgbClr val="24292E"/>
                </a:solidFill>
                <a:highlight>
                  <a:srgbClr val="FFFFFF"/>
                </a:highlight>
                <a:latin typeface="Courier New"/>
                <a:ea typeface="Courier New"/>
                <a:cs typeface="Courier New"/>
                <a:sym typeface="Courier New"/>
              </a:rPr>
              <a:t>(Quantity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1</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Discount)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OrderDetails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UnitPrice</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AS</a:t>
            </a:r>
            <a:r>
              <a:rPr lang="de" sz="900">
                <a:solidFill>
                  <a:srgbClr val="24292E"/>
                </a:solidFill>
                <a:highlight>
                  <a:srgbClr val="FFFFFF"/>
                </a:highlight>
                <a:latin typeface="Courier New"/>
                <a:ea typeface="Courier New"/>
                <a:cs typeface="Courier New"/>
                <a:sym typeface="Courier New"/>
              </a:rPr>
              <a:t> ExtendedPrice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FROM</a:t>
            </a:r>
            <a:r>
              <a:rPr lang="de" sz="900">
                <a:solidFill>
                  <a:srgbClr val="24292E"/>
                </a:solidFill>
                <a:highlight>
                  <a:srgbClr val="FFFFFF"/>
                </a:highlight>
                <a:latin typeface="Courier New"/>
                <a:ea typeface="Courier New"/>
                <a:cs typeface="Courier New"/>
                <a:sym typeface="Courier New"/>
              </a:rPr>
              <a:t> Products </a:t>
            </a:r>
            <a:r>
              <a:rPr lang="de" sz="900">
                <a:solidFill>
                  <a:srgbClr val="D73A49"/>
                </a:solidFill>
                <a:highlight>
                  <a:srgbClr val="FFFFFF"/>
                </a:highlight>
                <a:latin typeface="Courier New"/>
                <a:ea typeface="Courier New"/>
                <a:cs typeface="Courier New"/>
                <a:sym typeface="Courier New"/>
              </a:rPr>
              <a:t>INNER JOIN</a:t>
            </a:r>
            <a:r>
              <a:rPr lang="de" sz="900">
                <a:solidFill>
                  <a:srgbClr val="24292E"/>
                </a:solidFill>
                <a:highlight>
                  <a:srgbClr val="FFFFFF"/>
                </a:highlight>
                <a:latin typeface="Courier New"/>
                <a:ea typeface="Courier New"/>
                <a:cs typeface="Courier New"/>
                <a:sym typeface="Courier New"/>
              </a:rPr>
              <a:t> OrderDetails </a:t>
            </a:r>
            <a:r>
              <a:rPr lang="de" sz="900">
                <a:solidFill>
                  <a:srgbClr val="D73A49"/>
                </a:solidFill>
                <a:highlight>
                  <a:srgbClr val="FFFFFF"/>
                </a:highlight>
                <a:latin typeface="Courier New"/>
                <a:ea typeface="Courier New"/>
                <a:cs typeface="Courier New"/>
                <a:sym typeface="Courier New"/>
              </a:rPr>
              <a:t>USING</a:t>
            </a:r>
            <a:r>
              <a:rPr lang="de" sz="900">
                <a:solidFill>
                  <a:srgbClr val="24292E"/>
                </a:solidFill>
                <a:highlight>
                  <a:srgbClr val="FFFFFF"/>
                </a:highlight>
                <a:latin typeface="Courier New"/>
                <a:ea typeface="Courier New"/>
                <a:cs typeface="Courier New"/>
                <a:sym typeface="Courier New"/>
              </a:rPr>
              <a:t> (ProductID)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WHERE</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OrderDetails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OrderID</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AtOrderID;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END</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DELIMITER ;</a:t>
            </a:r>
            <a:endParaRPr sz="9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0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a:t>
            </a:r>
            <a:endParaRPr/>
          </a:p>
        </p:txBody>
      </p:sp>
      <p:sp>
        <p:nvSpPr>
          <p:cNvPr id="1503" name="Google Shape;1503;p20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DELIMITER $$</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CREATE PROCEDURE</a:t>
            </a:r>
            <a:r>
              <a:rPr lang="de" sz="900">
                <a:solidFill>
                  <a:srgbClr val="24292E"/>
                </a:solidFill>
                <a:highlight>
                  <a:srgbClr val="FFFFFF"/>
                </a:highlight>
                <a:latin typeface="Courier New"/>
                <a:ea typeface="Courier New"/>
                <a:cs typeface="Courier New"/>
                <a:sym typeface="Courier New"/>
              </a:rPr>
              <a:t> </a:t>
            </a:r>
            <a:r>
              <a:rPr lang="de" sz="900">
                <a:solidFill>
                  <a:srgbClr val="032F62"/>
                </a:solidFill>
                <a:highlight>
                  <a:srgbClr val="FFFFFF"/>
                </a:highlight>
                <a:latin typeface="Courier New"/>
                <a:ea typeface="Courier New"/>
                <a:cs typeface="Courier New"/>
                <a:sym typeface="Courier New"/>
              </a:rPr>
              <a:t>`Employee Sales by Country`</a:t>
            </a:r>
            <a:r>
              <a:rPr lang="de" sz="900">
                <a:solidFill>
                  <a:srgbClr val="24292E"/>
                </a:solidFill>
                <a:highlight>
                  <a:srgbClr val="FFFFFF"/>
                </a:highlight>
                <a:latin typeface="Courier New"/>
                <a:ea typeface="Courier New"/>
                <a:cs typeface="Courier New"/>
                <a:sym typeface="Courier New"/>
              </a:rPr>
              <a:t>(</a:t>
            </a:r>
            <a:r>
              <a:rPr lang="de" sz="900">
                <a:solidFill>
                  <a:srgbClr val="D73A49"/>
                </a:solidFill>
                <a:highlight>
                  <a:srgbClr val="FFFFFF"/>
                </a:highlight>
                <a:latin typeface="Courier New"/>
                <a:ea typeface="Courier New"/>
                <a:cs typeface="Courier New"/>
                <a:sym typeface="Courier New"/>
              </a:rPr>
              <a:t>IN</a:t>
            </a:r>
            <a:r>
              <a:rPr lang="de" sz="900">
                <a:solidFill>
                  <a:srgbClr val="24292E"/>
                </a:solidFill>
                <a:highlight>
                  <a:srgbClr val="FFFFFF"/>
                </a:highlight>
                <a:latin typeface="Courier New"/>
                <a:ea typeface="Courier New"/>
                <a:cs typeface="Courier New"/>
                <a:sym typeface="Courier New"/>
              </a:rPr>
              <a:t> AtBeginning_Date </a:t>
            </a:r>
            <a:r>
              <a:rPr lang="de" sz="900">
                <a:solidFill>
                  <a:srgbClr val="D73A49"/>
                </a:solidFill>
                <a:highlight>
                  <a:srgbClr val="FFFFFF"/>
                </a:highlight>
                <a:latin typeface="Courier New"/>
                <a:ea typeface="Courier New"/>
                <a:cs typeface="Courier New"/>
                <a:sym typeface="Courier New"/>
              </a:rPr>
              <a:t>DATE</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a:t>
            </a:r>
            <a:r>
              <a:rPr lang="de" sz="900">
                <a:solidFill>
                  <a:srgbClr val="24292E"/>
                </a:solidFill>
                <a:highlight>
                  <a:srgbClr val="FFFFFF"/>
                </a:highlight>
                <a:latin typeface="Courier New"/>
                <a:ea typeface="Courier New"/>
                <a:cs typeface="Courier New"/>
                <a:sym typeface="Courier New"/>
              </a:rPr>
              <a:t> AtEnding_Date </a:t>
            </a:r>
            <a:r>
              <a:rPr lang="de" sz="900">
                <a:solidFill>
                  <a:srgbClr val="D73A49"/>
                </a:solidFill>
                <a:highlight>
                  <a:srgbClr val="FFFFFF"/>
                </a:highlight>
                <a:latin typeface="Courier New"/>
                <a:ea typeface="Courier New"/>
                <a:cs typeface="Courier New"/>
                <a:sym typeface="Courier New"/>
              </a:rPr>
              <a:t>DATE</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BEGIN</a:t>
            </a:r>
            <a:endParaRPr sz="9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SELECT</a:t>
            </a:r>
            <a:endParaRPr sz="9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Employees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Country</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Employees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LastName</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Employees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FirstName</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ShippedDate</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OrderID</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Order_Subtotals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Subtotal</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AS</a:t>
            </a:r>
            <a:r>
              <a:rPr lang="de" sz="900">
                <a:solidFill>
                  <a:srgbClr val="24292E"/>
                </a:solidFill>
                <a:highlight>
                  <a:srgbClr val="FFFFFF"/>
                </a:highlight>
                <a:latin typeface="Courier New"/>
                <a:ea typeface="Courier New"/>
                <a:cs typeface="Courier New"/>
                <a:sym typeface="Courier New"/>
              </a:rPr>
              <a:t> SaleAmount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FROM</a:t>
            </a:r>
            <a:r>
              <a:rPr lang="de" sz="900">
                <a:solidFill>
                  <a:srgbClr val="24292E"/>
                </a:solidFill>
                <a:highlight>
                  <a:srgbClr val="FFFFFF"/>
                </a:highlight>
                <a:latin typeface="Courier New"/>
                <a:ea typeface="Courier New"/>
                <a:cs typeface="Courier New"/>
                <a:sym typeface="Courier New"/>
              </a:rPr>
              <a:t> Employees</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INNER JOIN</a:t>
            </a:r>
            <a:r>
              <a:rPr lang="de" sz="900">
                <a:solidFill>
                  <a:srgbClr val="24292E"/>
                </a:solidFill>
                <a:highlight>
                  <a:srgbClr val="FFFFFF"/>
                </a:highlight>
                <a:latin typeface="Courier New"/>
                <a:ea typeface="Courier New"/>
                <a:cs typeface="Courier New"/>
                <a:sym typeface="Courier New"/>
              </a:rPr>
              <a:t> Orders </a:t>
            </a:r>
            <a:r>
              <a:rPr lang="de" sz="900">
                <a:solidFill>
                  <a:srgbClr val="D73A49"/>
                </a:solidFill>
                <a:highlight>
                  <a:srgbClr val="FFFFFF"/>
                </a:highlight>
                <a:latin typeface="Courier New"/>
                <a:ea typeface="Courier New"/>
                <a:cs typeface="Courier New"/>
                <a:sym typeface="Courier New"/>
              </a:rPr>
              <a:t>ON</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Employees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EmployeeID</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EmployeeID</a:t>
            </a:r>
            <a:endParaRPr sz="900">
              <a:solidFill>
                <a:srgbClr val="005CC5"/>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INNER JOIN</a:t>
            </a:r>
            <a:r>
              <a:rPr lang="de" sz="900">
                <a:solidFill>
                  <a:srgbClr val="24292E"/>
                </a:solidFill>
                <a:highlight>
                  <a:srgbClr val="FFFFFF"/>
                </a:highlight>
                <a:latin typeface="Courier New"/>
                <a:ea typeface="Courier New"/>
                <a:cs typeface="Courier New"/>
                <a:sym typeface="Courier New"/>
              </a:rPr>
              <a:t> Order_Subtotals </a:t>
            </a:r>
            <a:r>
              <a:rPr lang="de" sz="900">
                <a:solidFill>
                  <a:srgbClr val="D73A49"/>
                </a:solidFill>
                <a:highlight>
                  <a:srgbClr val="FFFFFF"/>
                </a:highlight>
                <a:latin typeface="Courier New"/>
                <a:ea typeface="Courier New"/>
                <a:cs typeface="Courier New"/>
                <a:sym typeface="Courier New"/>
              </a:rPr>
              <a:t>ON</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OrderID</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Order_Subtotals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OrderID</a:t>
            </a:r>
            <a:endParaRPr sz="900">
              <a:solidFill>
                <a:srgbClr val="005CC5"/>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WHERE</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Orders</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ShippedDate</a:t>
            </a:r>
            <a:r>
              <a:rPr lang="de" sz="900">
                <a:solidFill>
                  <a:srgbClr val="24292E"/>
                </a:solidFill>
                <a:highlight>
                  <a:srgbClr val="FFFFFF"/>
                </a:highlight>
                <a:latin typeface="Courier New"/>
                <a:ea typeface="Courier New"/>
                <a:cs typeface="Courier New"/>
                <a:sym typeface="Courier New"/>
              </a:rPr>
              <a:t> BETWEEN AtBeginning_Date </a:t>
            </a:r>
            <a:r>
              <a:rPr lang="de" sz="900">
                <a:solidFill>
                  <a:srgbClr val="D73A49"/>
                </a:solidFill>
                <a:highlight>
                  <a:srgbClr val="FFFFFF"/>
                </a:highlight>
                <a:latin typeface="Courier New"/>
                <a:ea typeface="Courier New"/>
                <a:cs typeface="Courier New"/>
                <a:sym typeface="Courier New"/>
              </a:rPr>
              <a:t>AND</a:t>
            </a:r>
            <a:r>
              <a:rPr lang="de" sz="900">
                <a:solidFill>
                  <a:srgbClr val="24292E"/>
                </a:solidFill>
                <a:highlight>
                  <a:srgbClr val="FFFFFF"/>
                </a:highlight>
                <a:latin typeface="Courier New"/>
                <a:ea typeface="Courier New"/>
                <a:cs typeface="Courier New"/>
                <a:sym typeface="Courier New"/>
              </a:rPr>
              <a:t> AtEnding_Date;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END</a:t>
            </a:r>
            <a:r>
              <a:rPr lang="de" sz="900">
                <a:solidFill>
                  <a:srgbClr val="24292E"/>
                </a:solidFill>
                <a:highlight>
                  <a:srgbClr val="FFFFFF"/>
                </a:highlight>
                <a:latin typeface="Courier New"/>
                <a:ea typeface="Courier New"/>
                <a:cs typeface="Courier New"/>
                <a:sym typeface="Courier New"/>
              </a:rPr>
              <a:t> $$</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DELIMITER ;</a:t>
            </a:r>
            <a:endParaRPr sz="9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0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a:t>
            </a:r>
            <a:endParaRPr/>
          </a:p>
        </p:txBody>
      </p:sp>
      <p:sp>
        <p:nvSpPr>
          <p:cNvPr id="1509" name="Google Shape;1509;p201"/>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DELIMITER $$</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CREATE PROCEDURE</a:t>
            </a:r>
            <a:r>
              <a:rPr lang="de" sz="900">
                <a:solidFill>
                  <a:srgbClr val="24292E"/>
                </a:solidFill>
                <a:highlight>
                  <a:srgbClr val="FFFFFF"/>
                </a:highlight>
                <a:latin typeface="Courier New"/>
                <a:ea typeface="Courier New"/>
                <a:cs typeface="Courier New"/>
                <a:sym typeface="Courier New"/>
              </a:rPr>
              <a:t> </a:t>
            </a:r>
            <a:r>
              <a:rPr lang="de" sz="900">
                <a:solidFill>
                  <a:srgbClr val="032F62"/>
                </a:solidFill>
                <a:highlight>
                  <a:srgbClr val="FFFFFF"/>
                </a:highlight>
                <a:latin typeface="Courier New"/>
                <a:ea typeface="Courier New"/>
                <a:cs typeface="Courier New"/>
                <a:sym typeface="Courier New"/>
              </a:rPr>
              <a:t>`SalesByCategory`</a:t>
            </a:r>
            <a:r>
              <a:rPr lang="de" sz="900">
                <a:solidFill>
                  <a:srgbClr val="24292E"/>
                </a:solidFill>
                <a:highlight>
                  <a:srgbClr val="FFFFFF"/>
                </a:highlight>
                <a:latin typeface="Courier New"/>
                <a:ea typeface="Courier New"/>
                <a:cs typeface="Courier New"/>
                <a:sym typeface="Courier New"/>
              </a:rPr>
              <a:t>(</a:t>
            </a:r>
            <a:r>
              <a:rPr lang="de" sz="900">
                <a:solidFill>
                  <a:srgbClr val="D73A49"/>
                </a:solidFill>
                <a:highlight>
                  <a:srgbClr val="FFFFFF"/>
                </a:highlight>
                <a:latin typeface="Courier New"/>
                <a:ea typeface="Courier New"/>
                <a:cs typeface="Courier New"/>
                <a:sym typeface="Courier New"/>
              </a:rPr>
              <a:t>IN</a:t>
            </a:r>
            <a:r>
              <a:rPr lang="de" sz="900">
                <a:solidFill>
                  <a:srgbClr val="24292E"/>
                </a:solidFill>
                <a:highlight>
                  <a:srgbClr val="FFFFFF"/>
                </a:highlight>
                <a:latin typeface="Courier New"/>
                <a:ea typeface="Courier New"/>
                <a:cs typeface="Courier New"/>
                <a:sym typeface="Courier New"/>
              </a:rPr>
              <a:t> AtCategoryName </a:t>
            </a:r>
            <a:r>
              <a:rPr lang="de" sz="900">
                <a:solidFill>
                  <a:srgbClr val="D73A49"/>
                </a:solidFill>
                <a:highlight>
                  <a:srgbClr val="FFFFFF"/>
                </a:highlight>
                <a:latin typeface="Courier New"/>
                <a:ea typeface="Courier New"/>
                <a:cs typeface="Courier New"/>
                <a:sym typeface="Courier New"/>
              </a:rPr>
              <a:t>VARCHAR</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15</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a:t>
            </a:r>
            <a:r>
              <a:rPr lang="de" sz="900">
                <a:solidFill>
                  <a:srgbClr val="24292E"/>
                </a:solidFill>
                <a:highlight>
                  <a:srgbClr val="FFFFFF"/>
                </a:highlight>
                <a:latin typeface="Courier New"/>
                <a:ea typeface="Courier New"/>
                <a:cs typeface="Courier New"/>
                <a:sym typeface="Courier New"/>
              </a:rPr>
              <a:t> AtOrdYear </a:t>
            </a:r>
            <a:r>
              <a:rPr lang="de" sz="900">
                <a:solidFill>
                  <a:srgbClr val="D73A49"/>
                </a:solidFill>
                <a:highlight>
                  <a:srgbClr val="FFFFFF"/>
                </a:highlight>
                <a:latin typeface="Courier New"/>
                <a:ea typeface="Courier New"/>
                <a:cs typeface="Courier New"/>
                <a:sym typeface="Courier New"/>
              </a:rPr>
              <a:t>VARCHAR</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4</a:t>
            </a:r>
            <a:r>
              <a:rPr lang="de"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BEGIN</a:t>
            </a:r>
            <a:endParaRPr sz="9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SELECT</a:t>
            </a:r>
            <a:endParaRPr sz="9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ProductName,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ROUND</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SUM</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OD</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Quantity</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1</a:t>
            </a:r>
            <a:r>
              <a:rPr lang="de" sz="900">
                <a:solidFill>
                  <a:srgbClr val="D73A49"/>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OD</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Discount</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OD</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UnitPrice</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AS</a:t>
            </a:r>
            <a:r>
              <a:rPr lang="de" sz="900">
                <a:solidFill>
                  <a:srgbClr val="24292E"/>
                </a:solidFill>
                <a:highlight>
                  <a:srgbClr val="FFFFFF"/>
                </a:highlight>
                <a:latin typeface="Courier New"/>
                <a:ea typeface="Courier New"/>
                <a:cs typeface="Courier New"/>
                <a:sym typeface="Courier New"/>
              </a:rPr>
              <a:t> TotalPurchase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FROM</a:t>
            </a:r>
            <a:r>
              <a:rPr lang="de" sz="900">
                <a:solidFill>
                  <a:srgbClr val="24292E"/>
                </a:solidFill>
                <a:highlight>
                  <a:srgbClr val="FFFFFF"/>
                </a:highlight>
                <a:latin typeface="Courier New"/>
                <a:ea typeface="Courier New"/>
                <a:cs typeface="Courier New"/>
                <a:sym typeface="Courier New"/>
              </a:rPr>
              <a:t> Order_Details </a:t>
            </a:r>
            <a:r>
              <a:rPr lang="de" sz="900">
                <a:solidFill>
                  <a:srgbClr val="D73A49"/>
                </a:solidFill>
                <a:highlight>
                  <a:srgbClr val="FFFFFF"/>
                </a:highlight>
                <a:latin typeface="Courier New"/>
                <a:ea typeface="Courier New"/>
                <a:cs typeface="Courier New"/>
                <a:sym typeface="Courier New"/>
              </a:rPr>
              <a:t>AS</a:t>
            </a:r>
            <a:r>
              <a:rPr lang="de" sz="900">
                <a:solidFill>
                  <a:srgbClr val="24292E"/>
                </a:solidFill>
                <a:highlight>
                  <a:srgbClr val="FFFFFF"/>
                </a:highlight>
                <a:latin typeface="Courier New"/>
                <a:ea typeface="Courier New"/>
                <a:cs typeface="Courier New"/>
                <a:sym typeface="Courier New"/>
              </a:rPr>
              <a:t> OD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INNER JOIN</a:t>
            </a:r>
            <a:r>
              <a:rPr lang="de" sz="900">
                <a:solidFill>
                  <a:srgbClr val="24292E"/>
                </a:solidFill>
                <a:highlight>
                  <a:srgbClr val="FFFFFF"/>
                </a:highlight>
                <a:latin typeface="Courier New"/>
                <a:ea typeface="Courier New"/>
                <a:cs typeface="Courier New"/>
                <a:sym typeface="Courier New"/>
              </a:rPr>
              <a:t> Orders </a:t>
            </a:r>
            <a:r>
              <a:rPr lang="de" sz="900">
                <a:solidFill>
                  <a:srgbClr val="D73A49"/>
                </a:solidFill>
                <a:highlight>
                  <a:srgbClr val="FFFFFF"/>
                </a:highlight>
                <a:latin typeface="Courier New"/>
                <a:ea typeface="Courier New"/>
                <a:cs typeface="Courier New"/>
                <a:sym typeface="Courier New"/>
              </a:rPr>
              <a:t>AS</a:t>
            </a:r>
            <a:r>
              <a:rPr lang="de" sz="900">
                <a:solidFill>
                  <a:srgbClr val="24292E"/>
                </a:solidFill>
                <a:highlight>
                  <a:srgbClr val="FFFFFF"/>
                </a:highlight>
                <a:latin typeface="Courier New"/>
                <a:ea typeface="Courier New"/>
                <a:cs typeface="Courier New"/>
                <a:sym typeface="Courier New"/>
              </a:rPr>
              <a:t> O </a:t>
            </a:r>
            <a:r>
              <a:rPr lang="de" sz="900">
                <a:solidFill>
                  <a:srgbClr val="D73A49"/>
                </a:solidFill>
                <a:highlight>
                  <a:srgbClr val="FFFFFF"/>
                </a:highlight>
                <a:latin typeface="Courier New"/>
                <a:ea typeface="Courier New"/>
                <a:cs typeface="Courier New"/>
                <a:sym typeface="Courier New"/>
              </a:rPr>
              <a:t>USING</a:t>
            </a:r>
            <a:r>
              <a:rPr lang="de" sz="900">
                <a:solidFill>
                  <a:srgbClr val="24292E"/>
                </a:solidFill>
                <a:highlight>
                  <a:srgbClr val="FFFFFF"/>
                </a:highlight>
                <a:latin typeface="Courier New"/>
                <a:ea typeface="Courier New"/>
                <a:cs typeface="Courier New"/>
                <a:sym typeface="Courier New"/>
              </a:rPr>
              <a:t> (OrderID)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INNER JOIN</a:t>
            </a:r>
            <a:r>
              <a:rPr lang="de" sz="900">
                <a:solidFill>
                  <a:srgbClr val="24292E"/>
                </a:solidFill>
                <a:highlight>
                  <a:srgbClr val="FFFFFF"/>
                </a:highlight>
                <a:latin typeface="Courier New"/>
                <a:ea typeface="Courier New"/>
                <a:cs typeface="Courier New"/>
                <a:sym typeface="Courier New"/>
              </a:rPr>
              <a:t> Products </a:t>
            </a:r>
            <a:r>
              <a:rPr lang="de" sz="900">
                <a:solidFill>
                  <a:srgbClr val="D73A49"/>
                </a:solidFill>
                <a:highlight>
                  <a:srgbClr val="FFFFFF"/>
                </a:highlight>
                <a:latin typeface="Courier New"/>
                <a:ea typeface="Courier New"/>
                <a:cs typeface="Courier New"/>
                <a:sym typeface="Courier New"/>
              </a:rPr>
              <a:t>AS</a:t>
            </a:r>
            <a:r>
              <a:rPr lang="de" sz="900">
                <a:solidFill>
                  <a:srgbClr val="24292E"/>
                </a:solidFill>
                <a:highlight>
                  <a:srgbClr val="FFFFFF"/>
                </a:highlight>
                <a:latin typeface="Courier New"/>
                <a:ea typeface="Courier New"/>
                <a:cs typeface="Courier New"/>
                <a:sym typeface="Courier New"/>
              </a:rPr>
              <a:t> P </a:t>
            </a:r>
            <a:r>
              <a:rPr lang="de" sz="900">
                <a:solidFill>
                  <a:srgbClr val="D73A49"/>
                </a:solidFill>
                <a:highlight>
                  <a:srgbClr val="FFFFFF"/>
                </a:highlight>
                <a:latin typeface="Courier New"/>
                <a:ea typeface="Courier New"/>
                <a:cs typeface="Courier New"/>
                <a:sym typeface="Courier New"/>
              </a:rPr>
              <a:t>USING</a:t>
            </a:r>
            <a:r>
              <a:rPr lang="de" sz="900">
                <a:solidFill>
                  <a:srgbClr val="24292E"/>
                </a:solidFill>
                <a:highlight>
                  <a:srgbClr val="FFFFFF"/>
                </a:highlight>
                <a:latin typeface="Courier New"/>
                <a:ea typeface="Courier New"/>
                <a:cs typeface="Courier New"/>
                <a:sym typeface="Courier New"/>
              </a:rPr>
              <a:t> (ProductID)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INNER JOIN</a:t>
            </a:r>
            <a:r>
              <a:rPr lang="de" sz="900">
                <a:solidFill>
                  <a:srgbClr val="24292E"/>
                </a:solidFill>
                <a:highlight>
                  <a:srgbClr val="FFFFFF"/>
                </a:highlight>
                <a:latin typeface="Courier New"/>
                <a:ea typeface="Courier New"/>
                <a:cs typeface="Courier New"/>
                <a:sym typeface="Courier New"/>
              </a:rPr>
              <a:t> Categories </a:t>
            </a:r>
            <a:r>
              <a:rPr lang="de" sz="900">
                <a:solidFill>
                  <a:srgbClr val="D73A49"/>
                </a:solidFill>
                <a:highlight>
                  <a:srgbClr val="FFFFFF"/>
                </a:highlight>
                <a:latin typeface="Courier New"/>
                <a:ea typeface="Courier New"/>
                <a:cs typeface="Courier New"/>
                <a:sym typeface="Courier New"/>
              </a:rPr>
              <a:t>AS</a:t>
            </a:r>
            <a:r>
              <a:rPr lang="de" sz="900">
                <a:solidFill>
                  <a:srgbClr val="24292E"/>
                </a:solidFill>
                <a:highlight>
                  <a:srgbClr val="FFFFFF"/>
                </a:highlight>
                <a:latin typeface="Courier New"/>
                <a:ea typeface="Courier New"/>
                <a:cs typeface="Courier New"/>
                <a:sym typeface="Courier New"/>
              </a:rPr>
              <a:t> C </a:t>
            </a:r>
            <a:r>
              <a:rPr lang="de" sz="900">
                <a:solidFill>
                  <a:srgbClr val="D73A49"/>
                </a:solidFill>
                <a:highlight>
                  <a:srgbClr val="FFFFFF"/>
                </a:highlight>
                <a:latin typeface="Courier New"/>
                <a:ea typeface="Courier New"/>
                <a:cs typeface="Courier New"/>
                <a:sym typeface="Courier New"/>
              </a:rPr>
              <a:t>USING</a:t>
            </a:r>
            <a:r>
              <a:rPr lang="de" sz="900">
                <a:solidFill>
                  <a:srgbClr val="24292E"/>
                </a:solidFill>
                <a:highlight>
                  <a:srgbClr val="FFFFFF"/>
                </a:highlight>
                <a:latin typeface="Courier New"/>
                <a:ea typeface="Courier New"/>
                <a:cs typeface="Courier New"/>
                <a:sym typeface="Courier New"/>
              </a:rPr>
              <a:t> (CategoryID)</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WHERE</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C</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CategoryName</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AtCategoryName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AND</a:t>
            </a:r>
            <a:r>
              <a:rPr lang="de" sz="900">
                <a:solidFill>
                  <a:srgbClr val="24292E"/>
                </a:solidFill>
                <a:highlight>
                  <a:srgbClr val="FFFFFF"/>
                </a:highlight>
                <a:latin typeface="Courier New"/>
                <a:ea typeface="Courier New"/>
                <a:cs typeface="Courier New"/>
                <a:sym typeface="Courier New"/>
              </a:rPr>
              <a:t> </a:t>
            </a:r>
            <a:r>
              <a:rPr lang="de" sz="900">
                <a:solidFill>
                  <a:srgbClr val="005CC5"/>
                </a:solidFill>
                <a:highlight>
                  <a:srgbClr val="FFFFFF"/>
                </a:highlight>
                <a:latin typeface="Courier New"/>
                <a:ea typeface="Courier New"/>
                <a:cs typeface="Courier New"/>
                <a:sym typeface="Courier New"/>
              </a:rPr>
              <a:t>YEAR</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O</a:t>
            </a:r>
            <a:r>
              <a:rPr lang="de" sz="900">
                <a:solidFill>
                  <a:srgbClr val="24292E"/>
                </a:solidFill>
                <a:highlight>
                  <a:srgbClr val="FFFFFF"/>
                </a:highlight>
                <a:latin typeface="Courier New"/>
                <a:ea typeface="Courier New"/>
                <a:cs typeface="Courier New"/>
                <a:sym typeface="Courier New"/>
              </a:rPr>
              <a:t>.</a:t>
            </a:r>
            <a:r>
              <a:rPr lang="de" sz="900">
                <a:solidFill>
                  <a:srgbClr val="005CC5"/>
                </a:solidFill>
                <a:highlight>
                  <a:srgbClr val="FFFFFF"/>
                </a:highlight>
                <a:latin typeface="Courier New"/>
                <a:ea typeface="Courier New"/>
                <a:cs typeface="Courier New"/>
                <a:sym typeface="Courier New"/>
              </a:rPr>
              <a:t>OrderDate</a:t>
            </a: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a:t>
            </a:r>
            <a:r>
              <a:rPr lang="de" sz="900">
                <a:solidFill>
                  <a:srgbClr val="24292E"/>
                </a:solidFill>
                <a:highlight>
                  <a:srgbClr val="FFFFFF"/>
                </a:highlight>
                <a:latin typeface="Courier New"/>
                <a:ea typeface="Courier New"/>
                <a:cs typeface="Courier New"/>
                <a:sym typeface="Courier New"/>
              </a:rPr>
              <a:t> AtOrdYear</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GROUP BY</a:t>
            </a:r>
            <a:r>
              <a:rPr lang="de" sz="900">
                <a:solidFill>
                  <a:srgbClr val="24292E"/>
                </a:solidFill>
                <a:highlight>
                  <a:srgbClr val="FFFFFF"/>
                </a:highlight>
                <a:latin typeface="Courier New"/>
                <a:ea typeface="Courier New"/>
                <a:cs typeface="Courier New"/>
                <a:sym typeface="Courier New"/>
              </a:rPr>
              <a:t> ProductName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  </a:t>
            </a:r>
            <a:r>
              <a:rPr lang="de" sz="900">
                <a:solidFill>
                  <a:srgbClr val="D73A49"/>
                </a:solidFill>
                <a:highlight>
                  <a:srgbClr val="FFFFFF"/>
                </a:highlight>
                <a:latin typeface="Courier New"/>
                <a:ea typeface="Courier New"/>
                <a:cs typeface="Courier New"/>
                <a:sym typeface="Courier New"/>
              </a:rPr>
              <a:t>ORDER BY</a:t>
            </a:r>
            <a:r>
              <a:rPr lang="de" sz="900">
                <a:solidFill>
                  <a:srgbClr val="24292E"/>
                </a:solidFill>
                <a:highlight>
                  <a:srgbClr val="FFFFFF"/>
                </a:highlight>
                <a:latin typeface="Courier New"/>
                <a:ea typeface="Courier New"/>
                <a:cs typeface="Courier New"/>
                <a:sym typeface="Courier New"/>
              </a:rPr>
              <a:t> ProductName;</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D73A49"/>
                </a:solidFill>
                <a:highlight>
                  <a:srgbClr val="FFFFFF"/>
                </a:highlight>
                <a:latin typeface="Courier New"/>
                <a:ea typeface="Courier New"/>
                <a:cs typeface="Courier New"/>
                <a:sym typeface="Courier New"/>
              </a:rPr>
              <a:t>END</a:t>
            </a:r>
            <a:r>
              <a:rPr lang="de" sz="900">
                <a:solidFill>
                  <a:srgbClr val="24292E"/>
                </a:solidFill>
                <a:highlight>
                  <a:srgbClr val="FFFFFF"/>
                </a:highlight>
                <a:latin typeface="Courier New"/>
                <a:ea typeface="Courier New"/>
                <a:cs typeface="Courier New"/>
                <a:sym typeface="Courier New"/>
              </a:rPr>
              <a:t> $$</a:t>
            </a:r>
            <a:endParaRPr sz="9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de" sz="900">
                <a:solidFill>
                  <a:srgbClr val="24292E"/>
                </a:solidFill>
                <a:highlight>
                  <a:srgbClr val="FFFFFF"/>
                </a:highlight>
                <a:latin typeface="Courier New"/>
                <a:ea typeface="Courier New"/>
                <a:cs typeface="Courier New"/>
                <a:sym typeface="Courier New"/>
              </a:rPr>
              <a:t>DELIMITER ;</a:t>
            </a:r>
            <a:endParaRPr sz="9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02"/>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Skila Stored Aufgaben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03"/>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Level 1	</a:t>
            </a:r>
            <a:endParaRPr/>
          </a:p>
        </p:txBody>
      </p:sp>
      <p:sp>
        <p:nvSpPr>
          <p:cNvPr id="1520" name="Google Shape;1520;p203"/>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sz="1400"/>
              <a:t>1. Erstellen Sie eine Prozedur namens "fm_hello_simple", die bei "CALL fm_hello" nur ein "HELLO" zurückgibt.</a:t>
            </a:r>
            <a:endParaRPr sz="1400"/>
          </a:p>
          <a:p>
            <a:pPr indent="0" lvl="0" marL="0" rtl="0" algn="l">
              <a:spcBef>
                <a:spcPts val="0"/>
              </a:spcBef>
              <a:spcAft>
                <a:spcPts val="0"/>
              </a:spcAft>
              <a:buClr>
                <a:schemeClr val="dk1"/>
              </a:buClr>
              <a:buSzPts val="1100"/>
              <a:buFont typeface="Arial"/>
              <a:buNone/>
            </a:pPr>
            <a:r>
              <a:rPr lang="de" sz="1400"/>
              <a:t>2. Erstellen Sie eine Prozedur namens "fm_hello_name", die einen Parameter "name" erhält und diesen bei "CALL fm_hello('Muehlbach')" zurückgibt.</a:t>
            </a:r>
            <a:endParaRPr sz="1400"/>
          </a:p>
          <a:p>
            <a:pPr indent="0" lvl="0" marL="0" rtl="0" algn="l">
              <a:spcBef>
                <a:spcPts val="0"/>
              </a:spcBef>
              <a:spcAft>
                <a:spcPts val="0"/>
              </a:spcAft>
              <a:buClr>
                <a:schemeClr val="dk1"/>
              </a:buClr>
              <a:buSzPts val="1100"/>
              <a:buFont typeface="Arial"/>
              <a:buNone/>
            </a:pPr>
            <a:r>
              <a:rPr lang="de" sz="1400"/>
              <a:t>=&gt; HELLO Muehlbach</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de" sz="1400"/>
              <a:t>3. Ändern die Prozedur namens "fm_hello_name" so ab, dass das Ergebnis zuerst in einer Variable (mit vorherigen Variablendeklaration) abgespeichert wird und dann die Rückgabe erfolgt.</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de" sz="1400"/>
              <a:t>4. Erweitern Sie die Prozedur namens "fm_hello_name", um einen </a:t>
            </a:r>
            <a:br>
              <a:rPr lang="de" sz="1400"/>
            </a:br>
            <a:r>
              <a:rPr lang="de" sz="1400"/>
              <a:t>zus. Übergabeparameter "Anrede" -&gt; 1 oder 2. 1 steht für Frau und 2 für Mann. Die Ergebnisse sollen sich wie folgt verhalten.</a:t>
            </a:r>
            <a:endParaRPr sz="1400"/>
          </a:p>
          <a:p>
            <a:pPr indent="457200" lvl="0" marL="0" rtl="0" algn="l">
              <a:spcBef>
                <a:spcPts val="0"/>
              </a:spcBef>
              <a:spcAft>
                <a:spcPts val="0"/>
              </a:spcAft>
              <a:buClr>
                <a:schemeClr val="dk1"/>
              </a:buClr>
              <a:buSzPts val="1100"/>
              <a:buFont typeface="Arial"/>
              <a:buNone/>
            </a:pPr>
            <a:r>
              <a:rPr lang="de" sz="1400"/>
              <a:t>4.1 z.B. bei "CALL fm_hello(1,'Müller')" soll "HELLO Frau Müller"</a:t>
            </a:r>
            <a:endParaRPr sz="1400"/>
          </a:p>
          <a:p>
            <a:pPr indent="457200" lvl="0" marL="0" rtl="0" algn="l">
              <a:spcBef>
                <a:spcPts val="0"/>
              </a:spcBef>
              <a:spcAft>
                <a:spcPts val="0"/>
              </a:spcAft>
              <a:buNone/>
            </a:pPr>
            <a:r>
              <a:rPr lang="de" sz="1400"/>
              <a:t>4.2 z.B. bei "CALL fm_hello(2,'Mühlbach')" soll "HELLO Herr Mühlbach"</a:t>
            </a:r>
            <a:endParaRPr sz="14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04"/>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sz="1400"/>
              <a:t>1. Erstellen Sie eine Prozedur, mit der Sie, die Anzahl Kunden mit Hilfe eines Cursors ermitteln, dessen Vorname jeweils mit dem gleichen Buchstaben anfängt.</a:t>
            </a:r>
            <a:endParaRPr sz="1400"/>
          </a:p>
          <a:p>
            <a:pPr indent="0" lvl="0" marL="0" rtl="0" algn="l">
              <a:spcBef>
                <a:spcPts val="0"/>
              </a:spcBef>
              <a:spcAft>
                <a:spcPts val="0"/>
              </a:spcAft>
              <a:buClr>
                <a:schemeClr val="dk1"/>
              </a:buClr>
              <a:buSzPts val="1100"/>
              <a:buFont typeface="Arial"/>
              <a:buNone/>
            </a:pPr>
            <a:r>
              <a:rPr lang="de" sz="1400"/>
              <a:t>- Die Ausgabe soll wie folgt aussehen A:10;B:22;C:33 etc.</a:t>
            </a:r>
            <a:endParaRPr sz="1400"/>
          </a:p>
          <a:p>
            <a:pPr indent="0" lvl="0" marL="0" rtl="0" algn="l">
              <a:spcBef>
                <a:spcPts val="0"/>
              </a:spcBef>
              <a:spcAft>
                <a:spcPts val="0"/>
              </a:spcAft>
              <a:buClr>
                <a:schemeClr val="dk1"/>
              </a:buClr>
              <a:buSzPts val="1100"/>
              <a:buFont typeface="Arial"/>
              <a:buNone/>
            </a:pPr>
            <a:r>
              <a:rPr lang="de" sz="1400"/>
              <a:t>2. Ermittlung von Filmtips für bestehende bzw. eingeloggte Kunden im Webportal</a:t>
            </a:r>
            <a:endParaRPr sz="1400"/>
          </a:p>
          <a:p>
            <a:pPr indent="0" lvl="0" marL="0" rtl="0" algn="l">
              <a:spcBef>
                <a:spcPts val="0"/>
              </a:spcBef>
              <a:spcAft>
                <a:spcPts val="0"/>
              </a:spcAft>
              <a:buClr>
                <a:schemeClr val="dk1"/>
              </a:buClr>
              <a:buSzPts val="1100"/>
              <a:buFont typeface="Arial"/>
              <a:buNone/>
            </a:pPr>
            <a:r>
              <a:rPr lang="de" sz="1400"/>
              <a:t>2.1 Erstellen Sie eine Prozedur, welche die Lieblingsgenres eines Kunden ermittelt und als Rückgabewert zurückgibt.</a:t>
            </a:r>
            <a:endParaRPr sz="1400"/>
          </a:p>
          <a:p>
            <a:pPr indent="0" lvl="0" marL="0" rtl="0" algn="l">
              <a:spcBef>
                <a:spcPts val="0"/>
              </a:spcBef>
              <a:spcAft>
                <a:spcPts val="0"/>
              </a:spcAft>
              <a:buClr>
                <a:schemeClr val="dk1"/>
              </a:buClr>
              <a:buSzPts val="1100"/>
              <a:buFont typeface="Arial"/>
              <a:buNone/>
            </a:pPr>
            <a:r>
              <a:rPr lang="de" sz="1400"/>
              <a:t>2.2 Erstellen Sie eine Prozedur, welche auf Basis der Lieblingsgenres (CALL 2.1) weitere interessante Filmtips für den Kunden ermittelt.</a:t>
            </a:r>
            <a:endParaRPr sz="1400"/>
          </a:p>
          <a:p>
            <a:pPr indent="0" lvl="0" marL="0" rtl="0" algn="l">
              <a:spcBef>
                <a:spcPts val="0"/>
              </a:spcBef>
              <a:spcAft>
                <a:spcPts val="0"/>
              </a:spcAft>
              <a:buClr>
                <a:schemeClr val="dk1"/>
              </a:buClr>
              <a:buSzPts val="1100"/>
              <a:buFont typeface="Arial"/>
              <a:buNone/>
            </a:pPr>
            <a:r>
              <a:rPr lang="de" sz="1400"/>
              <a:t>2.2.1 Es soll sich immer um genau drei Filmtipps handeln.</a:t>
            </a:r>
            <a:endParaRPr sz="1400"/>
          </a:p>
          <a:p>
            <a:pPr indent="0" lvl="0" marL="0" rtl="0" algn="l">
              <a:spcBef>
                <a:spcPts val="0"/>
              </a:spcBef>
              <a:spcAft>
                <a:spcPts val="0"/>
              </a:spcAft>
              <a:buClr>
                <a:schemeClr val="dk1"/>
              </a:buClr>
              <a:buSzPts val="1100"/>
              <a:buFont typeface="Arial"/>
              <a:buNone/>
            </a:pPr>
            <a:r>
              <a:rPr lang="de" sz="1400"/>
              <a:t>2.2.3 Der Einfachheit halber ermitteln sie hierzu drei der wichtigsten Interessenschwerpunkte des jeweiligen Kunden.</a:t>
            </a:r>
            <a:endParaRPr sz="1400"/>
          </a:p>
          <a:p>
            <a:pPr indent="0" lvl="0" marL="0" rtl="0" algn="l">
              <a:spcBef>
                <a:spcPts val="0"/>
              </a:spcBef>
              <a:spcAft>
                <a:spcPts val="0"/>
              </a:spcAft>
              <a:buClr>
                <a:schemeClr val="dk1"/>
              </a:buClr>
              <a:buSzPts val="1100"/>
              <a:buFont typeface="Arial"/>
              <a:buNone/>
            </a:pPr>
            <a:r>
              <a:rPr lang="de" sz="1400"/>
              <a:t>5% (Krimi), 60% (Sci-Fi), 20% (Thriller), 25% (Comic) =&gt; Sci-Fi, Comic, Thriller</a:t>
            </a:r>
            <a:endParaRPr sz="1400"/>
          </a:p>
          <a:p>
            <a:pPr indent="0" lvl="0" marL="0" rtl="0" algn="l">
              <a:spcBef>
                <a:spcPts val="0"/>
              </a:spcBef>
              <a:spcAft>
                <a:spcPts val="0"/>
              </a:spcAft>
              <a:buClr>
                <a:schemeClr val="dk1"/>
              </a:buClr>
              <a:buSzPts val="1100"/>
              <a:buFont typeface="Arial"/>
              <a:buNone/>
            </a:pPr>
            <a:r>
              <a:rPr lang="de" sz="1400"/>
              <a:t>2.2.4 Geben Sie dann jeweils zu jedem Genre einen Film als Rückgabe zurück</a:t>
            </a:r>
            <a:endParaRPr sz="1400"/>
          </a:p>
          <a:p>
            <a:pPr indent="0" lvl="0" marL="0" rtl="0" algn="l">
              <a:spcBef>
                <a:spcPts val="0"/>
              </a:spcBef>
              <a:spcAft>
                <a:spcPts val="0"/>
              </a:spcAft>
              <a:buClr>
                <a:schemeClr val="dk1"/>
              </a:buClr>
              <a:buSzPts val="1100"/>
              <a:buFont typeface="Arial"/>
              <a:buNone/>
            </a:pPr>
            <a:r>
              <a:rPr lang="de" sz="1400"/>
              <a:t>2.2.5 Die zurückgegebenen Filmtips sollten Filme sein, welche vom Kunden noch nicht ausgeliehen worden sind.</a:t>
            </a:r>
            <a:endParaRPr sz="1400"/>
          </a:p>
          <a:p>
            <a:pPr indent="0" lvl="0" marL="0" rtl="0" algn="l">
              <a:spcBef>
                <a:spcPts val="0"/>
              </a:spcBef>
              <a:spcAft>
                <a:spcPts val="0"/>
              </a:spcAft>
              <a:buClr>
                <a:schemeClr val="dk1"/>
              </a:buClr>
              <a:buSzPts val="1100"/>
              <a:buFont typeface="Arial"/>
              <a:buNone/>
            </a:pPr>
            <a:r>
              <a:rPr lang="de" sz="1400"/>
              <a:t>2.2.6 Bei den Filmtips sollte es sich nicht immer um die Gleichen handeln.</a:t>
            </a:r>
            <a:endParaRPr sz="1400"/>
          </a:p>
          <a:p>
            <a:pPr indent="0" lvl="0" marL="0" rtl="0" algn="l">
              <a:spcBef>
                <a:spcPts val="0"/>
              </a:spcBef>
              <a:spcAft>
                <a:spcPts val="0"/>
              </a:spcAft>
              <a:buClr>
                <a:schemeClr val="dk1"/>
              </a:buClr>
              <a:buSzPts val="1100"/>
              <a:buFont typeface="Arial"/>
              <a:buNone/>
            </a:pPr>
            <a:r>
              <a:rPr lang="de" sz="1400"/>
              <a:t>2.2.7 Die Ermittlung soll jeweils für einen konkreten Kunden mit Hilfe der Prozedur erfolgen.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526" name="Google Shape;1526;p204"/>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Level 2</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05"/>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RECAP</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06"/>
          <p:cNvSpPr txBox="1"/>
          <p:nvPr>
            <p:ph type="title"/>
          </p:nvPr>
        </p:nvSpPr>
        <p:spPr>
          <a:xfrm>
            <a:off x="490250" y="450150"/>
            <a:ext cx="80655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de">
                <a:solidFill>
                  <a:srgbClr val="375EA2"/>
                </a:solidFill>
                <a:latin typeface="Asap"/>
                <a:ea typeface="Asap"/>
                <a:cs typeface="Asap"/>
                <a:sym typeface="Asap"/>
              </a:rPr>
              <a:t>Das CAP-Theorem</a:t>
            </a:r>
            <a:endParaRPr b="1">
              <a:solidFill>
                <a:srgbClr val="375EA2"/>
              </a:solidFill>
              <a:latin typeface="Asap"/>
              <a:ea typeface="Asap"/>
              <a:cs typeface="Asap"/>
              <a:sym typeface="Asap"/>
            </a:endParaRPr>
          </a:p>
          <a:p>
            <a:pPr indent="0" lvl="0" marL="0" rtl="0" algn="l">
              <a:spcBef>
                <a:spcPts val="0"/>
              </a:spcBef>
              <a:spcAft>
                <a:spcPts val="0"/>
              </a:spcAft>
              <a:buNone/>
            </a:pPr>
            <a:r>
              <a:t/>
            </a:r>
            <a:endParaRPr b="1" sz="3600">
              <a:solidFill>
                <a:srgbClr val="375EA2"/>
              </a:solidFill>
              <a:latin typeface="Asap"/>
              <a:ea typeface="Asap"/>
              <a:cs typeface="Asap"/>
              <a:sym typeface="Asap"/>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207"/>
          <p:cNvSpPr/>
          <p:nvPr/>
        </p:nvSpPr>
        <p:spPr>
          <a:xfrm>
            <a:off x="742694" y="1351404"/>
            <a:ext cx="3038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Single Responsibility</a:t>
            </a:r>
            <a:endParaRPr sz="1200">
              <a:solidFill>
                <a:schemeClr val="lt1"/>
              </a:solidFill>
              <a:latin typeface="Asap SemiBold"/>
              <a:ea typeface="Asap SemiBold"/>
              <a:cs typeface="Asap SemiBold"/>
              <a:sym typeface="Asap SemiBold"/>
            </a:endParaRPr>
          </a:p>
        </p:txBody>
      </p:sp>
      <p:sp>
        <p:nvSpPr>
          <p:cNvPr id="1542" name="Google Shape;1542;p207"/>
          <p:cNvSpPr/>
          <p:nvPr/>
        </p:nvSpPr>
        <p:spPr>
          <a:xfrm>
            <a:off x="742729" y="2161528"/>
            <a:ext cx="3038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a:ea typeface="Asap"/>
                <a:cs typeface="Asap"/>
                <a:sym typeface="Asap"/>
              </a:rPr>
              <a:t>Jede Tabelle hat ein Verantwortlichkeitsbereich (z.B. Adresse). Tabellen/Collections die besonders häufig/nah miteinander in Beziehung stehen, stellen eine sogenannte Domäne dar. </a:t>
            </a:r>
            <a:endParaRPr sz="900">
              <a:solidFill>
                <a:schemeClr val="dk2"/>
              </a:solidFill>
              <a:latin typeface="Asap"/>
              <a:ea typeface="Asap"/>
              <a:cs typeface="Asap"/>
              <a:sym typeface="Asap"/>
            </a:endParaRPr>
          </a:p>
        </p:txBody>
      </p:sp>
      <p:cxnSp>
        <p:nvCxnSpPr>
          <p:cNvPr id="1543" name="Google Shape;1543;p207"/>
          <p:cNvCxnSpPr>
            <a:stCxn id="1541" idx="2"/>
            <a:endCxn id="1542" idx="0"/>
          </p:cNvCxnSpPr>
          <p:nvPr/>
        </p:nvCxnSpPr>
        <p:spPr>
          <a:xfrm>
            <a:off x="2261894" y="1882404"/>
            <a:ext cx="0" cy="279000"/>
          </a:xfrm>
          <a:prstGeom prst="straightConnector1">
            <a:avLst/>
          </a:prstGeom>
          <a:noFill/>
          <a:ln cap="flat" cmpd="sng" w="9525">
            <a:solidFill>
              <a:schemeClr val="dk2"/>
            </a:solidFill>
            <a:prstDash val="solid"/>
            <a:round/>
            <a:headEnd len="med" w="med" type="none"/>
            <a:tailEnd len="med" w="med" type="triangle"/>
          </a:ln>
        </p:spPr>
      </p:cxnSp>
      <p:sp>
        <p:nvSpPr>
          <p:cNvPr id="1544" name="Google Shape;1544;p207"/>
          <p:cNvSpPr/>
          <p:nvPr/>
        </p:nvSpPr>
        <p:spPr>
          <a:xfrm>
            <a:off x="5301840" y="1349525"/>
            <a:ext cx="3038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Data Encapsulation</a:t>
            </a:r>
            <a:endParaRPr sz="1200">
              <a:solidFill>
                <a:schemeClr val="lt1"/>
              </a:solidFill>
              <a:latin typeface="Asap SemiBold"/>
              <a:ea typeface="Asap SemiBold"/>
              <a:cs typeface="Asap SemiBold"/>
              <a:sym typeface="Asap SemiBold"/>
            </a:endParaRPr>
          </a:p>
        </p:txBody>
      </p:sp>
      <p:sp>
        <p:nvSpPr>
          <p:cNvPr id="1545" name="Google Shape;1545;p207"/>
          <p:cNvSpPr/>
          <p:nvPr/>
        </p:nvSpPr>
        <p:spPr>
          <a:xfrm>
            <a:off x="5301872" y="2159090"/>
            <a:ext cx="3038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a:ea typeface="Asap"/>
                <a:cs typeface="Asap"/>
                <a:sym typeface="Asap"/>
              </a:rPr>
              <a:t>Die Tabelle kapselt/gruppiert die Daten einer Klasse/Namespaces/Gruppe etc..</a:t>
            </a:r>
            <a:endParaRPr sz="900">
              <a:solidFill>
                <a:schemeClr val="dk2"/>
              </a:solidFill>
              <a:latin typeface="Asap"/>
              <a:ea typeface="Asap"/>
              <a:cs typeface="Asap"/>
              <a:sym typeface="Asap"/>
            </a:endParaRPr>
          </a:p>
        </p:txBody>
      </p:sp>
      <p:cxnSp>
        <p:nvCxnSpPr>
          <p:cNvPr id="1546" name="Google Shape;1546;p207"/>
          <p:cNvCxnSpPr>
            <a:stCxn id="1544" idx="2"/>
            <a:endCxn id="1545" idx="0"/>
          </p:cNvCxnSpPr>
          <p:nvPr/>
        </p:nvCxnSpPr>
        <p:spPr>
          <a:xfrm>
            <a:off x="6821040" y="1880525"/>
            <a:ext cx="0" cy="278700"/>
          </a:xfrm>
          <a:prstGeom prst="straightConnector1">
            <a:avLst/>
          </a:prstGeom>
          <a:noFill/>
          <a:ln cap="flat" cmpd="sng" w="9525">
            <a:solidFill>
              <a:schemeClr val="dk2"/>
            </a:solidFill>
            <a:prstDash val="solid"/>
            <a:round/>
            <a:headEnd len="med" w="med" type="none"/>
            <a:tailEnd len="med" w="med" type="triangle"/>
          </a:ln>
        </p:spPr>
      </p:cxnSp>
      <p:sp>
        <p:nvSpPr>
          <p:cNvPr id="1547" name="Google Shape;1547;p207"/>
          <p:cNvSpPr/>
          <p:nvPr/>
        </p:nvSpPr>
        <p:spPr>
          <a:xfrm>
            <a:off x="742688" y="3099838"/>
            <a:ext cx="3038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Self-Documentation</a:t>
            </a:r>
            <a:endParaRPr sz="1200">
              <a:solidFill>
                <a:schemeClr val="lt1"/>
              </a:solidFill>
              <a:latin typeface="Asap SemiBold"/>
              <a:ea typeface="Asap SemiBold"/>
              <a:cs typeface="Asap SemiBold"/>
              <a:sym typeface="Asap SemiBold"/>
            </a:endParaRPr>
          </a:p>
        </p:txBody>
      </p:sp>
      <p:sp>
        <p:nvSpPr>
          <p:cNvPr id="1548" name="Google Shape;1548;p207"/>
          <p:cNvSpPr/>
          <p:nvPr/>
        </p:nvSpPr>
        <p:spPr>
          <a:xfrm>
            <a:off x="742718" y="3909400"/>
            <a:ext cx="3038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a:ea typeface="Asap"/>
                <a:cs typeface="Asap"/>
                <a:sym typeface="Asap"/>
              </a:rPr>
              <a:t>Es sollten stehts sprechende Tabellennamen/Felder und Collection-Object-Keys verwendet werden.</a:t>
            </a:r>
            <a:endParaRPr sz="900">
              <a:solidFill>
                <a:schemeClr val="dk2"/>
              </a:solidFill>
              <a:latin typeface="Asap"/>
              <a:ea typeface="Asap"/>
              <a:cs typeface="Asap"/>
              <a:sym typeface="Asap"/>
            </a:endParaRPr>
          </a:p>
        </p:txBody>
      </p:sp>
      <p:cxnSp>
        <p:nvCxnSpPr>
          <p:cNvPr id="1549" name="Google Shape;1549;p207"/>
          <p:cNvCxnSpPr>
            <a:stCxn id="1547" idx="2"/>
            <a:endCxn id="1548" idx="0"/>
          </p:cNvCxnSpPr>
          <p:nvPr/>
        </p:nvCxnSpPr>
        <p:spPr>
          <a:xfrm>
            <a:off x="2261888" y="3630838"/>
            <a:ext cx="0" cy="278700"/>
          </a:xfrm>
          <a:prstGeom prst="straightConnector1">
            <a:avLst/>
          </a:prstGeom>
          <a:noFill/>
          <a:ln cap="flat" cmpd="sng" w="9525">
            <a:solidFill>
              <a:schemeClr val="dk2"/>
            </a:solidFill>
            <a:prstDash val="solid"/>
            <a:round/>
            <a:headEnd len="med" w="med" type="none"/>
            <a:tailEnd len="med" w="med" type="triangle"/>
          </a:ln>
        </p:spPr>
      </p:cxnSp>
      <p:sp>
        <p:nvSpPr>
          <p:cNvPr id="1550" name="Google Shape;1550;p207"/>
          <p:cNvSpPr/>
          <p:nvPr/>
        </p:nvSpPr>
        <p:spPr>
          <a:xfrm>
            <a:off x="5362876" y="3097968"/>
            <a:ext cx="3038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Design by Contract</a:t>
            </a:r>
            <a:endParaRPr sz="1200">
              <a:solidFill>
                <a:schemeClr val="lt1"/>
              </a:solidFill>
              <a:latin typeface="Asap SemiBold"/>
              <a:ea typeface="Asap SemiBold"/>
              <a:cs typeface="Asap SemiBold"/>
              <a:sym typeface="Asap SemiBold"/>
            </a:endParaRPr>
          </a:p>
        </p:txBody>
      </p:sp>
      <p:sp>
        <p:nvSpPr>
          <p:cNvPr id="1551" name="Google Shape;1551;p207"/>
          <p:cNvSpPr/>
          <p:nvPr/>
        </p:nvSpPr>
        <p:spPr>
          <a:xfrm>
            <a:off x="5362903" y="3906975"/>
            <a:ext cx="3038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a:ea typeface="Asap"/>
                <a:cs typeface="Asap"/>
                <a:sym typeface="Asap"/>
              </a:rPr>
              <a:t>Mit Hilfe von Modellierungsmaßnahmen im Datenbankbereich sollten Tabellen/Collections</a:t>
            </a:r>
            <a:endParaRPr sz="900">
              <a:solidFill>
                <a:schemeClr val="dk2"/>
              </a:solidFill>
              <a:latin typeface="Asap"/>
              <a:ea typeface="Asap"/>
              <a:cs typeface="Asap"/>
              <a:sym typeface="Asap"/>
            </a:endParaRPr>
          </a:p>
          <a:p>
            <a:pPr indent="0" lvl="0" marL="0" rtl="0" algn="ctr">
              <a:spcBef>
                <a:spcPts val="0"/>
              </a:spcBef>
              <a:spcAft>
                <a:spcPts val="0"/>
              </a:spcAft>
              <a:buNone/>
            </a:pPr>
            <a:r>
              <a:rPr lang="de" sz="900">
                <a:solidFill>
                  <a:schemeClr val="dk2"/>
                </a:solidFill>
                <a:latin typeface="Asap"/>
                <a:ea typeface="Asap"/>
                <a:cs typeface="Asap"/>
                <a:sym typeface="Asap"/>
              </a:rPr>
              <a:t>zusammen mit den Anforderern erstellt werden.</a:t>
            </a:r>
            <a:endParaRPr sz="900">
              <a:solidFill>
                <a:schemeClr val="dk2"/>
              </a:solidFill>
              <a:latin typeface="Asap"/>
              <a:ea typeface="Asap"/>
              <a:cs typeface="Asap"/>
              <a:sym typeface="Asap"/>
            </a:endParaRPr>
          </a:p>
          <a:p>
            <a:pPr indent="0" lvl="0" marL="0" rtl="0" algn="ctr">
              <a:spcBef>
                <a:spcPts val="0"/>
              </a:spcBef>
              <a:spcAft>
                <a:spcPts val="0"/>
              </a:spcAft>
              <a:buNone/>
            </a:pPr>
            <a:r>
              <a:t/>
            </a:r>
            <a:endParaRPr sz="900">
              <a:solidFill>
                <a:schemeClr val="dk2"/>
              </a:solidFill>
              <a:latin typeface="Asap"/>
              <a:ea typeface="Asap"/>
              <a:cs typeface="Asap"/>
              <a:sym typeface="Asap"/>
            </a:endParaRPr>
          </a:p>
        </p:txBody>
      </p:sp>
      <p:cxnSp>
        <p:nvCxnSpPr>
          <p:cNvPr id="1552" name="Google Shape;1552;p207"/>
          <p:cNvCxnSpPr>
            <a:stCxn id="1550" idx="2"/>
            <a:endCxn id="1551" idx="0"/>
          </p:cNvCxnSpPr>
          <p:nvPr/>
        </p:nvCxnSpPr>
        <p:spPr>
          <a:xfrm>
            <a:off x="6882076" y="3628968"/>
            <a:ext cx="0" cy="278100"/>
          </a:xfrm>
          <a:prstGeom prst="straightConnector1">
            <a:avLst/>
          </a:prstGeom>
          <a:noFill/>
          <a:ln cap="flat" cmpd="sng" w="9525">
            <a:solidFill>
              <a:schemeClr val="dk2"/>
            </a:solidFill>
            <a:prstDash val="solid"/>
            <a:round/>
            <a:headEnd len="med" w="med" type="none"/>
            <a:tailEnd len="med" w="med" type="triangle"/>
          </a:ln>
        </p:spPr>
      </p:cxnSp>
      <p:sp>
        <p:nvSpPr>
          <p:cNvPr id="1553" name="Google Shape;1553;p207"/>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Designprinzipien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solidFill>
                  <a:schemeClr val="dk2"/>
                </a:solidFill>
              </a:rPr>
              <a:t>Availability</a:t>
            </a:r>
            <a:r>
              <a:rPr lang="de"/>
              <a:t> bedeutet, dass alle Clients stets Lese- und Schreibzugriffe durchführen können.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Diese </a:t>
            </a:r>
            <a:r>
              <a:rPr lang="de"/>
              <a:t>Anforderung</a:t>
            </a:r>
            <a:r>
              <a:rPr lang="de"/>
              <a:t> spielt v.a. in den Bereichen wo die Anforderung eines 24/7 Betriebs eine große Rolle spielt. (z.B. große Onlineshops)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4" name="Google Shape;204;p3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000">
                <a:solidFill>
                  <a:srgbClr val="EEEEEE"/>
                </a:solidFill>
              </a:rPr>
              <a:t>Laufzeitbetrachtung</a:t>
            </a:r>
            <a:r>
              <a:rPr lang="de" sz="2000"/>
              <a:t> // CAP // Availability</a:t>
            </a:r>
            <a:endParaRPr sz="2000"/>
          </a:p>
        </p:txBody>
      </p:sp>
      <p:sp>
        <p:nvSpPr>
          <p:cNvPr id="205" name="Google Shape;205;p37"/>
          <p:cNvSpPr txBox="1"/>
          <p:nvPr/>
        </p:nvSpPr>
        <p:spPr>
          <a:xfrm>
            <a:off x="1102525" y="3739475"/>
            <a:ext cx="2172600" cy="49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t>towardsdatascience.com</a:t>
            </a:r>
            <a:endParaRPr/>
          </a:p>
        </p:txBody>
      </p:sp>
      <p:pic>
        <p:nvPicPr>
          <p:cNvPr id="206" name="Google Shape;206;p37"/>
          <p:cNvPicPr preferRelativeResize="0"/>
          <p:nvPr/>
        </p:nvPicPr>
        <p:blipFill>
          <a:blip r:embed="rId3">
            <a:alphaModFix/>
          </a:blip>
          <a:stretch>
            <a:fillRect/>
          </a:stretch>
        </p:blipFill>
        <p:spPr>
          <a:xfrm>
            <a:off x="190300" y="1260000"/>
            <a:ext cx="3997076" cy="247947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208"/>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Transaktionen</a:t>
            </a:r>
            <a:endParaRPr b="1"/>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09"/>
          <p:cNvSpPr/>
          <p:nvPr/>
        </p:nvSpPr>
        <p:spPr>
          <a:xfrm>
            <a:off x="475976" y="1508425"/>
            <a:ext cx="2411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de" sz="1800">
                <a:solidFill>
                  <a:schemeClr val="lt1"/>
                </a:solidFill>
                <a:latin typeface="Asap"/>
                <a:ea typeface="Asap"/>
                <a:cs typeface="Asap"/>
                <a:sym typeface="Asap"/>
              </a:rPr>
              <a:t>DDL</a:t>
            </a:r>
            <a:endParaRPr b="1" sz="1800">
              <a:solidFill>
                <a:schemeClr val="lt1"/>
              </a:solidFill>
              <a:latin typeface="Asap"/>
              <a:ea typeface="Asap"/>
              <a:cs typeface="Asap"/>
              <a:sym typeface="Asap"/>
            </a:endParaRPr>
          </a:p>
          <a:p>
            <a:pPr indent="0" lvl="0" marL="0" rtl="0" algn="ctr">
              <a:spcBef>
                <a:spcPts val="0"/>
              </a:spcBef>
              <a:spcAft>
                <a:spcPts val="0"/>
              </a:spcAft>
              <a:buClr>
                <a:srgbClr val="000000"/>
              </a:buClr>
              <a:buSzPts val="1100"/>
              <a:buFont typeface="Arial"/>
              <a:buNone/>
            </a:pPr>
            <a:r>
              <a:rPr lang="de" sz="1200">
                <a:solidFill>
                  <a:schemeClr val="lt1"/>
                </a:solidFill>
                <a:latin typeface="Asap Medium"/>
                <a:ea typeface="Asap Medium"/>
                <a:cs typeface="Asap Medium"/>
                <a:sym typeface="Asap Medium"/>
              </a:rPr>
              <a:t>Data Definition Language</a:t>
            </a:r>
            <a:endParaRPr sz="1200">
              <a:solidFill>
                <a:schemeClr val="lt1"/>
              </a:solidFill>
              <a:latin typeface="Asap Medium"/>
              <a:ea typeface="Asap Medium"/>
              <a:cs typeface="Asap Medium"/>
              <a:sym typeface="Asap Medium"/>
            </a:endParaRPr>
          </a:p>
        </p:txBody>
      </p:sp>
      <p:sp>
        <p:nvSpPr>
          <p:cNvPr id="1564" name="Google Shape;1564;p209"/>
          <p:cNvSpPr/>
          <p:nvPr/>
        </p:nvSpPr>
        <p:spPr>
          <a:xfrm>
            <a:off x="476004" y="2623349"/>
            <a:ext cx="2411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Datenstrukturen beschreiben, ändern oder entfernen.</a:t>
            </a:r>
            <a:endParaRPr sz="1100">
              <a:solidFill>
                <a:schemeClr val="dk2"/>
              </a:solidFill>
              <a:latin typeface="Asap Medium"/>
              <a:ea typeface="Asap Medium"/>
              <a:cs typeface="Asap Medium"/>
              <a:sym typeface="Asap Medium"/>
            </a:endParaRPr>
          </a:p>
        </p:txBody>
      </p:sp>
      <p:cxnSp>
        <p:nvCxnSpPr>
          <p:cNvPr id="1565" name="Google Shape;1565;p209"/>
          <p:cNvCxnSpPr>
            <a:stCxn id="1563" idx="2"/>
            <a:endCxn id="1564" idx="0"/>
          </p:cNvCxnSpPr>
          <p:nvPr/>
        </p:nvCxnSpPr>
        <p:spPr>
          <a:xfrm>
            <a:off x="1681676" y="2039425"/>
            <a:ext cx="0" cy="583800"/>
          </a:xfrm>
          <a:prstGeom prst="straightConnector1">
            <a:avLst/>
          </a:prstGeom>
          <a:noFill/>
          <a:ln cap="flat" cmpd="sng" w="9525">
            <a:solidFill>
              <a:schemeClr val="dk2"/>
            </a:solidFill>
            <a:prstDash val="solid"/>
            <a:round/>
            <a:headEnd len="med" w="med" type="none"/>
            <a:tailEnd len="med" w="med" type="triangle"/>
          </a:ln>
        </p:spPr>
      </p:cxnSp>
      <p:sp>
        <p:nvSpPr>
          <p:cNvPr id="1566" name="Google Shape;1566;p209"/>
          <p:cNvSpPr/>
          <p:nvPr/>
        </p:nvSpPr>
        <p:spPr>
          <a:xfrm>
            <a:off x="3358651" y="1508425"/>
            <a:ext cx="2411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de" sz="1800">
                <a:solidFill>
                  <a:schemeClr val="lt1"/>
                </a:solidFill>
                <a:latin typeface="Asap"/>
                <a:ea typeface="Asap"/>
                <a:cs typeface="Asap"/>
                <a:sym typeface="Asap"/>
              </a:rPr>
              <a:t>DML</a:t>
            </a:r>
            <a:endParaRPr b="1" sz="1800">
              <a:solidFill>
                <a:schemeClr val="lt1"/>
              </a:solidFill>
              <a:latin typeface="Asap"/>
              <a:ea typeface="Asap"/>
              <a:cs typeface="Asap"/>
              <a:sym typeface="Asap"/>
            </a:endParaRPr>
          </a:p>
          <a:p>
            <a:pPr indent="0" lvl="0" marL="0" rtl="0" algn="ctr">
              <a:spcBef>
                <a:spcPts val="0"/>
              </a:spcBef>
              <a:spcAft>
                <a:spcPts val="0"/>
              </a:spcAft>
              <a:buClr>
                <a:srgbClr val="000000"/>
              </a:buClr>
              <a:buSzPts val="1100"/>
              <a:buFont typeface="Arial"/>
              <a:buNone/>
            </a:pPr>
            <a:r>
              <a:rPr lang="de" sz="1200">
                <a:solidFill>
                  <a:schemeClr val="lt1"/>
                </a:solidFill>
                <a:latin typeface="Asap Medium"/>
                <a:ea typeface="Asap Medium"/>
                <a:cs typeface="Asap Medium"/>
                <a:sym typeface="Asap Medium"/>
              </a:rPr>
              <a:t>Data Manipulation Language</a:t>
            </a:r>
            <a:endParaRPr sz="1200">
              <a:solidFill>
                <a:schemeClr val="lt1"/>
              </a:solidFill>
              <a:latin typeface="Asap Medium"/>
              <a:ea typeface="Asap Medium"/>
              <a:cs typeface="Asap Medium"/>
              <a:sym typeface="Asap Medium"/>
            </a:endParaRPr>
          </a:p>
        </p:txBody>
      </p:sp>
      <p:sp>
        <p:nvSpPr>
          <p:cNvPr id="1567" name="Google Shape;1567;p209"/>
          <p:cNvSpPr/>
          <p:nvPr/>
        </p:nvSpPr>
        <p:spPr>
          <a:xfrm>
            <a:off x="3358679" y="2623349"/>
            <a:ext cx="2411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Auswahl-/Einfüge-/Änderungs- und Lösch Operationen</a:t>
            </a:r>
            <a:endParaRPr sz="900">
              <a:solidFill>
                <a:schemeClr val="dk2"/>
              </a:solidFill>
              <a:latin typeface="Asap Medium"/>
              <a:ea typeface="Asap Medium"/>
              <a:cs typeface="Asap Medium"/>
              <a:sym typeface="Asap Medium"/>
            </a:endParaRPr>
          </a:p>
        </p:txBody>
      </p:sp>
      <p:cxnSp>
        <p:nvCxnSpPr>
          <p:cNvPr id="1568" name="Google Shape;1568;p209"/>
          <p:cNvCxnSpPr>
            <a:stCxn id="1566" idx="2"/>
            <a:endCxn id="1567" idx="0"/>
          </p:cNvCxnSpPr>
          <p:nvPr/>
        </p:nvCxnSpPr>
        <p:spPr>
          <a:xfrm>
            <a:off x="4564351" y="2039425"/>
            <a:ext cx="0" cy="583800"/>
          </a:xfrm>
          <a:prstGeom prst="straightConnector1">
            <a:avLst/>
          </a:prstGeom>
          <a:noFill/>
          <a:ln cap="flat" cmpd="sng" w="9525">
            <a:solidFill>
              <a:schemeClr val="dk2"/>
            </a:solidFill>
            <a:prstDash val="solid"/>
            <a:round/>
            <a:headEnd len="med" w="med" type="none"/>
            <a:tailEnd len="med" w="med" type="triangle"/>
          </a:ln>
        </p:spPr>
      </p:cxnSp>
      <p:sp>
        <p:nvSpPr>
          <p:cNvPr id="1569" name="Google Shape;1569;p209"/>
          <p:cNvSpPr/>
          <p:nvPr/>
        </p:nvSpPr>
        <p:spPr>
          <a:xfrm>
            <a:off x="6223801" y="1508425"/>
            <a:ext cx="2411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de" sz="1800">
                <a:solidFill>
                  <a:schemeClr val="lt1"/>
                </a:solidFill>
                <a:latin typeface="Asap"/>
                <a:ea typeface="Asap"/>
                <a:cs typeface="Asap"/>
                <a:sym typeface="Asap"/>
              </a:rPr>
              <a:t>DCL</a:t>
            </a:r>
            <a:endParaRPr b="1" sz="1800">
              <a:solidFill>
                <a:schemeClr val="lt1"/>
              </a:solidFill>
              <a:latin typeface="Asap"/>
              <a:ea typeface="Asap"/>
              <a:cs typeface="Asap"/>
              <a:sym typeface="Asap"/>
            </a:endParaRPr>
          </a:p>
          <a:p>
            <a:pPr indent="0" lvl="0" marL="0" rtl="0" algn="ctr">
              <a:spcBef>
                <a:spcPts val="0"/>
              </a:spcBef>
              <a:spcAft>
                <a:spcPts val="0"/>
              </a:spcAft>
              <a:buClr>
                <a:schemeClr val="dk1"/>
              </a:buClr>
              <a:buSzPts val="1100"/>
              <a:buFont typeface="Arial"/>
              <a:buNone/>
            </a:pPr>
            <a:r>
              <a:rPr lang="de" sz="1200">
                <a:solidFill>
                  <a:schemeClr val="lt1"/>
                </a:solidFill>
                <a:latin typeface="Asap Medium"/>
                <a:ea typeface="Asap Medium"/>
                <a:cs typeface="Asap Medium"/>
                <a:sym typeface="Asap Medium"/>
              </a:rPr>
              <a:t>Data Control Language</a:t>
            </a:r>
            <a:endParaRPr sz="1200">
              <a:solidFill>
                <a:schemeClr val="lt1"/>
              </a:solidFill>
              <a:latin typeface="Asap Medium"/>
              <a:ea typeface="Asap Medium"/>
              <a:cs typeface="Asap Medium"/>
              <a:sym typeface="Asap Medium"/>
            </a:endParaRPr>
          </a:p>
        </p:txBody>
      </p:sp>
      <p:sp>
        <p:nvSpPr>
          <p:cNvPr id="1570" name="Google Shape;1570;p209"/>
          <p:cNvSpPr/>
          <p:nvPr/>
        </p:nvSpPr>
        <p:spPr>
          <a:xfrm>
            <a:off x="6223829" y="2623349"/>
            <a:ext cx="2411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Lese- und Schreibrechte</a:t>
            </a:r>
            <a:endParaRPr sz="1100">
              <a:solidFill>
                <a:schemeClr val="dk2"/>
              </a:solidFill>
              <a:latin typeface="Asap Medium"/>
              <a:ea typeface="Asap Medium"/>
              <a:cs typeface="Asap Medium"/>
              <a:sym typeface="Asap Medium"/>
            </a:endParaRPr>
          </a:p>
        </p:txBody>
      </p:sp>
      <p:cxnSp>
        <p:nvCxnSpPr>
          <p:cNvPr id="1571" name="Google Shape;1571;p209"/>
          <p:cNvCxnSpPr>
            <a:stCxn id="1569" idx="2"/>
            <a:endCxn id="1570" idx="0"/>
          </p:cNvCxnSpPr>
          <p:nvPr/>
        </p:nvCxnSpPr>
        <p:spPr>
          <a:xfrm>
            <a:off x="7429501" y="2039425"/>
            <a:ext cx="0" cy="583800"/>
          </a:xfrm>
          <a:prstGeom prst="straightConnector1">
            <a:avLst/>
          </a:prstGeom>
          <a:noFill/>
          <a:ln cap="flat" cmpd="sng" w="9525">
            <a:solidFill>
              <a:schemeClr val="dk2"/>
            </a:solidFill>
            <a:prstDash val="solid"/>
            <a:round/>
            <a:headEnd len="med" w="med" type="none"/>
            <a:tailEnd len="med" w="med" type="triangle"/>
          </a:ln>
        </p:spPr>
      </p:cxnSp>
      <p:sp>
        <p:nvSpPr>
          <p:cNvPr id="1572" name="Google Shape;1572;p209"/>
          <p:cNvSpPr/>
          <p:nvPr/>
        </p:nvSpPr>
        <p:spPr>
          <a:xfrm>
            <a:off x="475975" y="3754375"/>
            <a:ext cx="2411400" cy="9102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CREATE TABLE</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ALTER TABLE</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DROP TABLE</a:t>
            </a:r>
            <a:endParaRPr sz="1100">
              <a:solidFill>
                <a:schemeClr val="dk2"/>
              </a:solidFill>
              <a:latin typeface="Asap Medium"/>
              <a:ea typeface="Asap Medium"/>
              <a:cs typeface="Asap Medium"/>
              <a:sym typeface="Asap Medium"/>
            </a:endParaRPr>
          </a:p>
        </p:txBody>
      </p:sp>
      <p:cxnSp>
        <p:nvCxnSpPr>
          <p:cNvPr id="1573" name="Google Shape;1573;p209"/>
          <p:cNvCxnSpPr>
            <a:stCxn id="1564" idx="2"/>
            <a:endCxn id="1572" idx="0"/>
          </p:cNvCxnSpPr>
          <p:nvPr/>
        </p:nvCxnSpPr>
        <p:spPr>
          <a:xfrm>
            <a:off x="1681704" y="3316949"/>
            <a:ext cx="0" cy="437400"/>
          </a:xfrm>
          <a:prstGeom prst="straightConnector1">
            <a:avLst/>
          </a:prstGeom>
          <a:noFill/>
          <a:ln cap="flat" cmpd="sng" w="9525">
            <a:solidFill>
              <a:schemeClr val="dk2"/>
            </a:solidFill>
            <a:prstDash val="solid"/>
            <a:round/>
            <a:headEnd len="med" w="med" type="none"/>
            <a:tailEnd len="med" w="med" type="triangle"/>
          </a:ln>
        </p:spPr>
      </p:cxnSp>
      <p:sp>
        <p:nvSpPr>
          <p:cNvPr id="1574" name="Google Shape;1574;p209"/>
          <p:cNvSpPr/>
          <p:nvPr/>
        </p:nvSpPr>
        <p:spPr>
          <a:xfrm>
            <a:off x="3366300" y="3763125"/>
            <a:ext cx="2411400" cy="9102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SELECT</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INSERT</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UPDATE</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DELETE</a:t>
            </a:r>
            <a:endParaRPr sz="1100">
              <a:solidFill>
                <a:schemeClr val="dk2"/>
              </a:solidFill>
              <a:latin typeface="Asap Medium"/>
              <a:ea typeface="Asap Medium"/>
              <a:cs typeface="Asap Medium"/>
              <a:sym typeface="Asap Medium"/>
            </a:endParaRPr>
          </a:p>
        </p:txBody>
      </p:sp>
      <p:cxnSp>
        <p:nvCxnSpPr>
          <p:cNvPr id="1575" name="Google Shape;1575;p209"/>
          <p:cNvCxnSpPr>
            <a:stCxn id="1567" idx="2"/>
            <a:endCxn id="1574" idx="0"/>
          </p:cNvCxnSpPr>
          <p:nvPr/>
        </p:nvCxnSpPr>
        <p:spPr>
          <a:xfrm>
            <a:off x="4564379" y="3316949"/>
            <a:ext cx="7500" cy="446100"/>
          </a:xfrm>
          <a:prstGeom prst="straightConnector1">
            <a:avLst/>
          </a:prstGeom>
          <a:noFill/>
          <a:ln cap="flat" cmpd="sng" w="9525">
            <a:solidFill>
              <a:schemeClr val="dk2"/>
            </a:solidFill>
            <a:prstDash val="solid"/>
            <a:round/>
            <a:headEnd len="med" w="med" type="none"/>
            <a:tailEnd len="med" w="med" type="triangle"/>
          </a:ln>
        </p:spPr>
      </p:cxnSp>
      <p:sp>
        <p:nvSpPr>
          <p:cNvPr id="1576" name="Google Shape;1576;p209"/>
          <p:cNvSpPr/>
          <p:nvPr/>
        </p:nvSpPr>
        <p:spPr>
          <a:xfrm>
            <a:off x="6223800" y="3763125"/>
            <a:ext cx="2411400" cy="9102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GRANT</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REVOKE</a:t>
            </a:r>
            <a:endParaRPr sz="1100">
              <a:solidFill>
                <a:schemeClr val="dk2"/>
              </a:solidFill>
              <a:latin typeface="Asap Medium"/>
              <a:ea typeface="Asap Medium"/>
              <a:cs typeface="Asap Medium"/>
              <a:sym typeface="Asap Medium"/>
            </a:endParaRPr>
          </a:p>
        </p:txBody>
      </p:sp>
      <p:cxnSp>
        <p:nvCxnSpPr>
          <p:cNvPr id="1577" name="Google Shape;1577;p209"/>
          <p:cNvCxnSpPr>
            <a:stCxn id="1570" idx="2"/>
            <a:endCxn id="1576" idx="0"/>
          </p:cNvCxnSpPr>
          <p:nvPr/>
        </p:nvCxnSpPr>
        <p:spPr>
          <a:xfrm>
            <a:off x="7429529" y="3316949"/>
            <a:ext cx="0" cy="446100"/>
          </a:xfrm>
          <a:prstGeom prst="straightConnector1">
            <a:avLst/>
          </a:prstGeom>
          <a:noFill/>
          <a:ln cap="flat" cmpd="sng" w="9525">
            <a:solidFill>
              <a:schemeClr val="dk2"/>
            </a:solidFill>
            <a:prstDash val="solid"/>
            <a:round/>
            <a:headEnd len="med" w="med" type="none"/>
            <a:tailEnd len="med" w="med" type="triangle"/>
          </a:ln>
        </p:spPr>
      </p:cxnSp>
      <p:sp>
        <p:nvSpPr>
          <p:cNvPr id="1578" name="Google Shape;1578;p209"/>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SQL - Manipulation Languages</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1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SQL Befehle</a:t>
            </a:r>
            <a:endParaRPr/>
          </a:p>
        </p:txBody>
      </p:sp>
      <p:sp>
        <p:nvSpPr>
          <p:cNvPr id="1584" name="Google Shape;1584;p21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Welche haben wir </a:t>
            </a:r>
            <a:r>
              <a:rPr lang="de"/>
              <a:t>kennengelernt</a:t>
            </a:r>
            <a:r>
              <a:rPr lang="de"/>
              <a:t>?</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Wie war Ihr Aufbau?</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p211"/>
          <p:cNvPicPr preferRelativeResize="0"/>
          <p:nvPr/>
        </p:nvPicPr>
        <p:blipFill>
          <a:blip r:embed="rId3">
            <a:alphaModFix/>
          </a:blip>
          <a:stretch>
            <a:fillRect/>
          </a:stretch>
        </p:blipFill>
        <p:spPr>
          <a:xfrm>
            <a:off x="4814400" y="1668900"/>
            <a:ext cx="3133725" cy="2362200"/>
          </a:xfrm>
          <a:prstGeom prst="rect">
            <a:avLst/>
          </a:prstGeom>
          <a:noFill/>
          <a:ln>
            <a:noFill/>
          </a:ln>
        </p:spPr>
      </p:pic>
      <p:sp>
        <p:nvSpPr>
          <p:cNvPr id="1590" name="Google Shape;1590;p211"/>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RECAP DAY 2</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12"/>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Normalisierung</a:t>
            </a:r>
            <a:endParaRPr/>
          </a:p>
        </p:txBody>
      </p:sp>
      <p:sp>
        <p:nvSpPr>
          <p:cNvPr id="1596" name="Google Shape;1596;p212"/>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EINZELAUFGABE</a:t>
            </a:r>
            <a:endParaRPr/>
          </a:p>
        </p:txBody>
      </p:sp>
      <p:sp>
        <p:nvSpPr>
          <p:cNvPr id="1597" name="Google Shape;1597;p212"/>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12"/>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99" name="Google Shape;1599;p212"/>
          <p:cNvPicPr preferRelativeResize="0"/>
          <p:nvPr/>
        </p:nvPicPr>
        <p:blipFill>
          <a:blip r:embed="rId3">
            <a:alphaModFix/>
          </a:blip>
          <a:stretch>
            <a:fillRect/>
          </a:stretch>
        </p:blipFill>
        <p:spPr>
          <a:xfrm>
            <a:off x="478425" y="1875963"/>
            <a:ext cx="6858000" cy="92392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13"/>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Normalisierung</a:t>
            </a:r>
            <a:endParaRPr/>
          </a:p>
        </p:txBody>
      </p:sp>
      <p:sp>
        <p:nvSpPr>
          <p:cNvPr id="1605" name="Google Shape;1605;p213"/>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EINZELAUFGABE</a:t>
            </a:r>
            <a:endParaRPr/>
          </a:p>
        </p:txBody>
      </p:sp>
      <p:sp>
        <p:nvSpPr>
          <p:cNvPr id="1606" name="Google Shape;1606;p213"/>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13"/>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Erzaugt das Klassendiagram der Normalisierung</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214"/>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Normalisierung</a:t>
            </a:r>
            <a:endParaRPr/>
          </a:p>
        </p:txBody>
      </p:sp>
      <p:sp>
        <p:nvSpPr>
          <p:cNvPr id="1613" name="Google Shape;1613;p214"/>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EINZELAUFGABE</a:t>
            </a:r>
            <a:endParaRPr/>
          </a:p>
        </p:txBody>
      </p:sp>
      <p:sp>
        <p:nvSpPr>
          <p:cNvPr id="1614" name="Google Shape;1614;p214"/>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14"/>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Erstellt die Tabellen mit den Daten und fügt 2 eurer Lieblingslieder hinzu.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21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RECAP</a:t>
            </a:r>
            <a:endParaRPr/>
          </a:p>
        </p:txBody>
      </p:sp>
      <p:sp>
        <p:nvSpPr>
          <p:cNvPr id="1621" name="Google Shape;1621;p215"/>
          <p:cNvSpPr txBox="1"/>
          <p:nvPr>
            <p:ph idx="1" type="body"/>
          </p:nvPr>
        </p:nvSpPr>
        <p:spPr>
          <a:xfrm>
            <a:off x="263575" y="129105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3000" u="sng">
                <a:solidFill>
                  <a:schemeClr val="hlink"/>
                </a:solidFill>
                <a:latin typeface="Arial"/>
                <a:ea typeface="Arial"/>
                <a:cs typeface="Arial"/>
                <a:sym typeface="Arial"/>
                <a:hlinkClick r:id="rId3"/>
              </a:rPr>
              <a:t>https://mystery.knightlab.com/</a:t>
            </a:r>
            <a:br>
              <a:rPr lang="de" sz="3700"/>
            </a:br>
            <a:r>
              <a:rPr lang="de" sz="1400"/>
              <a:t>Finde den Mörder mit SQL nachrichten, gibt auch nen Walktrough ;)</a:t>
            </a:r>
            <a:endParaRPr sz="1400"/>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1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RECAP Tag 2</a:t>
            </a:r>
            <a:endParaRPr/>
          </a:p>
        </p:txBody>
      </p:sp>
      <p:sp>
        <p:nvSpPr>
          <p:cNvPr id="1627" name="Google Shape;1627;p216"/>
          <p:cNvSpPr txBox="1"/>
          <p:nvPr>
            <p:ph idx="1" type="body"/>
          </p:nvPr>
        </p:nvSpPr>
        <p:spPr>
          <a:xfrm>
            <a:off x="345900" y="1388875"/>
            <a:ext cx="8452200" cy="342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de">
                <a:latin typeface="Source Sans Pro"/>
                <a:ea typeface="Source Sans Pro"/>
                <a:cs typeface="Source Sans Pro"/>
                <a:sym typeface="Source Sans Pro"/>
              </a:rPr>
              <a:t>https://mystery.knightlab.com/</a:t>
            </a:r>
            <a:endParaRPr b="1">
              <a:latin typeface="Source Sans Pro"/>
              <a:ea typeface="Source Sans Pro"/>
              <a:cs typeface="Source Sans Pro"/>
              <a:sym typeface="Source Sans Pro"/>
            </a:endParaRPr>
          </a:p>
        </p:txBody>
      </p:sp>
      <p:pic>
        <p:nvPicPr>
          <p:cNvPr id="1628" name="Google Shape;1628;p216"/>
          <p:cNvPicPr preferRelativeResize="0"/>
          <p:nvPr/>
        </p:nvPicPr>
        <p:blipFill>
          <a:blip r:embed="rId3">
            <a:alphaModFix/>
          </a:blip>
          <a:stretch>
            <a:fillRect/>
          </a:stretch>
        </p:blipFill>
        <p:spPr>
          <a:xfrm>
            <a:off x="2285746" y="1776450"/>
            <a:ext cx="4433324" cy="2797724"/>
          </a:xfrm>
          <a:prstGeom prst="rect">
            <a:avLst/>
          </a:prstGeom>
          <a:noFill/>
          <a:ln>
            <a:noFill/>
          </a:ln>
        </p:spPr>
      </p:pic>
      <p:pic>
        <p:nvPicPr>
          <p:cNvPr id="1629" name="Google Shape;1629;p216"/>
          <p:cNvPicPr preferRelativeResize="0"/>
          <p:nvPr/>
        </p:nvPicPr>
        <p:blipFill>
          <a:blip r:embed="rId4">
            <a:alphaModFix/>
          </a:blip>
          <a:stretch>
            <a:fillRect/>
          </a:stretch>
        </p:blipFill>
        <p:spPr>
          <a:xfrm>
            <a:off x="856688" y="1160123"/>
            <a:ext cx="7430624" cy="3608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29"/>
                                        </p:tgtEl>
                                      </p:cBhvr>
                                    </p:animEffect>
                                    <p:set>
                                      <p:cBhvr>
                                        <p:cTn dur="1" fill="hold">
                                          <p:stCondLst>
                                            <p:cond delay="1000"/>
                                          </p:stCondLst>
                                        </p:cTn>
                                        <p:tgtEl>
                                          <p:spTgt spid="16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17"/>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Joins im Detail</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 name="Shape 97"/>
        <p:cNvGrpSpPr/>
        <p:nvPr/>
      </p:nvGrpSpPr>
      <p:grpSpPr>
        <a:xfrm>
          <a:off x="0" y="0"/>
          <a:ext cx="0" cy="0"/>
          <a:chOff x="0" y="0"/>
          <a:chExt cx="0" cy="0"/>
        </a:xfrm>
      </p:grpSpPr>
      <p:sp>
        <p:nvSpPr>
          <p:cNvPr id="98" name="Google Shape;98;p2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TODOs</a:t>
            </a:r>
            <a:endParaRPr/>
          </a:p>
        </p:txBody>
      </p:sp>
      <p:sp>
        <p:nvSpPr>
          <p:cNvPr id="99" name="Google Shape;99;p2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-Hand Out = </a:t>
            </a:r>
            <a:r>
              <a:rPr lang="de" u="sng">
                <a:solidFill>
                  <a:schemeClr val="hlink"/>
                </a:solidFill>
                <a:hlinkClick r:id="rId3"/>
              </a:rPr>
              <a:t>https://treldrasu.github.io/sql-cheatsheet/</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-VIEW FOlie und übungen mit der Schulung Testen/Überarbeiten der Fragen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Beispiele AP</a:t>
            </a:r>
            <a:endParaRPr/>
          </a:p>
        </p:txBody>
      </p:sp>
      <p:sp>
        <p:nvSpPr>
          <p:cNvPr id="212" name="Google Shape;212;p38"/>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600"/>
              <a:t>Ein bekanntes Beispiel für ein AP-System ist </a:t>
            </a:r>
            <a:r>
              <a:rPr b="1" lang="de" sz="1600">
                <a:latin typeface="Source Sans Pro"/>
                <a:ea typeface="Source Sans Pro"/>
                <a:cs typeface="Source Sans Pro"/>
                <a:sym typeface="Source Sans Pro"/>
              </a:rPr>
              <a:t>DNS</a:t>
            </a:r>
            <a:r>
              <a:rPr lang="de" sz="1600"/>
              <a:t>. </a:t>
            </a:r>
            <a:br>
              <a:rPr lang="de" sz="1600"/>
            </a:br>
            <a:r>
              <a:rPr lang="de" sz="1600"/>
              <a:t>Die </a:t>
            </a:r>
            <a:r>
              <a:rPr b="1" lang="de" sz="1600">
                <a:latin typeface="Source Sans Pro"/>
                <a:ea typeface="Source Sans Pro"/>
                <a:cs typeface="Source Sans Pro"/>
                <a:sym typeface="Source Sans Pro"/>
              </a:rPr>
              <a:t>Verfügbarkeit</a:t>
            </a:r>
            <a:r>
              <a:rPr lang="de" sz="1600"/>
              <a:t> dieses Dienstes ist sehr hoch.  Ebenso ist die </a:t>
            </a:r>
            <a:r>
              <a:rPr b="1" lang="de" sz="1600">
                <a:latin typeface="Source Sans Pro"/>
                <a:ea typeface="Source Sans Pro"/>
                <a:cs typeface="Source Sans Pro"/>
                <a:sym typeface="Source Sans Pro"/>
              </a:rPr>
              <a:t>Ausfalltoleranz</a:t>
            </a:r>
            <a:r>
              <a:rPr lang="de" sz="1600"/>
              <a:t> sehr hoch.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de" sz="1600"/>
              <a:t>Fällt ein DNS-Server aus, macht sich das in den meisten Fällen beim Nutzer nicht bemerkbar. </a:t>
            </a:r>
            <a:endParaRPr sz="1600"/>
          </a:p>
          <a:p>
            <a:pPr indent="0" lvl="0" marL="0" rtl="0" algn="l">
              <a:spcBef>
                <a:spcPts val="0"/>
              </a:spcBef>
              <a:spcAft>
                <a:spcPts val="0"/>
              </a:spcAft>
              <a:buNone/>
            </a:pPr>
            <a:r>
              <a:rPr lang="de" sz="1600"/>
              <a:t>Jedoch ist die </a:t>
            </a:r>
            <a:r>
              <a:rPr b="1" lang="de" sz="1600">
                <a:latin typeface="Source Sans Pro"/>
                <a:ea typeface="Source Sans Pro"/>
                <a:cs typeface="Source Sans Pro"/>
                <a:sym typeface="Source Sans Pro"/>
              </a:rPr>
              <a:t>Konsistenz</a:t>
            </a:r>
            <a:r>
              <a:rPr lang="de" sz="1600"/>
              <a:t> hier nicht gegeben. Wird im System ein DNS-Eintrag geändert, kann es einige Zeit dauern, bis diese Änderung bei allen Clients angekommen ist.</a:t>
            </a:r>
            <a:endParaRPr sz="1600"/>
          </a:p>
        </p:txBody>
      </p:sp>
      <p:pic>
        <p:nvPicPr>
          <p:cNvPr id="213" name="Google Shape;213;p38"/>
          <p:cNvPicPr preferRelativeResize="0"/>
          <p:nvPr/>
        </p:nvPicPr>
        <p:blipFill>
          <a:blip r:embed="rId3">
            <a:alphaModFix/>
          </a:blip>
          <a:stretch>
            <a:fillRect/>
          </a:stretch>
        </p:blipFill>
        <p:spPr>
          <a:xfrm>
            <a:off x="1270225" y="2876550"/>
            <a:ext cx="6667500" cy="22669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1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Datenbank Joins</a:t>
            </a:r>
            <a:endParaRPr/>
          </a:p>
        </p:txBody>
      </p:sp>
      <p:sp>
        <p:nvSpPr>
          <p:cNvPr id="1640" name="Google Shape;1640;p218"/>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41" name="Google Shape;1641;p218"/>
          <p:cNvPicPr preferRelativeResize="0"/>
          <p:nvPr/>
        </p:nvPicPr>
        <p:blipFill>
          <a:blip r:embed="rId3">
            <a:alphaModFix/>
          </a:blip>
          <a:stretch>
            <a:fillRect/>
          </a:stretch>
        </p:blipFill>
        <p:spPr>
          <a:xfrm>
            <a:off x="405763" y="1607300"/>
            <a:ext cx="2428875" cy="2571750"/>
          </a:xfrm>
          <a:prstGeom prst="rect">
            <a:avLst/>
          </a:prstGeom>
          <a:noFill/>
          <a:ln>
            <a:noFill/>
          </a:ln>
        </p:spPr>
      </p:pic>
      <p:pic>
        <p:nvPicPr>
          <p:cNvPr id="1642" name="Google Shape;1642;p218"/>
          <p:cNvPicPr preferRelativeResize="0"/>
          <p:nvPr/>
        </p:nvPicPr>
        <p:blipFill>
          <a:blip r:embed="rId4">
            <a:alphaModFix/>
          </a:blip>
          <a:stretch>
            <a:fillRect/>
          </a:stretch>
        </p:blipFill>
        <p:spPr>
          <a:xfrm>
            <a:off x="4319913" y="1720775"/>
            <a:ext cx="2619375" cy="24003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21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MySQL INNER JOIN clause</a:t>
            </a:r>
            <a:endParaRPr/>
          </a:p>
        </p:txBody>
      </p:sp>
      <p:sp>
        <p:nvSpPr>
          <p:cNvPr id="1648" name="Google Shape;1648;p219"/>
          <p:cNvSpPr txBox="1"/>
          <p:nvPr>
            <p:ph idx="1" type="body"/>
          </p:nvPr>
        </p:nvSpPr>
        <p:spPr>
          <a:xfrm>
            <a:off x="345900" y="2515950"/>
            <a:ext cx="6445200" cy="5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de"/>
              <a:t>oder mit USING</a:t>
            </a:r>
            <a:endParaRPr/>
          </a:p>
        </p:txBody>
      </p:sp>
      <p:pic>
        <p:nvPicPr>
          <p:cNvPr id="1649" name="Google Shape;1649;p219"/>
          <p:cNvPicPr preferRelativeResize="0"/>
          <p:nvPr/>
        </p:nvPicPr>
        <p:blipFill>
          <a:blip r:embed="rId3">
            <a:alphaModFix/>
          </a:blip>
          <a:stretch>
            <a:fillRect/>
          </a:stretch>
        </p:blipFill>
        <p:spPr>
          <a:xfrm>
            <a:off x="271013" y="1348200"/>
            <a:ext cx="4543425" cy="1028700"/>
          </a:xfrm>
          <a:prstGeom prst="rect">
            <a:avLst/>
          </a:prstGeom>
          <a:noFill/>
          <a:ln>
            <a:noFill/>
          </a:ln>
        </p:spPr>
      </p:pic>
      <p:pic>
        <p:nvPicPr>
          <p:cNvPr id="1650" name="Google Shape;1650;p219"/>
          <p:cNvPicPr preferRelativeResize="0"/>
          <p:nvPr/>
        </p:nvPicPr>
        <p:blipFill>
          <a:blip r:embed="rId4">
            <a:alphaModFix/>
          </a:blip>
          <a:stretch>
            <a:fillRect/>
          </a:stretch>
        </p:blipFill>
        <p:spPr>
          <a:xfrm>
            <a:off x="351988" y="3404975"/>
            <a:ext cx="4381500" cy="103822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22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MySQL INNER JOIN clause</a:t>
            </a:r>
            <a:endParaRPr/>
          </a:p>
        </p:txBody>
      </p:sp>
      <p:sp>
        <p:nvSpPr>
          <p:cNvPr id="1656" name="Google Shape;1656;p220"/>
          <p:cNvSpPr txBox="1"/>
          <p:nvPr>
            <p:ph idx="1" type="body"/>
          </p:nvPr>
        </p:nvSpPr>
        <p:spPr>
          <a:xfrm>
            <a:off x="397950" y="1334825"/>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In der folgenden Anweisung wird eine Inner-Join-Klausel verwendet, um Mitglieder zu finden, die auch Mitglieder des Ausschusses sind: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57" name="Google Shape;1657;p220"/>
          <p:cNvPicPr preferRelativeResize="0"/>
          <p:nvPr/>
        </p:nvPicPr>
        <p:blipFill>
          <a:blip r:embed="rId3">
            <a:alphaModFix/>
          </a:blip>
          <a:stretch>
            <a:fillRect/>
          </a:stretch>
        </p:blipFill>
        <p:spPr>
          <a:xfrm>
            <a:off x="397938" y="2132700"/>
            <a:ext cx="4162425" cy="21907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221"/>
          <p:cNvSpPr txBox="1"/>
          <p:nvPr>
            <p:ph idx="1" type="body"/>
          </p:nvPr>
        </p:nvSpPr>
        <p:spPr>
          <a:xfrm>
            <a:off x="377875" y="3614300"/>
            <a:ext cx="4564800" cy="115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member_id | member | committee_id | committee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1 | John   |            1 | John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3 | Mary   |            2 | Mary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5 | Amelia |            3 | Amelia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a:p>
        </p:txBody>
      </p:sp>
      <p:pic>
        <p:nvPicPr>
          <p:cNvPr id="1663" name="Google Shape;1663;p221"/>
          <p:cNvPicPr preferRelativeResize="0"/>
          <p:nvPr/>
        </p:nvPicPr>
        <p:blipFill>
          <a:blip r:embed="rId3">
            <a:alphaModFix/>
          </a:blip>
          <a:stretch>
            <a:fillRect/>
          </a:stretch>
        </p:blipFill>
        <p:spPr>
          <a:xfrm>
            <a:off x="377863" y="1348200"/>
            <a:ext cx="4162425" cy="2190750"/>
          </a:xfrm>
          <a:prstGeom prst="rect">
            <a:avLst/>
          </a:prstGeom>
          <a:noFill/>
          <a:ln>
            <a:noFill/>
          </a:ln>
        </p:spPr>
      </p:pic>
      <p:pic>
        <p:nvPicPr>
          <p:cNvPr id="1664" name="Google Shape;1664;p221"/>
          <p:cNvPicPr preferRelativeResize="0"/>
          <p:nvPr/>
        </p:nvPicPr>
        <p:blipFill>
          <a:blip r:embed="rId4">
            <a:alphaModFix/>
          </a:blip>
          <a:stretch>
            <a:fillRect/>
          </a:stretch>
        </p:blipFill>
        <p:spPr>
          <a:xfrm>
            <a:off x="5086738" y="2571738"/>
            <a:ext cx="3743325" cy="2238375"/>
          </a:xfrm>
          <a:prstGeom prst="rect">
            <a:avLst/>
          </a:prstGeom>
          <a:noFill/>
          <a:ln>
            <a:noFill/>
          </a:ln>
        </p:spPr>
      </p:pic>
      <p:sp>
        <p:nvSpPr>
          <p:cNvPr id="1665" name="Google Shape;1665;p22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MySQL INNER JOIN clause</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22"/>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MySQL INNER JOIN clause</a:t>
            </a:r>
            <a:endParaRPr/>
          </a:p>
        </p:txBody>
      </p:sp>
      <p:sp>
        <p:nvSpPr>
          <p:cNvPr id="1671" name="Google Shape;1671;p222"/>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72" name="Google Shape;1672;p222"/>
          <p:cNvPicPr preferRelativeResize="0"/>
          <p:nvPr/>
        </p:nvPicPr>
        <p:blipFill>
          <a:blip r:embed="rId3">
            <a:alphaModFix/>
          </a:blip>
          <a:stretch>
            <a:fillRect/>
          </a:stretch>
        </p:blipFill>
        <p:spPr>
          <a:xfrm>
            <a:off x="377875" y="1977038"/>
            <a:ext cx="4457700" cy="231457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23"/>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MySQL LEFT JOIN clause</a:t>
            </a:r>
            <a:endParaRPr/>
          </a:p>
        </p:txBody>
      </p:sp>
      <p:sp>
        <p:nvSpPr>
          <p:cNvPr id="1678" name="Google Shape;1678;p223"/>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79" name="Google Shape;1679;p223"/>
          <p:cNvPicPr preferRelativeResize="0"/>
          <p:nvPr/>
        </p:nvPicPr>
        <p:blipFill>
          <a:blip r:embed="rId3">
            <a:alphaModFix/>
          </a:blip>
          <a:stretch>
            <a:fillRect/>
          </a:stretch>
        </p:blipFill>
        <p:spPr>
          <a:xfrm>
            <a:off x="424750" y="1485900"/>
            <a:ext cx="4800600" cy="1085850"/>
          </a:xfrm>
          <a:prstGeom prst="rect">
            <a:avLst/>
          </a:prstGeom>
          <a:noFill/>
          <a:ln>
            <a:noFill/>
          </a:ln>
        </p:spPr>
      </p:pic>
      <p:pic>
        <p:nvPicPr>
          <p:cNvPr id="1680" name="Google Shape;1680;p223"/>
          <p:cNvPicPr preferRelativeResize="0"/>
          <p:nvPr/>
        </p:nvPicPr>
        <p:blipFill>
          <a:blip r:embed="rId4">
            <a:alphaModFix/>
          </a:blip>
          <a:stretch>
            <a:fillRect/>
          </a:stretch>
        </p:blipFill>
        <p:spPr>
          <a:xfrm>
            <a:off x="3867538" y="3192500"/>
            <a:ext cx="4962525" cy="10858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224"/>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MySQL LEFT JOIN clause</a:t>
            </a:r>
            <a:endParaRPr/>
          </a:p>
        </p:txBody>
      </p:sp>
      <p:sp>
        <p:nvSpPr>
          <p:cNvPr id="1686" name="Google Shape;1686;p224"/>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Im folgenden Beispiel wird eine Left-Join-Klausel verwendet, um die Mitglieder mit der Ausschusstabelle zu </a:t>
            </a:r>
            <a:r>
              <a:rPr b="1" lang="de">
                <a:latin typeface="Source Sans Pro"/>
                <a:ea typeface="Source Sans Pro"/>
                <a:cs typeface="Source Sans Pro"/>
                <a:sym typeface="Source Sans Pro"/>
              </a:rPr>
              <a:t>verbinden</a:t>
            </a:r>
            <a:r>
              <a:rPr lang="de"/>
              <a:t>:</a:t>
            </a:r>
            <a:endParaRPr/>
          </a:p>
        </p:txBody>
      </p:sp>
      <p:pic>
        <p:nvPicPr>
          <p:cNvPr id="1687" name="Google Shape;1687;p224"/>
          <p:cNvPicPr preferRelativeResize="0"/>
          <p:nvPr/>
        </p:nvPicPr>
        <p:blipFill>
          <a:blip r:embed="rId3">
            <a:alphaModFix/>
          </a:blip>
          <a:stretch>
            <a:fillRect/>
          </a:stretch>
        </p:blipFill>
        <p:spPr>
          <a:xfrm>
            <a:off x="377863" y="2237188"/>
            <a:ext cx="5476875" cy="227647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22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MySQL LEFT JOIN clause</a:t>
            </a:r>
            <a:endParaRPr/>
          </a:p>
        </p:txBody>
      </p:sp>
      <p:sp>
        <p:nvSpPr>
          <p:cNvPr id="1693" name="Google Shape;1693;p225"/>
          <p:cNvSpPr txBox="1"/>
          <p:nvPr>
            <p:ph idx="1" type="body"/>
          </p:nvPr>
        </p:nvSpPr>
        <p:spPr>
          <a:xfrm>
            <a:off x="377875" y="3500425"/>
            <a:ext cx="4685100" cy="12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member_id | member | committee_id | committee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1 | John   |            1 | John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2 | Jane   |         NULL | NULL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3 | Mary   |            2 | Mary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4 | David  |         NULL | NULL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5 | Amelia |            3 | Amelia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a:p>
        </p:txBody>
      </p:sp>
      <p:pic>
        <p:nvPicPr>
          <p:cNvPr id="1694" name="Google Shape;1694;p225"/>
          <p:cNvPicPr preferRelativeResize="0"/>
          <p:nvPr/>
        </p:nvPicPr>
        <p:blipFill>
          <a:blip r:embed="rId3">
            <a:alphaModFix/>
          </a:blip>
          <a:stretch>
            <a:fillRect/>
          </a:stretch>
        </p:blipFill>
        <p:spPr>
          <a:xfrm>
            <a:off x="3713" y="1185713"/>
            <a:ext cx="5476875" cy="2276475"/>
          </a:xfrm>
          <a:prstGeom prst="rect">
            <a:avLst/>
          </a:prstGeom>
          <a:noFill/>
          <a:ln>
            <a:noFill/>
          </a:ln>
        </p:spPr>
      </p:pic>
      <p:pic>
        <p:nvPicPr>
          <p:cNvPr id="1695" name="Google Shape;1695;p225"/>
          <p:cNvPicPr preferRelativeResize="0"/>
          <p:nvPr/>
        </p:nvPicPr>
        <p:blipFill>
          <a:blip r:embed="rId4">
            <a:alphaModFix/>
          </a:blip>
          <a:stretch>
            <a:fillRect/>
          </a:stretch>
        </p:blipFill>
        <p:spPr>
          <a:xfrm>
            <a:off x="5619323" y="2931175"/>
            <a:ext cx="3210750" cy="183702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2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MySQL LEFT JOIN clause</a:t>
            </a:r>
            <a:endParaRPr/>
          </a:p>
        </p:txBody>
      </p:sp>
      <p:sp>
        <p:nvSpPr>
          <p:cNvPr id="1701" name="Google Shape;1701;p226"/>
          <p:cNvSpPr txBox="1"/>
          <p:nvPr>
            <p:ph idx="1" type="body"/>
          </p:nvPr>
        </p:nvSpPr>
        <p:spPr>
          <a:xfrm>
            <a:off x="345900" y="13348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Um Mitglieder zu finden, die nicht dem Ausschuss angehören, fügen Sie eine WHERE-Klausel und den Operator IS NULL wie folgt hinzu:</a:t>
            </a:r>
            <a:endParaRPr/>
          </a:p>
        </p:txBody>
      </p:sp>
      <p:pic>
        <p:nvPicPr>
          <p:cNvPr id="1702" name="Google Shape;1702;p226"/>
          <p:cNvPicPr preferRelativeResize="0"/>
          <p:nvPr/>
        </p:nvPicPr>
        <p:blipFill>
          <a:blip r:embed="rId3">
            <a:alphaModFix/>
          </a:blip>
          <a:stretch>
            <a:fillRect/>
          </a:stretch>
        </p:blipFill>
        <p:spPr>
          <a:xfrm>
            <a:off x="377875" y="2160988"/>
            <a:ext cx="3333750" cy="2428875"/>
          </a:xfrm>
          <a:prstGeom prst="rect">
            <a:avLst/>
          </a:prstGeom>
          <a:noFill/>
          <a:ln>
            <a:noFill/>
          </a:ln>
        </p:spPr>
      </p:pic>
      <p:sp>
        <p:nvSpPr>
          <p:cNvPr id="1703" name="Google Shape;1703;p226"/>
          <p:cNvSpPr txBox="1"/>
          <p:nvPr/>
        </p:nvSpPr>
        <p:spPr>
          <a:xfrm>
            <a:off x="3991575" y="3361625"/>
            <a:ext cx="4647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highlight>
                  <a:srgbClr val="FFFFFF"/>
                </a:highlight>
                <a:latin typeface="Courier New"/>
                <a:ea typeface="Courier New"/>
                <a:cs typeface="Courier New"/>
                <a:sym typeface="Courier New"/>
              </a:rPr>
              <a:t>+-----------+--------+--------------+-----------+</a:t>
            </a:r>
            <a:endParaRPr sz="11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highlight>
                  <a:srgbClr val="FFFFFF"/>
                </a:highlight>
                <a:latin typeface="Courier New"/>
                <a:ea typeface="Courier New"/>
                <a:cs typeface="Courier New"/>
                <a:sym typeface="Courier New"/>
              </a:rPr>
              <a:t>| member_id | member | committee_id | committee |</a:t>
            </a:r>
            <a:endParaRPr sz="11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highlight>
                  <a:srgbClr val="FFFFFF"/>
                </a:highlight>
                <a:latin typeface="Courier New"/>
                <a:ea typeface="Courier New"/>
                <a:cs typeface="Courier New"/>
                <a:sym typeface="Courier New"/>
              </a:rPr>
              <a:t>+-----------+--------+--------------+-----------+</a:t>
            </a:r>
            <a:endParaRPr sz="11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highlight>
                  <a:srgbClr val="FFFFFF"/>
                </a:highlight>
                <a:latin typeface="Courier New"/>
                <a:ea typeface="Courier New"/>
                <a:cs typeface="Courier New"/>
                <a:sym typeface="Courier New"/>
              </a:rPr>
              <a:t>|         2 | Jane   |         NULL | NULL      |</a:t>
            </a:r>
            <a:endParaRPr sz="11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highlight>
                  <a:srgbClr val="FFFFFF"/>
                </a:highlight>
                <a:latin typeface="Courier New"/>
                <a:ea typeface="Courier New"/>
                <a:cs typeface="Courier New"/>
                <a:sym typeface="Courier New"/>
              </a:rPr>
              <a:t>|         4 | David  |         NULL | NULL      |</a:t>
            </a:r>
            <a:endParaRPr sz="11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highlight>
                  <a:srgbClr val="FFFFFF"/>
                </a:highlight>
                <a:latin typeface="Courier New"/>
                <a:ea typeface="Courier New"/>
                <a:cs typeface="Courier New"/>
                <a:sym typeface="Courier New"/>
              </a:rPr>
              <a: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22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MySQL Left JOIN clause</a:t>
            </a:r>
            <a:endParaRPr/>
          </a:p>
        </p:txBody>
      </p:sp>
      <p:sp>
        <p:nvSpPr>
          <p:cNvPr id="1709" name="Google Shape;1709;p227"/>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Im Allgemeinen kann dieses Abfragemuster Zeilen in der linken Tabelle finden, die keine entsprechenden Zeilen in der rechten Tabelle haben.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Dieses Venn-Diagramm veranschaulicht, wie man die linke Verknüpfung verwendet, um Zeilen auszuwählen, die nur in der linken Tabelle vorhanden sind:</a:t>
            </a:r>
            <a:endParaRPr/>
          </a:p>
          <a:p>
            <a:pPr indent="0" lvl="0" marL="0" rtl="0" algn="l">
              <a:spcBef>
                <a:spcPts val="0"/>
              </a:spcBef>
              <a:spcAft>
                <a:spcPts val="0"/>
              </a:spcAft>
              <a:buNone/>
            </a:pPr>
            <a:r>
              <a:t/>
            </a:r>
            <a:endParaRPr/>
          </a:p>
        </p:txBody>
      </p:sp>
      <p:pic>
        <p:nvPicPr>
          <p:cNvPr id="1710" name="Google Shape;1710;p227"/>
          <p:cNvPicPr preferRelativeResize="0"/>
          <p:nvPr/>
        </p:nvPicPr>
        <p:blipFill>
          <a:blip r:embed="rId3">
            <a:alphaModFix/>
          </a:blip>
          <a:stretch>
            <a:fillRect/>
          </a:stretch>
        </p:blipFill>
        <p:spPr>
          <a:xfrm>
            <a:off x="3192000" y="2939098"/>
            <a:ext cx="2760000" cy="17427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 CP</a:t>
            </a:r>
            <a:endParaRPr/>
          </a:p>
        </p:txBody>
      </p:sp>
      <p:sp>
        <p:nvSpPr>
          <p:cNvPr id="219" name="Google Shape;219;p39"/>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600"/>
              <a:t>Eine hohe </a:t>
            </a:r>
            <a:r>
              <a:rPr b="1" lang="de" sz="1600">
                <a:latin typeface="Source Sans Pro"/>
                <a:ea typeface="Source Sans Pro"/>
                <a:cs typeface="Source Sans Pro"/>
                <a:sym typeface="Source Sans Pro"/>
              </a:rPr>
              <a:t>Verfügbarkeit</a:t>
            </a:r>
            <a:r>
              <a:rPr lang="de" sz="1600"/>
              <a:t> zählt im Großteil verteilter Systeme zu den wichtigsten Eigenschaften, weshalb </a:t>
            </a:r>
            <a:r>
              <a:rPr i="1" lang="de" sz="1600"/>
              <a:t>CP-Systeme in der Praxis eher eine Seltenheit sind</a:t>
            </a:r>
            <a:r>
              <a:rPr lang="de" sz="1600"/>
              <a: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de" sz="1600"/>
              <a:t>Ihren Wert beweisen diese Systeme aber insbesondere im Finanzwesen: Banking-Anwendungen, die Geldbeträge zuverlässig auf der Kontenseite abbuchen und transferieren müssen, sind auf </a:t>
            </a:r>
            <a:r>
              <a:rPr b="1" lang="de" sz="1600">
                <a:latin typeface="Source Sans Pro"/>
                <a:ea typeface="Source Sans Pro"/>
                <a:cs typeface="Source Sans Pro"/>
                <a:sym typeface="Source Sans Pro"/>
              </a:rPr>
              <a:t>Konsistenz</a:t>
            </a:r>
            <a:r>
              <a:rPr lang="de" sz="1600"/>
              <a:t> und </a:t>
            </a:r>
            <a:r>
              <a:rPr b="1" lang="de" sz="1600">
                <a:latin typeface="Source Sans Pro"/>
                <a:ea typeface="Source Sans Pro"/>
                <a:cs typeface="Source Sans Pro"/>
                <a:sym typeface="Source Sans Pro"/>
              </a:rPr>
              <a:t>Ausfallsicherheit</a:t>
            </a:r>
            <a:r>
              <a:rPr lang="de" sz="1600"/>
              <a:t> angewiesen, um Fehlbuchungen ausschließen zu können – auch im Fall von Störungen im Datenverkehr.</a:t>
            </a:r>
            <a:endParaRPr sz="1600"/>
          </a:p>
        </p:txBody>
      </p:sp>
      <p:pic>
        <p:nvPicPr>
          <p:cNvPr id="220" name="Google Shape;220;p39"/>
          <p:cNvPicPr preferRelativeResize="0"/>
          <p:nvPr/>
        </p:nvPicPr>
        <p:blipFill>
          <a:blip r:embed="rId3">
            <a:alphaModFix/>
          </a:blip>
          <a:stretch>
            <a:fillRect/>
          </a:stretch>
        </p:blipFill>
        <p:spPr>
          <a:xfrm>
            <a:off x="6378244" y="3251000"/>
            <a:ext cx="2683775" cy="17975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2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MySQL RIGHT JOIN clause</a:t>
            </a:r>
            <a:endParaRPr/>
          </a:p>
        </p:txBody>
      </p:sp>
      <p:sp>
        <p:nvSpPr>
          <p:cNvPr id="1716" name="Google Shape;1716;p228"/>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17" name="Google Shape;1717;p228"/>
          <p:cNvPicPr preferRelativeResize="0"/>
          <p:nvPr/>
        </p:nvPicPr>
        <p:blipFill>
          <a:blip r:embed="rId3">
            <a:alphaModFix/>
          </a:blip>
          <a:stretch>
            <a:fillRect/>
          </a:stretch>
        </p:blipFill>
        <p:spPr>
          <a:xfrm>
            <a:off x="377875" y="1490063"/>
            <a:ext cx="5010150" cy="1038225"/>
          </a:xfrm>
          <a:prstGeom prst="rect">
            <a:avLst/>
          </a:prstGeom>
          <a:noFill/>
          <a:ln>
            <a:noFill/>
          </a:ln>
        </p:spPr>
      </p:pic>
      <p:pic>
        <p:nvPicPr>
          <p:cNvPr id="1718" name="Google Shape;1718;p228"/>
          <p:cNvPicPr preferRelativeResize="0"/>
          <p:nvPr/>
        </p:nvPicPr>
        <p:blipFill>
          <a:blip r:embed="rId4">
            <a:alphaModFix/>
          </a:blip>
          <a:stretch>
            <a:fillRect/>
          </a:stretch>
        </p:blipFill>
        <p:spPr>
          <a:xfrm>
            <a:off x="379950" y="3296688"/>
            <a:ext cx="4724400" cy="103822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2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MySQL RIGHT JOIN clause</a:t>
            </a:r>
            <a:endParaRPr/>
          </a:p>
        </p:txBody>
      </p:sp>
      <p:sp>
        <p:nvSpPr>
          <p:cNvPr id="1724" name="Google Shape;1724;p229"/>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Diese Anweisung verwendet die rechte Verknüpfung, um die Tabellen Mitglieder und Ausschüsse zu verbinden:</a:t>
            </a:r>
            <a:endParaRPr/>
          </a:p>
        </p:txBody>
      </p:sp>
      <p:pic>
        <p:nvPicPr>
          <p:cNvPr id="1725" name="Google Shape;1725;p229"/>
          <p:cNvPicPr preferRelativeResize="0"/>
          <p:nvPr/>
        </p:nvPicPr>
        <p:blipFill>
          <a:blip r:embed="rId3">
            <a:alphaModFix/>
          </a:blip>
          <a:stretch>
            <a:fillRect/>
          </a:stretch>
        </p:blipFill>
        <p:spPr>
          <a:xfrm>
            <a:off x="377875" y="2285100"/>
            <a:ext cx="4857750" cy="23145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23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MySQL RIGHT JOIN clause</a:t>
            </a:r>
            <a:endParaRPr/>
          </a:p>
        </p:txBody>
      </p:sp>
      <p:sp>
        <p:nvSpPr>
          <p:cNvPr id="1731" name="Google Shape;1731;p230"/>
          <p:cNvSpPr txBox="1"/>
          <p:nvPr>
            <p:ph idx="1" type="body"/>
          </p:nvPr>
        </p:nvSpPr>
        <p:spPr>
          <a:xfrm>
            <a:off x="377875" y="3528125"/>
            <a:ext cx="4584900" cy="124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member_id | member | committee_id | committee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1 | John   |            1 | John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3 | Mary   |            2 | Mary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5 | Amelia |            3 | Amelia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NULL | NULL   |            4 | Joe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a:p>
        </p:txBody>
      </p:sp>
      <p:pic>
        <p:nvPicPr>
          <p:cNvPr id="1732" name="Google Shape;1732;p230"/>
          <p:cNvPicPr preferRelativeResize="0"/>
          <p:nvPr/>
        </p:nvPicPr>
        <p:blipFill>
          <a:blip r:embed="rId3">
            <a:alphaModFix/>
          </a:blip>
          <a:stretch>
            <a:fillRect/>
          </a:stretch>
        </p:blipFill>
        <p:spPr>
          <a:xfrm>
            <a:off x="0" y="1213550"/>
            <a:ext cx="4857750" cy="2314575"/>
          </a:xfrm>
          <a:prstGeom prst="rect">
            <a:avLst/>
          </a:prstGeom>
          <a:noFill/>
          <a:ln>
            <a:noFill/>
          </a:ln>
        </p:spPr>
      </p:pic>
      <p:pic>
        <p:nvPicPr>
          <p:cNvPr id="1733" name="Google Shape;1733;p230"/>
          <p:cNvPicPr preferRelativeResize="0"/>
          <p:nvPr/>
        </p:nvPicPr>
        <p:blipFill>
          <a:blip r:embed="rId4">
            <a:alphaModFix/>
          </a:blip>
          <a:stretch>
            <a:fillRect/>
          </a:stretch>
        </p:blipFill>
        <p:spPr>
          <a:xfrm>
            <a:off x="5484288" y="2178700"/>
            <a:ext cx="3400425" cy="20955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23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solidFill>
                  <a:schemeClr val="lt1"/>
                </a:solidFill>
              </a:rPr>
              <a:t>MySQL RIGHT JOIN clause</a:t>
            </a:r>
            <a:endParaRPr/>
          </a:p>
        </p:txBody>
      </p:sp>
      <p:sp>
        <p:nvSpPr>
          <p:cNvPr id="1739" name="Google Shape;1739;p231"/>
          <p:cNvSpPr txBox="1"/>
          <p:nvPr>
            <p:ph idx="1" type="body"/>
          </p:nvPr>
        </p:nvSpPr>
        <p:spPr>
          <a:xfrm>
            <a:off x="3958075" y="1348200"/>
            <a:ext cx="4872000" cy="134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member_id | member | committee_id | committee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      NULL | NULL   |            4 | Joe       |</a:t>
            </a:r>
            <a:endParaRPr sz="11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de" sz="1100">
                <a:solidFill>
                  <a:srgbClr val="000000"/>
                </a:solidFill>
                <a:highlight>
                  <a:srgbClr val="FFFFFF"/>
                </a:highlight>
                <a:latin typeface="Courier New"/>
                <a:ea typeface="Courier New"/>
                <a:cs typeface="Courier New"/>
                <a:sym typeface="Courier New"/>
              </a:rPr>
              <a:t>+-----------+--------+--------------+-----------+</a:t>
            </a:r>
            <a:endParaRPr/>
          </a:p>
        </p:txBody>
      </p:sp>
      <p:pic>
        <p:nvPicPr>
          <p:cNvPr id="1740" name="Google Shape;1740;p231"/>
          <p:cNvPicPr preferRelativeResize="0"/>
          <p:nvPr/>
        </p:nvPicPr>
        <p:blipFill>
          <a:blip r:embed="rId3">
            <a:alphaModFix/>
          </a:blip>
          <a:stretch>
            <a:fillRect/>
          </a:stretch>
        </p:blipFill>
        <p:spPr>
          <a:xfrm>
            <a:off x="377875" y="1343025"/>
            <a:ext cx="3181350" cy="2457450"/>
          </a:xfrm>
          <a:prstGeom prst="rect">
            <a:avLst/>
          </a:prstGeom>
          <a:noFill/>
          <a:ln>
            <a:noFill/>
          </a:ln>
        </p:spPr>
      </p:pic>
      <p:pic>
        <p:nvPicPr>
          <p:cNvPr id="1741" name="Google Shape;1741;p231"/>
          <p:cNvPicPr preferRelativeResize="0"/>
          <p:nvPr/>
        </p:nvPicPr>
        <p:blipFill>
          <a:blip r:embed="rId4">
            <a:alphaModFix/>
          </a:blip>
          <a:stretch>
            <a:fillRect/>
          </a:stretch>
        </p:blipFill>
        <p:spPr>
          <a:xfrm>
            <a:off x="4572000" y="2571750"/>
            <a:ext cx="3457575" cy="198120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32"/>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Joins Example</a:t>
            </a:r>
            <a:endParaRPr b="1"/>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33"/>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Aufgaben Sample Join</a:t>
            </a:r>
            <a:endParaRPr/>
          </a:p>
        </p:txBody>
      </p:sp>
      <p:sp>
        <p:nvSpPr>
          <p:cNvPr id="1752" name="Google Shape;1752;p233"/>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100"/>
              <a:t>Erstellen Sie ein ERD von der Datenbank zur besseren Visualisierung</a:t>
            </a:r>
            <a:br>
              <a:rPr lang="de" sz="1100"/>
            </a:br>
            <a:endParaRPr sz="1100"/>
          </a:p>
          <a:p>
            <a:pPr indent="-298450" lvl="0" marL="457200" rtl="0" algn="l">
              <a:spcBef>
                <a:spcPts val="0"/>
              </a:spcBef>
              <a:spcAft>
                <a:spcPts val="0"/>
              </a:spcAft>
              <a:buSzPts val="1100"/>
              <a:buAutoNum type="arabicParenR"/>
            </a:pPr>
            <a:r>
              <a:rPr lang="de" sz="1100"/>
              <a:t>verknüpfen Sie die Tabelle mit sich selbst, als Verknüpfungsfeld wählen Sie KdnNr, die Kundennummer</a:t>
            </a:r>
            <a:endParaRPr sz="1100"/>
          </a:p>
          <a:p>
            <a:pPr indent="-298450" lvl="0" marL="457200" rtl="0" algn="l">
              <a:spcBef>
                <a:spcPts val="0"/>
              </a:spcBef>
              <a:spcAft>
                <a:spcPts val="0"/>
              </a:spcAft>
              <a:buSzPts val="1100"/>
              <a:buAutoNum type="arabicParenR"/>
            </a:pPr>
            <a:r>
              <a:rPr lang="de" sz="1100"/>
              <a:t>Nun möchten Sie nicht alle möglichen Kombinationen von Kundennummern und zugehörigen Kreditkarten haben, sondern wissen, wer sowohl eine 'Mastercard' und eine 'American Express' hat. Dazu nutzen Sie die WHERE-Klausel.</a:t>
            </a:r>
            <a:endParaRPr sz="1100"/>
          </a:p>
          <a:p>
            <a:pPr indent="-298450" lvl="1" marL="914400" rtl="0" algn="l">
              <a:spcBef>
                <a:spcPts val="0"/>
              </a:spcBef>
              <a:spcAft>
                <a:spcPts val="0"/>
              </a:spcAft>
              <a:buSzPts val="1100"/>
              <a:buAutoNum type="alphaLcParenR"/>
            </a:pPr>
            <a:r>
              <a:rPr lang="de" sz="1100"/>
              <a:t>Nun möchte die Marketingabteilung wissen, um welche Person es sich handelt, d. h. Nachname, Vorname, Anschrift</a:t>
            </a:r>
            <a:endParaRPr sz="1100"/>
          </a:p>
          <a:p>
            <a:pPr indent="-298450" lvl="0" marL="457200" rtl="0" algn="l">
              <a:spcBef>
                <a:spcPts val="0"/>
              </a:spcBef>
              <a:spcAft>
                <a:spcPts val="0"/>
              </a:spcAft>
              <a:buSzPts val="1100"/>
              <a:buAutoNum type="arabicParenR"/>
            </a:pPr>
            <a:r>
              <a:rPr lang="de" sz="1100"/>
              <a:t>Diesmal benötigt sie die Adressen von allen Kunden, von den Kreditkarteninhabern zusätzlich die Kreditkarteninformationen aber nur, wenn sie Mitglied im Vorteilsclub sind</a:t>
            </a:r>
            <a:endParaRPr sz="1100"/>
          </a:p>
          <a:p>
            <a:pPr indent="-298450" lvl="0" marL="457200" rtl="0" algn="l">
              <a:spcBef>
                <a:spcPts val="0"/>
              </a:spcBef>
              <a:spcAft>
                <a:spcPts val="0"/>
              </a:spcAft>
              <a:buSzPts val="1100"/>
              <a:buAutoNum type="arabicParenR"/>
            </a:pPr>
            <a:r>
              <a:rPr lang="de" sz="1100"/>
              <a:t>Ihr Chef will eine Übersicht über die im Monat Oktober bestellten Artikel haben, mit den Detailinformationen zu den Kunden, die diese Bestellungen getätigt haben. </a:t>
            </a:r>
            <a:endParaRPr sz="1100"/>
          </a:p>
          <a:p>
            <a:pPr indent="-298450" lvl="0" marL="457200" rtl="0" algn="l">
              <a:spcBef>
                <a:spcPts val="0"/>
              </a:spcBef>
              <a:spcAft>
                <a:spcPts val="0"/>
              </a:spcAft>
              <a:buSzPts val="1100"/>
              <a:buAutoNum type="arabicParenR"/>
            </a:pPr>
            <a:r>
              <a:rPr lang="de" sz="1100"/>
              <a:t>Nun möchte Ihr Chef eine Übersicht über alle Kunden mit den Artikeln, die diese bestellt haben. Auch Kunden ohne Bestellungen sollen mit Vor- und Nachname aufgeführt werden; diese Spalten sollen vorne stehen.</a:t>
            </a:r>
            <a:endParaRPr sz="1100"/>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 CA	</a:t>
            </a:r>
            <a:endParaRPr/>
          </a:p>
        </p:txBody>
      </p:sp>
      <p:sp>
        <p:nvSpPr>
          <p:cNvPr id="226" name="Google Shape;226;p4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Relationale Datenbank-Management-Systeme:</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Diese Datenbanksysteme zeichnen sich nämlich vor allem durch eine hohe </a:t>
            </a:r>
            <a:r>
              <a:rPr b="1" lang="de">
                <a:latin typeface="Source Sans Pro"/>
                <a:ea typeface="Source Sans Pro"/>
                <a:cs typeface="Source Sans Pro"/>
                <a:sym typeface="Source Sans Pro"/>
              </a:rPr>
              <a:t>Konsistenz</a:t>
            </a:r>
            <a:r>
              <a:rPr lang="de"/>
              <a:t> aus und streben zudem nach einer möglichst </a:t>
            </a:r>
            <a:r>
              <a:rPr b="1" lang="de">
                <a:latin typeface="Source Sans Pro"/>
                <a:ea typeface="Source Sans Pro"/>
                <a:cs typeface="Source Sans Pro"/>
                <a:sym typeface="Source Sans Pro"/>
              </a:rPr>
              <a:t>hohen Verfügbarkeit</a:t>
            </a:r>
            <a:r>
              <a:rPr lang="de"/>
              <a:t>. Im Zweifelsfall kann die Verfügbarkeit allerdings zugunsten der Konsistenz sinken.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Ausfallsicherheit spielt derweil eine untergeordnete Rolle.</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Datenbanken Architekturprinzipien</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p:nvPr/>
        </p:nvSpPr>
        <p:spPr>
          <a:xfrm>
            <a:off x="6639388" y="1230625"/>
            <a:ext cx="2155200" cy="6888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Daten-</a:t>
            </a:r>
            <a:endParaRPr>
              <a:solidFill>
                <a:schemeClr val="lt1"/>
              </a:solidFill>
              <a:latin typeface="Asap SemiBold"/>
              <a:ea typeface="Asap SemiBold"/>
              <a:cs typeface="Asap SemiBold"/>
              <a:sym typeface="Asap SemiBold"/>
            </a:endParaRPr>
          </a:p>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Architekturen</a:t>
            </a:r>
            <a:endParaRPr sz="1000">
              <a:solidFill>
                <a:schemeClr val="lt1"/>
              </a:solidFill>
              <a:latin typeface="Asap SemiBold"/>
              <a:ea typeface="Asap SemiBold"/>
              <a:cs typeface="Asap SemiBold"/>
              <a:sym typeface="Asap SemiBold"/>
            </a:endParaRPr>
          </a:p>
        </p:txBody>
      </p:sp>
      <p:sp>
        <p:nvSpPr>
          <p:cNvPr id="237" name="Google Shape;237;p42"/>
          <p:cNvSpPr/>
          <p:nvPr/>
        </p:nvSpPr>
        <p:spPr>
          <a:xfrm>
            <a:off x="3494256" y="1230625"/>
            <a:ext cx="2155200" cy="6888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latin typeface="Asap SemiBold"/>
                <a:ea typeface="Asap SemiBold"/>
                <a:cs typeface="Asap SemiBold"/>
                <a:sym typeface="Asap SemiBold"/>
              </a:rPr>
              <a:t>Integrations-</a:t>
            </a:r>
            <a:endParaRPr>
              <a:solidFill>
                <a:schemeClr val="lt1"/>
              </a:solidFill>
              <a:latin typeface="Asap SemiBold"/>
              <a:ea typeface="Asap SemiBold"/>
              <a:cs typeface="Asap SemiBold"/>
              <a:sym typeface="Asap SemiBold"/>
            </a:endParaRPr>
          </a:p>
          <a:p>
            <a:pPr indent="0" lvl="0" marL="0" rtl="0" algn="ctr">
              <a:spcBef>
                <a:spcPts val="0"/>
              </a:spcBef>
              <a:spcAft>
                <a:spcPts val="0"/>
              </a:spcAft>
              <a:buNone/>
            </a:pPr>
            <a:r>
              <a:rPr lang="de">
                <a:solidFill>
                  <a:schemeClr val="lt1"/>
                </a:solidFill>
                <a:latin typeface="Asap SemiBold"/>
                <a:ea typeface="Asap SemiBold"/>
                <a:cs typeface="Asap SemiBold"/>
                <a:sym typeface="Asap SemiBold"/>
              </a:rPr>
              <a:t>Architekturen</a:t>
            </a:r>
            <a:endParaRPr>
              <a:solidFill>
                <a:schemeClr val="lt1"/>
              </a:solidFill>
              <a:latin typeface="Asap SemiBold"/>
              <a:ea typeface="Asap SemiBold"/>
              <a:cs typeface="Asap SemiBold"/>
              <a:sym typeface="Asap SemiBold"/>
            </a:endParaRPr>
          </a:p>
        </p:txBody>
      </p:sp>
      <p:sp>
        <p:nvSpPr>
          <p:cNvPr id="238" name="Google Shape;238;p42"/>
          <p:cNvSpPr/>
          <p:nvPr/>
        </p:nvSpPr>
        <p:spPr>
          <a:xfrm>
            <a:off x="3494258" y="2211516"/>
            <a:ext cx="2155200" cy="693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SemiBold"/>
                <a:ea typeface="Asap SemiBold"/>
                <a:cs typeface="Asap SemiBold"/>
                <a:sym typeface="Asap SemiBold"/>
              </a:rPr>
              <a:t>Mehrere Systeme oder Anwendungen die miteinander verbunden sind und miteinander interagieren</a:t>
            </a:r>
            <a:endParaRPr sz="900">
              <a:solidFill>
                <a:schemeClr val="dk2"/>
              </a:solidFill>
              <a:latin typeface="Asap SemiBold"/>
              <a:ea typeface="Asap SemiBold"/>
              <a:cs typeface="Asap SemiBold"/>
              <a:sym typeface="Asap SemiBold"/>
            </a:endParaRPr>
          </a:p>
        </p:txBody>
      </p:sp>
      <p:cxnSp>
        <p:nvCxnSpPr>
          <p:cNvPr id="239" name="Google Shape;239;p42"/>
          <p:cNvCxnSpPr>
            <a:stCxn id="237" idx="2"/>
            <a:endCxn id="238" idx="0"/>
          </p:cNvCxnSpPr>
          <p:nvPr/>
        </p:nvCxnSpPr>
        <p:spPr>
          <a:xfrm flipH="1" rot="-5400000">
            <a:off x="4426056" y="2065225"/>
            <a:ext cx="292200" cy="600"/>
          </a:xfrm>
          <a:prstGeom prst="bentConnector3">
            <a:avLst>
              <a:gd fmla="val 49990" name="adj1"/>
            </a:avLst>
          </a:prstGeom>
          <a:noFill/>
          <a:ln cap="flat" cmpd="sng" w="9525">
            <a:solidFill>
              <a:srgbClr val="595959"/>
            </a:solidFill>
            <a:prstDash val="solid"/>
            <a:round/>
            <a:headEnd len="med" w="med" type="none"/>
            <a:tailEnd len="med" w="med" type="triangle"/>
          </a:ln>
        </p:spPr>
      </p:cxnSp>
      <p:sp>
        <p:nvSpPr>
          <p:cNvPr id="240" name="Google Shape;240;p42"/>
          <p:cNvSpPr/>
          <p:nvPr/>
        </p:nvSpPr>
        <p:spPr>
          <a:xfrm>
            <a:off x="6639403" y="2205110"/>
            <a:ext cx="2155200" cy="693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SemiBold"/>
                <a:ea typeface="Asap SemiBold"/>
                <a:cs typeface="Asap SemiBold"/>
                <a:sym typeface="Asap SemiBold"/>
              </a:rPr>
              <a:t>Datenorientierte Aspekte u. Strukturen von Anwendung u. Systemen</a:t>
            </a:r>
            <a:endParaRPr sz="900">
              <a:solidFill>
                <a:schemeClr val="dk2"/>
              </a:solidFill>
              <a:latin typeface="Asap SemiBold"/>
              <a:ea typeface="Asap SemiBold"/>
              <a:cs typeface="Asap SemiBold"/>
              <a:sym typeface="Asap SemiBold"/>
            </a:endParaRPr>
          </a:p>
        </p:txBody>
      </p:sp>
      <p:cxnSp>
        <p:nvCxnSpPr>
          <p:cNvPr id="241" name="Google Shape;241;p42"/>
          <p:cNvCxnSpPr>
            <a:stCxn id="236" idx="2"/>
            <a:endCxn id="240" idx="0"/>
          </p:cNvCxnSpPr>
          <p:nvPr/>
        </p:nvCxnSpPr>
        <p:spPr>
          <a:xfrm flipH="1" rot="-5400000">
            <a:off x="7574488" y="2061925"/>
            <a:ext cx="285600" cy="600"/>
          </a:xfrm>
          <a:prstGeom prst="bentConnector3">
            <a:avLst>
              <a:gd fmla="val 50015" name="adj1"/>
            </a:avLst>
          </a:prstGeom>
          <a:noFill/>
          <a:ln cap="flat" cmpd="sng" w="9525">
            <a:solidFill>
              <a:srgbClr val="595959"/>
            </a:solidFill>
            <a:prstDash val="solid"/>
            <a:round/>
            <a:headEnd len="med" w="med" type="none"/>
            <a:tailEnd len="med" w="med" type="triangle"/>
          </a:ln>
        </p:spPr>
      </p:cxnSp>
      <p:sp>
        <p:nvSpPr>
          <p:cNvPr id="242" name="Google Shape;242;p42"/>
          <p:cNvSpPr/>
          <p:nvPr/>
        </p:nvSpPr>
        <p:spPr>
          <a:xfrm>
            <a:off x="311700" y="1230625"/>
            <a:ext cx="2155200" cy="6888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Enterprise-</a:t>
            </a:r>
            <a:endParaRPr>
              <a:solidFill>
                <a:schemeClr val="lt1"/>
              </a:solidFill>
              <a:latin typeface="Asap SemiBold"/>
              <a:ea typeface="Asap SemiBold"/>
              <a:cs typeface="Asap SemiBold"/>
              <a:sym typeface="Asap SemiBold"/>
            </a:endParaRPr>
          </a:p>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Architekturen</a:t>
            </a:r>
            <a:endParaRPr>
              <a:solidFill>
                <a:schemeClr val="lt1"/>
              </a:solidFill>
              <a:latin typeface="Asap SemiBold"/>
              <a:ea typeface="Asap SemiBold"/>
              <a:cs typeface="Asap SemiBold"/>
              <a:sym typeface="Asap SemiBold"/>
            </a:endParaRPr>
          </a:p>
          <a:p>
            <a:pPr indent="0" lvl="0" marL="0" rtl="0" algn="ctr">
              <a:spcBef>
                <a:spcPts val="0"/>
              </a:spcBef>
              <a:spcAft>
                <a:spcPts val="0"/>
              </a:spcAft>
              <a:buClr>
                <a:srgbClr val="000000"/>
              </a:buClr>
              <a:buSzPts val="1100"/>
              <a:buFont typeface="Arial"/>
              <a:buNone/>
            </a:pPr>
            <a:r>
              <a:rPr lang="de" sz="1200">
                <a:solidFill>
                  <a:schemeClr val="lt1"/>
                </a:solidFill>
                <a:latin typeface="Asap SemiBold"/>
                <a:ea typeface="Asap SemiBold"/>
                <a:cs typeface="Asap SemiBold"/>
                <a:sym typeface="Asap SemiBold"/>
              </a:rPr>
              <a:t>(Systemgesamtheit)</a:t>
            </a:r>
            <a:endParaRPr sz="1200">
              <a:solidFill>
                <a:schemeClr val="lt1"/>
              </a:solidFill>
              <a:latin typeface="Asap SemiBold"/>
              <a:ea typeface="Asap SemiBold"/>
              <a:cs typeface="Asap SemiBold"/>
              <a:sym typeface="Asap SemiBold"/>
            </a:endParaRPr>
          </a:p>
        </p:txBody>
      </p:sp>
      <p:sp>
        <p:nvSpPr>
          <p:cNvPr id="243" name="Google Shape;243;p42"/>
          <p:cNvSpPr/>
          <p:nvPr/>
        </p:nvSpPr>
        <p:spPr>
          <a:xfrm>
            <a:off x="312300" y="2211535"/>
            <a:ext cx="2155200" cy="693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SemiBold"/>
                <a:ea typeface="Asap SemiBold"/>
                <a:cs typeface="Asap SemiBold"/>
                <a:sym typeface="Asap SemiBold"/>
              </a:rPr>
              <a:t>Daten, Prozesse, Anwendungen und Technologien zur Realisierung der Geschäftsstrategie</a:t>
            </a:r>
            <a:endParaRPr sz="900">
              <a:solidFill>
                <a:schemeClr val="dk2"/>
              </a:solidFill>
              <a:latin typeface="Asap SemiBold"/>
              <a:ea typeface="Asap SemiBold"/>
              <a:cs typeface="Asap SemiBold"/>
              <a:sym typeface="Asap SemiBold"/>
            </a:endParaRPr>
          </a:p>
        </p:txBody>
      </p:sp>
      <p:cxnSp>
        <p:nvCxnSpPr>
          <p:cNvPr id="244" name="Google Shape;244;p42"/>
          <p:cNvCxnSpPr>
            <a:stCxn id="242" idx="2"/>
            <a:endCxn id="243" idx="0"/>
          </p:cNvCxnSpPr>
          <p:nvPr/>
        </p:nvCxnSpPr>
        <p:spPr>
          <a:xfrm flipH="1" rot="-5400000">
            <a:off x="1243500" y="2065225"/>
            <a:ext cx="292200" cy="600"/>
          </a:xfrm>
          <a:prstGeom prst="bentConnector3">
            <a:avLst>
              <a:gd fmla="val 49985" name="adj1"/>
            </a:avLst>
          </a:prstGeom>
          <a:noFill/>
          <a:ln cap="flat" cmpd="sng" w="9525">
            <a:solidFill>
              <a:srgbClr val="595959"/>
            </a:solidFill>
            <a:prstDash val="solid"/>
            <a:round/>
            <a:headEnd len="med" w="med" type="none"/>
            <a:tailEnd len="med" w="med" type="triangle"/>
          </a:ln>
        </p:spPr>
      </p:cxnSp>
      <p:sp>
        <p:nvSpPr>
          <p:cNvPr id="245" name="Google Shape;245;p42"/>
          <p:cNvSpPr/>
          <p:nvPr/>
        </p:nvSpPr>
        <p:spPr>
          <a:xfrm>
            <a:off x="6639688" y="3058550"/>
            <a:ext cx="2155200" cy="6888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Netzwerk-</a:t>
            </a:r>
            <a:endParaRPr>
              <a:solidFill>
                <a:schemeClr val="lt1"/>
              </a:solidFill>
              <a:latin typeface="Asap SemiBold"/>
              <a:ea typeface="Asap SemiBold"/>
              <a:cs typeface="Asap SemiBold"/>
              <a:sym typeface="Asap SemiBold"/>
            </a:endParaRPr>
          </a:p>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Architektur</a:t>
            </a:r>
            <a:endParaRPr>
              <a:solidFill>
                <a:schemeClr val="lt1"/>
              </a:solidFill>
              <a:latin typeface="Asap SemiBold"/>
              <a:ea typeface="Asap SemiBold"/>
              <a:cs typeface="Asap SemiBold"/>
              <a:sym typeface="Asap SemiBold"/>
            </a:endParaRPr>
          </a:p>
        </p:txBody>
      </p:sp>
      <p:sp>
        <p:nvSpPr>
          <p:cNvPr id="246" name="Google Shape;246;p42"/>
          <p:cNvSpPr/>
          <p:nvPr/>
        </p:nvSpPr>
        <p:spPr>
          <a:xfrm>
            <a:off x="312006" y="3064425"/>
            <a:ext cx="2155200" cy="6888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latin typeface="Asap SemiBold"/>
                <a:ea typeface="Asap SemiBold"/>
                <a:cs typeface="Asap SemiBold"/>
                <a:sym typeface="Asap SemiBold"/>
              </a:rPr>
              <a:t>System-Management-</a:t>
            </a:r>
            <a:endParaRPr>
              <a:solidFill>
                <a:schemeClr val="lt1"/>
              </a:solidFill>
              <a:latin typeface="Asap SemiBold"/>
              <a:ea typeface="Asap SemiBold"/>
              <a:cs typeface="Asap SemiBold"/>
              <a:sym typeface="Asap SemiBold"/>
            </a:endParaRPr>
          </a:p>
          <a:p>
            <a:pPr indent="0" lvl="0" marL="0" rtl="0" algn="ctr">
              <a:spcBef>
                <a:spcPts val="0"/>
              </a:spcBef>
              <a:spcAft>
                <a:spcPts val="0"/>
              </a:spcAft>
              <a:buNone/>
            </a:pPr>
            <a:r>
              <a:rPr lang="de">
                <a:solidFill>
                  <a:schemeClr val="lt1"/>
                </a:solidFill>
                <a:latin typeface="Asap SemiBold"/>
                <a:ea typeface="Asap SemiBold"/>
                <a:cs typeface="Asap SemiBold"/>
                <a:sym typeface="Asap SemiBold"/>
              </a:rPr>
              <a:t>Architektur</a:t>
            </a:r>
            <a:endParaRPr>
              <a:solidFill>
                <a:schemeClr val="lt1"/>
              </a:solidFill>
              <a:latin typeface="Asap SemiBold"/>
              <a:ea typeface="Asap SemiBold"/>
              <a:cs typeface="Asap SemiBold"/>
              <a:sym typeface="Asap SemiBold"/>
            </a:endParaRPr>
          </a:p>
        </p:txBody>
      </p:sp>
      <p:sp>
        <p:nvSpPr>
          <p:cNvPr id="247" name="Google Shape;247;p42"/>
          <p:cNvSpPr/>
          <p:nvPr/>
        </p:nvSpPr>
        <p:spPr>
          <a:xfrm>
            <a:off x="312008" y="4045316"/>
            <a:ext cx="2155200" cy="693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SemiBold"/>
                <a:ea typeface="Asap SemiBold"/>
                <a:cs typeface="Asap SemiBold"/>
                <a:sym typeface="Asap SemiBold"/>
              </a:rPr>
              <a:t>Laufzeitbetrachtung mit operationalen Fokus</a:t>
            </a:r>
            <a:endParaRPr sz="900">
              <a:solidFill>
                <a:schemeClr val="dk2"/>
              </a:solidFill>
              <a:latin typeface="Asap SemiBold"/>
              <a:ea typeface="Asap SemiBold"/>
              <a:cs typeface="Asap SemiBold"/>
              <a:sym typeface="Asap SemiBold"/>
            </a:endParaRPr>
          </a:p>
          <a:p>
            <a:pPr indent="0" lvl="0" marL="0" rtl="0" algn="ctr">
              <a:spcBef>
                <a:spcPts val="0"/>
              </a:spcBef>
              <a:spcAft>
                <a:spcPts val="0"/>
              </a:spcAft>
              <a:buNone/>
            </a:pPr>
            <a:r>
              <a:rPr lang="de" sz="900">
                <a:solidFill>
                  <a:schemeClr val="dk2"/>
                </a:solidFill>
                <a:latin typeface="Asap SemiBold"/>
                <a:ea typeface="Asap SemiBold"/>
                <a:cs typeface="Asap SemiBold"/>
                <a:sym typeface="Asap SemiBold"/>
              </a:rPr>
              <a:t>(Zentralisierung vs. Dezentralisierung)</a:t>
            </a:r>
            <a:endParaRPr sz="900">
              <a:solidFill>
                <a:schemeClr val="dk2"/>
              </a:solidFill>
              <a:latin typeface="Asap SemiBold"/>
              <a:ea typeface="Asap SemiBold"/>
              <a:cs typeface="Asap SemiBold"/>
              <a:sym typeface="Asap SemiBold"/>
            </a:endParaRPr>
          </a:p>
        </p:txBody>
      </p:sp>
      <p:cxnSp>
        <p:nvCxnSpPr>
          <p:cNvPr id="248" name="Google Shape;248;p42"/>
          <p:cNvCxnSpPr>
            <a:stCxn id="246" idx="2"/>
            <a:endCxn id="247" idx="0"/>
          </p:cNvCxnSpPr>
          <p:nvPr/>
        </p:nvCxnSpPr>
        <p:spPr>
          <a:xfrm flipH="1" rot="-5400000">
            <a:off x="1243806" y="3899025"/>
            <a:ext cx="292200" cy="600"/>
          </a:xfrm>
          <a:prstGeom prst="bentConnector3">
            <a:avLst>
              <a:gd fmla="val 49990" name="adj1"/>
            </a:avLst>
          </a:prstGeom>
          <a:noFill/>
          <a:ln cap="flat" cmpd="sng" w="9525">
            <a:solidFill>
              <a:srgbClr val="595959"/>
            </a:solidFill>
            <a:prstDash val="solid"/>
            <a:round/>
            <a:headEnd len="med" w="med" type="none"/>
            <a:tailEnd len="med" w="med" type="triangle"/>
          </a:ln>
        </p:spPr>
      </p:cxnSp>
      <p:sp>
        <p:nvSpPr>
          <p:cNvPr id="249" name="Google Shape;249;p42"/>
          <p:cNvSpPr/>
          <p:nvPr/>
        </p:nvSpPr>
        <p:spPr>
          <a:xfrm>
            <a:off x="6639703" y="4041810"/>
            <a:ext cx="2155200" cy="693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SemiBold"/>
                <a:ea typeface="Asap SemiBold"/>
                <a:cs typeface="Asap SemiBold"/>
                <a:sym typeface="Asap SemiBold"/>
              </a:rPr>
              <a:t>Infrastruktur von Systemen.</a:t>
            </a:r>
            <a:endParaRPr sz="900">
              <a:solidFill>
                <a:schemeClr val="dk2"/>
              </a:solidFill>
              <a:latin typeface="Asap SemiBold"/>
              <a:ea typeface="Asap SemiBold"/>
              <a:cs typeface="Asap SemiBold"/>
              <a:sym typeface="Asap SemiBold"/>
            </a:endParaRPr>
          </a:p>
          <a:p>
            <a:pPr indent="0" lvl="0" marL="0" rtl="0" algn="ctr">
              <a:spcBef>
                <a:spcPts val="0"/>
              </a:spcBef>
              <a:spcAft>
                <a:spcPts val="0"/>
              </a:spcAft>
              <a:buNone/>
            </a:pPr>
            <a:r>
              <a:rPr lang="de" sz="900">
                <a:solidFill>
                  <a:schemeClr val="dk2"/>
                </a:solidFill>
                <a:latin typeface="Asap SemiBold"/>
                <a:ea typeface="Asap SemiBold"/>
                <a:cs typeface="Asap SemiBold"/>
                <a:sym typeface="Asap SemiBold"/>
              </a:rPr>
              <a:t>(Protokolle, Netzwerk-Matrix, Hardware)</a:t>
            </a:r>
            <a:endParaRPr sz="900">
              <a:solidFill>
                <a:schemeClr val="dk2"/>
              </a:solidFill>
              <a:latin typeface="Asap SemiBold"/>
              <a:ea typeface="Asap SemiBold"/>
              <a:cs typeface="Asap SemiBold"/>
              <a:sym typeface="Asap SemiBold"/>
            </a:endParaRPr>
          </a:p>
        </p:txBody>
      </p:sp>
      <p:cxnSp>
        <p:nvCxnSpPr>
          <p:cNvPr id="250" name="Google Shape;250;p42"/>
          <p:cNvCxnSpPr>
            <a:stCxn id="245" idx="2"/>
            <a:endCxn id="249" idx="0"/>
          </p:cNvCxnSpPr>
          <p:nvPr/>
        </p:nvCxnSpPr>
        <p:spPr>
          <a:xfrm flipH="1" rot="-5400000">
            <a:off x="7570288" y="3894350"/>
            <a:ext cx="294600" cy="600"/>
          </a:xfrm>
          <a:prstGeom prst="bentConnector3">
            <a:avLst>
              <a:gd fmla="val 49976" name="adj1"/>
            </a:avLst>
          </a:prstGeom>
          <a:noFill/>
          <a:ln cap="flat" cmpd="sng" w="9525">
            <a:solidFill>
              <a:srgbClr val="595959"/>
            </a:solidFill>
            <a:prstDash val="solid"/>
            <a:round/>
            <a:headEnd len="med" w="med" type="none"/>
            <a:tailEnd len="med" w="med" type="triangle"/>
          </a:ln>
        </p:spPr>
      </p:cxnSp>
      <p:sp>
        <p:nvSpPr>
          <p:cNvPr id="251" name="Google Shape;251;p42"/>
          <p:cNvSpPr/>
          <p:nvPr/>
        </p:nvSpPr>
        <p:spPr>
          <a:xfrm>
            <a:off x="3494556" y="3062075"/>
            <a:ext cx="2155200" cy="6888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latin typeface="Asap SemiBold"/>
                <a:ea typeface="Asap SemiBold"/>
                <a:cs typeface="Asap SemiBold"/>
                <a:sym typeface="Asap SemiBold"/>
              </a:rPr>
              <a:t>Sicherheits-</a:t>
            </a:r>
            <a:endParaRPr>
              <a:solidFill>
                <a:schemeClr val="lt1"/>
              </a:solidFill>
              <a:latin typeface="Asap SemiBold"/>
              <a:ea typeface="Asap SemiBold"/>
              <a:cs typeface="Asap SemiBold"/>
              <a:sym typeface="Asap SemiBold"/>
            </a:endParaRPr>
          </a:p>
          <a:p>
            <a:pPr indent="0" lvl="0" marL="0" rtl="0" algn="ctr">
              <a:spcBef>
                <a:spcPts val="0"/>
              </a:spcBef>
              <a:spcAft>
                <a:spcPts val="0"/>
              </a:spcAft>
              <a:buNone/>
            </a:pPr>
            <a:r>
              <a:rPr lang="de">
                <a:solidFill>
                  <a:schemeClr val="lt1"/>
                </a:solidFill>
                <a:latin typeface="Asap SemiBold"/>
                <a:ea typeface="Asap SemiBold"/>
                <a:cs typeface="Asap SemiBold"/>
                <a:sym typeface="Asap SemiBold"/>
              </a:rPr>
              <a:t>Architektur</a:t>
            </a:r>
            <a:endParaRPr>
              <a:solidFill>
                <a:schemeClr val="lt1"/>
              </a:solidFill>
              <a:latin typeface="Asap SemiBold"/>
              <a:ea typeface="Asap SemiBold"/>
              <a:cs typeface="Asap SemiBold"/>
              <a:sym typeface="Asap SemiBold"/>
            </a:endParaRPr>
          </a:p>
        </p:txBody>
      </p:sp>
      <p:sp>
        <p:nvSpPr>
          <p:cNvPr id="252" name="Google Shape;252;p42"/>
          <p:cNvSpPr/>
          <p:nvPr/>
        </p:nvSpPr>
        <p:spPr>
          <a:xfrm>
            <a:off x="3494558" y="4042966"/>
            <a:ext cx="2155200" cy="693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SemiBold"/>
                <a:ea typeface="Asap SemiBold"/>
                <a:cs typeface="Asap SemiBold"/>
                <a:sym typeface="Asap SemiBold"/>
              </a:rPr>
              <a:t>Fokus auf Gewährleistung von Integrität und Vertraulichkeit</a:t>
            </a:r>
            <a:endParaRPr sz="900">
              <a:solidFill>
                <a:schemeClr val="dk2"/>
              </a:solidFill>
              <a:latin typeface="Asap SemiBold"/>
              <a:ea typeface="Asap SemiBold"/>
              <a:cs typeface="Asap SemiBold"/>
              <a:sym typeface="Asap SemiBold"/>
            </a:endParaRPr>
          </a:p>
          <a:p>
            <a:pPr indent="0" lvl="0" marL="0" rtl="0" algn="ctr">
              <a:spcBef>
                <a:spcPts val="0"/>
              </a:spcBef>
              <a:spcAft>
                <a:spcPts val="0"/>
              </a:spcAft>
              <a:buNone/>
            </a:pPr>
            <a:r>
              <a:rPr lang="de" sz="900">
                <a:solidFill>
                  <a:schemeClr val="dk2"/>
                </a:solidFill>
                <a:latin typeface="Asap SemiBold"/>
                <a:ea typeface="Asap SemiBold"/>
                <a:cs typeface="Asap SemiBold"/>
                <a:sym typeface="Asap SemiBold"/>
              </a:rPr>
              <a:t>(SSO, IAM, PKI)</a:t>
            </a:r>
            <a:endParaRPr sz="900">
              <a:solidFill>
                <a:schemeClr val="dk2"/>
              </a:solidFill>
              <a:latin typeface="Asap SemiBold"/>
              <a:ea typeface="Asap SemiBold"/>
              <a:cs typeface="Asap SemiBold"/>
              <a:sym typeface="Asap SemiBold"/>
            </a:endParaRPr>
          </a:p>
        </p:txBody>
      </p:sp>
      <p:cxnSp>
        <p:nvCxnSpPr>
          <p:cNvPr id="253" name="Google Shape;253;p42"/>
          <p:cNvCxnSpPr>
            <a:stCxn id="251" idx="2"/>
            <a:endCxn id="252" idx="0"/>
          </p:cNvCxnSpPr>
          <p:nvPr/>
        </p:nvCxnSpPr>
        <p:spPr>
          <a:xfrm flipH="1" rot="-5400000">
            <a:off x="4426356" y="3896675"/>
            <a:ext cx="292200" cy="600"/>
          </a:xfrm>
          <a:prstGeom prst="bentConnector3">
            <a:avLst>
              <a:gd fmla="val 49990" name="adj1"/>
            </a:avLst>
          </a:prstGeom>
          <a:noFill/>
          <a:ln cap="flat" cmpd="sng" w="9525">
            <a:solidFill>
              <a:srgbClr val="595959"/>
            </a:solidFill>
            <a:prstDash val="solid"/>
            <a:round/>
            <a:headEnd len="med" w="med" type="none"/>
            <a:tailEnd len="med" w="med" type="triangle"/>
          </a:ln>
        </p:spPr>
      </p:cxnSp>
      <p:sp>
        <p:nvSpPr>
          <p:cNvPr id="254" name="Google Shape;254;p42"/>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000"/>
              <a:t>Software-Architekturen - Mit Zugriff auf DBs</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p:nvPr/>
        </p:nvSpPr>
        <p:spPr>
          <a:xfrm>
            <a:off x="742694" y="1351404"/>
            <a:ext cx="3038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Single Responsibility</a:t>
            </a:r>
            <a:endParaRPr sz="1200">
              <a:solidFill>
                <a:schemeClr val="lt1"/>
              </a:solidFill>
              <a:latin typeface="Asap SemiBold"/>
              <a:ea typeface="Asap SemiBold"/>
              <a:cs typeface="Asap SemiBold"/>
              <a:sym typeface="Asap SemiBold"/>
            </a:endParaRPr>
          </a:p>
        </p:txBody>
      </p:sp>
      <p:sp>
        <p:nvSpPr>
          <p:cNvPr id="260" name="Google Shape;260;p43"/>
          <p:cNvSpPr/>
          <p:nvPr/>
        </p:nvSpPr>
        <p:spPr>
          <a:xfrm>
            <a:off x="742729" y="2161528"/>
            <a:ext cx="3038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a:ea typeface="Asap"/>
                <a:cs typeface="Asap"/>
                <a:sym typeface="Asap"/>
              </a:rPr>
              <a:t>Jede Tabelle hat ein Verantwortlichkeitsbereich (z.B. Adresse). Tabellen/Collections die besonders häufig/nah miteinander in Beziehung stehen, stellen eine sogenannte Domäne dar. </a:t>
            </a:r>
            <a:endParaRPr sz="900">
              <a:solidFill>
                <a:schemeClr val="dk2"/>
              </a:solidFill>
              <a:latin typeface="Asap"/>
              <a:ea typeface="Asap"/>
              <a:cs typeface="Asap"/>
              <a:sym typeface="Asap"/>
            </a:endParaRPr>
          </a:p>
        </p:txBody>
      </p:sp>
      <p:cxnSp>
        <p:nvCxnSpPr>
          <p:cNvPr id="261" name="Google Shape;261;p43"/>
          <p:cNvCxnSpPr>
            <a:stCxn id="259" idx="2"/>
            <a:endCxn id="260" idx="0"/>
          </p:cNvCxnSpPr>
          <p:nvPr/>
        </p:nvCxnSpPr>
        <p:spPr>
          <a:xfrm>
            <a:off x="2261894" y="1882404"/>
            <a:ext cx="0" cy="27900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43"/>
          <p:cNvSpPr/>
          <p:nvPr/>
        </p:nvSpPr>
        <p:spPr>
          <a:xfrm>
            <a:off x="5301840" y="1349525"/>
            <a:ext cx="3038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Data Encapsulation</a:t>
            </a:r>
            <a:endParaRPr sz="1200">
              <a:solidFill>
                <a:schemeClr val="lt1"/>
              </a:solidFill>
              <a:latin typeface="Asap SemiBold"/>
              <a:ea typeface="Asap SemiBold"/>
              <a:cs typeface="Asap SemiBold"/>
              <a:sym typeface="Asap SemiBold"/>
            </a:endParaRPr>
          </a:p>
        </p:txBody>
      </p:sp>
      <p:sp>
        <p:nvSpPr>
          <p:cNvPr id="263" name="Google Shape;263;p43"/>
          <p:cNvSpPr/>
          <p:nvPr/>
        </p:nvSpPr>
        <p:spPr>
          <a:xfrm>
            <a:off x="5301872" y="2159090"/>
            <a:ext cx="3038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a:ea typeface="Asap"/>
                <a:cs typeface="Asap"/>
                <a:sym typeface="Asap"/>
              </a:rPr>
              <a:t>Die Tabelle kapselt/gruppiert die Daten einer Klasse/Namespaces/Gruppe etc..</a:t>
            </a:r>
            <a:endParaRPr sz="900">
              <a:solidFill>
                <a:schemeClr val="dk2"/>
              </a:solidFill>
              <a:latin typeface="Asap"/>
              <a:ea typeface="Asap"/>
              <a:cs typeface="Asap"/>
              <a:sym typeface="Asap"/>
            </a:endParaRPr>
          </a:p>
        </p:txBody>
      </p:sp>
      <p:cxnSp>
        <p:nvCxnSpPr>
          <p:cNvPr id="264" name="Google Shape;264;p43"/>
          <p:cNvCxnSpPr>
            <a:stCxn id="262" idx="2"/>
            <a:endCxn id="263" idx="0"/>
          </p:cNvCxnSpPr>
          <p:nvPr/>
        </p:nvCxnSpPr>
        <p:spPr>
          <a:xfrm>
            <a:off x="6821040" y="1880525"/>
            <a:ext cx="0" cy="278700"/>
          </a:xfrm>
          <a:prstGeom prst="straightConnector1">
            <a:avLst/>
          </a:prstGeom>
          <a:noFill/>
          <a:ln cap="flat" cmpd="sng" w="9525">
            <a:solidFill>
              <a:schemeClr val="dk2"/>
            </a:solidFill>
            <a:prstDash val="solid"/>
            <a:round/>
            <a:headEnd len="med" w="med" type="none"/>
            <a:tailEnd len="med" w="med" type="triangle"/>
          </a:ln>
        </p:spPr>
      </p:cxnSp>
      <p:sp>
        <p:nvSpPr>
          <p:cNvPr id="265" name="Google Shape;265;p43"/>
          <p:cNvSpPr/>
          <p:nvPr/>
        </p:nvSpPr>
        <p:spPr>
          <a:xfrm>
            <a:off x="742688" y="3099838"/>
            <a:ext cx="3038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Self-Documentation</a:t>
            </a:r>
            <a:endParaRPr sz="1200">
              <a:solidFill>
                <a:schemeClr val="lt1"/>
              </a:solidFill>
              <a:latin typeface="Asap SemiBold"/>
              <a:ea typeface="Asap SemiBold"/>
              <a:cs typeface="Asap SemiBold"/>
              <a:sym typeface="Asap SemiBold"/>
            </a:endParaRPr>
          </a:p>
        </p:txBody>
      </p:sp>
      <p:sp>
        <p:nvSpPr>
          <p:cNvPr id="266" name="Google Shape;266;p43"/>
          <p:cNvSpPr/>
          <p:nvPr/>
        </p:nvSpPr>
        <p:spPr>
          <a:xfrm>
            <a:off x="742718" y="3909400"/>
            <a:ext cx="3038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a:ea typeface="Asap"/>
                <a:cs typeface="Asap"/>
                <a:sym typeface="Asap"/>
              </a:rPr>
              <a:t>Es sollten stehts sprechende Tabellennamen/Felder und Collection-Object-Keys verwendet werden.</a:t>
            </a:r>
            <a:endParaRPr sz="900">
              <a:solidFill>
                <a:schemeClr val="dk2"/>
              </a:solidFill>
              <a:latin typeface="Asap"/>
              <a:ea typeface="Asap"/>
              <a:cs typeface="Asap"/>
              <a:sym typeface="Asap"/>
            </a:endParaRPr>
          </a:p>
        </p:txBody>
      </p:sp>
      <p:cxnSp>
        <p:nvCxnSpPr>
          <p:cNvPr id="267" name="Google Shape;267;p43"/>
          <p:cNvCxnSpPr>
            <a:stCxn id="265" idx="2"/>
            <a:endCxn id="266" idx="0"/>
          </p:cNvCxnSpPr>
          <p:nvPr/>
        </p:nvCxnSpPr>
        <p:spPr>
          <a:xfrm>
            <a:off x="2261888" y="3630838"/>
            <a:ext cx="0" cy="278700"/>
          </a:xfrm>
          <a:prstGeom prst="straightConnector1">
            <a:avLst/>
          </a:prstGeom>
          <a:noFill/>
          <a:ln cap="flat" cmpd="sng" w="9525">
            <a:solidFill>
              <a:schemeClr val="dk2"/>
            </a:solidFill>
            <a:prstDash val="solid"/>
            <a:round/>
            <a:headEnd len="med" w="med" type="none"/>
            <a:tailEnd len="med" w="med" type="triangle"/>
          </a:ln>
        </p:spPr>
      </p:cxnSp>
      <p:sp>
        <p:nvSpPr>
          <p:cNvPr id="268" name="Google Shape;268;p43"/>
          <p:cNvSpPr/>
          <p:nvPr/>
        </p:nvSpPr>
        <p:spPr>
          <a:xfrm>
            <a:off x="5362876" y="3097968"/>
            <a:ext cx="3038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de">
                <a:solidFill>
                  <a:schemeClr val="lt1"/>
                </a:solidFill>
                <a:latin typeface="Asap SemiBold"/>
                <a:ea typeface="Asap SemiBold"/>
                <a:cs typeface="Asap SemiBold"/>
                <a:sym typeface="Asap SemiBold"/>
              </a:rPr>
              <a:t>Design by Contract</a:t>
            </a:r>
            <a:endParaRPr sz="1200">
              <a:solidFill>
                <a:schemeClr val="lt1"/>
              </a:solidFill>
              <a:latin typeface="Asap SemiBold"/>
              <a:ea typeface="Asap SemiBold"/>
              <a:cs typeface="Asap SemiBold"/>
              <a:sym typeface="Asap SemiBold"/>
            </a:endParaRPr>
          </a:p>
        </p:txBody>
      </p:sp>
      <p:sp>
        <p:nvSpPr>
          <p:cNvPr id="269" name="Google Shape;269;p43"/>
          <p:cNvSpPr/>
          <p:nvPr/>
        </p:nvSpPr>
        <p:spPr>
          <a:xfrm>
            <a:off x="5362903" y="3906975"/>
            <a:ext cx="3038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chemeClr val="dk2"/>
                </a:solidFill>
                <a:latin typeface="Asap"/>
                <a:ea typeface="Asap"/>
                <a:cs typeface="Asap"/>
                <a:sym typeface="Asap"/>
              </a:rPr>
              <a:t>Mit Hilfe von Modellierungsmaßnahmen im Datenbankbereich sollten Tabellen/Collections</a:t>
            </a:r>
            <a:endParaRPr sz="900">
              <a:solidFill>
                <a:schemeClr val="dk2"/>
              </a:solidFill>
              <a:latin typeface="Asap"/>
              <a:ea typeface="Asap"/>
              <a:cs typeface="Asap"/>
              <a:sym typeface="Asap"/>
            </a:endParaRPr>
          </a:p>
          <a:p>
            <a:pPr indent="0" lvl="0" marL="0" rtl="0" algn="ctr">
              <a:spcBef>
                <a:spcPts val="0"/>
              </a:spcBef>
              <a:spcAft>
                <a:spcPts val="0"/>
              </a:spcAft>
              <a:buNone/>
            </a:pPr>
            <a:r>
              <a:rPr lang="de" sz="900">
                <a:solidFill>
                  <a:schemeClr val="dk2"/>
                </a:solidFill>
                <a:latin typeface="Asap"/>
                <a:ea typeface="Asap"/>
                <a:cs typeface="Asap"/>
                <a:sym typeface="Asap"/>
              </a:rPr>
              <a:t>zusammen mit den Anforderern erstellt werden.</a:t>
            </a:r>
            <a:endParaRPr sz="900">
              <a:solidFill>
                <a:schemeClr val="dk2"/>
              </a:solidFill>
              <a:latin typeface="Asap"/>
              <a:ea typeface="Asap"/>
              <a:cs typeface="Asap"/>
              <a:sym typeface="Asap"/>
            </a:endParaRPr>
          </a:p>
          <a:p>
            <a:pPr indent="0" lvl="0" marL="0" rtl="0" algn="ctr">
              <a:spcBef>
                <a:spcPts val="0"/>
              </a:spcBef>
              <a:spcAft>
                <a:spcPts val="0"/>
              </a:spcAft>
              <a:buNone/>
            </a:pPr>
            <a:r>
              <a:t/>
            </a:r>
            <a:endParaRPr sz="900">
              <a:solidFill>
                <a:schemeClr val="dk2"/>
              </a:solidFill>
              <a:latin typeface="Asap"/>
              <a:ea typeface="Asap"/>
              <a:cs typeface="Asap"/>
              <a:sym typeface="Asap"/>
            </a:endParaRPr>
          </a:p>
        </p:txBody>
      </p:sp>
      <p:cxnSp>
        <p:nvCxnSpPr>
          <p:cNvPr id="270" name="Google Shape;270;p43"/>
          <p:cNvCxnSpPr>
            <a:stCxn id="268" idx="2"/>
            <a:endCxn id="269" idx="0"/>
          </p:cNvCxnSpPr>
          <p:nvPr/>
        </p:nvCxnSpPr>
        <p:spPr>
          <a:xfrm>
            <a:off x="6882076" y="3628968"/>
            <a:ext cx="0" cy="278100"/>
          </a:xfrm>
          <a:prstGeom prst="straightConnector1">
            <a:avLst/>
          </a:prstGeom>
          <a:noFill/>
          <a:ln cap="flat" cmpd="sng" w="9525">
            <a:solidFill>
              <a:schemeClr val="dk2"/>
            </a:solidFill>
            <a:prstDash val="solid"/>
            <a:round/>
            <a:headEnd len="med" w="med" type="none"/>
            <a:tailEnd len="med" w="med" type="triangle"/>
          </a:ln>
        </p:spPr>
      </p:cxnSp>
      <p:sp>
        <p:nvSpPr>
          <p:cNvPr id="271" name="Google Shape;271;p43"/>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Designprinzipien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Transaktionen</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solidFill>
                  <a:schemeClr val="dk2"/>
                </a:solidFill>
              </a:rPr>
              <a:t>Änderungsanomalien</a:t>
            </a:r>
            <a:r>
              <a:rPr lang="de"/>
              <a:t> =&gt; Entitäten sind redundant vorhanden, vielleicht sogar in mehreren Tabellen, Änderungen werden nicht gleicherweise an alle propagiert</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Bsp.: Auftragstabelle speichert auch den Namen eines Kunden. Mehrere Einträge. Ein Eintrag wird geändert. Scheinbar zwei Kunden.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solidFill>
                  <a:schemeClr val="dk2"/>
                </a:solidFill>
              </a:rPr>
              <a:t>Löschanomalie</a:t>
            </a:r>
            <a:r>
              <a:rPr lang="de"/>
              <a:t> =&gt; Daten werden einseitig gelöscht.</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Bsp.: Kunde wird gelöscht, seine Rechnungen aber bleiben. </a:t>
            </a:r>
            <a:endParaRPr/>
          </a:p>
          <a:p>
            <a:pPr indent="0" lvl="0" marL="0" rtl="0" algn="l">
              <a:spcBef>
                <a:spcPts val="0"/>
              </a:spcBef>
              <a:spcAft>
                <a:spcPts val="0"/>
              </a:spcAft>
              <a:buNone/>
            </a:pPr>
            <a:r>
              <a:t/>
            </a:r>
            <a:endParaRPr/>
          </a:p>
        </p:txBody>
      </p:sp>
      <p:sp>
        <p:nvSpPr>
          <p:cNvPr id="282" name="Google Shape;282;p4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000"/>
              <a:t>RDBMS // Fehlende Referentielle Integrität</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sz="1400"/>
              <a:t>Eine Transaktion definiert eine Menge von Operation die gemeinsam ausgeführt werden.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t>Die Transaktion stellt sicher das die Menge der Operation als eine atomare Operation betrachtet werden.</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solidFill>
                  <a:schemeClr val="dk2"/>
                </a:solidFill>
              </a:rPr>
              <a:t>Beispiel: </a:t>
            </a:r>
            <a:endParaRPr sz="1400"/>
          </a:p>
          <a:p>
            <a:pPr indent="0" lvl="0" marL="0" rtl="0" algn="l">
              <a:spcBef>
                <a:spcPts val="0"/>
              </a:spcBef>
              <a:spcAft>
                <a:spcPts val="0"/>
              </a:spcAft>
              <a:buClr>
                <a:schemeClr val="dk1"/>
              </a:buClr>
              <a:buSzPts val="1100"/>
              <a:buFont typeface="Arial"/>
              <a:buNone/>
            </a:pPr>
            <a:r>
              <a:rPr lang="de" sz="1400"/>
              <a:t>Beginn Transaktion (Neue Bestellung)</a:t>
            </a:r>
            <a:endParaRPr sz="1400"/>
          </a:p>
          <a:p>
            <a:pPr indent="0" lvl="0" marL="0" rtl="0" algn="l">
              <a:spcBef>
                <a:spcPts val="0"/>
              </a:spcBef>
              <a:spcAft>
                <a:spcPts val="0"/>
              </a:spcAft>
              <a:buClr>
                <a:schemeClr val="dk1"/>
              </a:buClr>
              <a:buSzPts val="1100"/>
              <a:buFont typeface="Arial"/>
              <a:buNone/>
            </a:pPr>
            <a:r>
              <a:rPr lang="de" sz="1400"/>
              <a:t>Einen Benutzer auslesen</a:t>
            </a:r>
            <a:endParaRPr sz="1400"/>
          </a:p>
          <a:p>
            <a:pPr indent="0" lvl="0" marL="0" rtl="0" algn="l">
              <a:spcBef>
                <a:spcPts val="0"/>
              </a:spcBef>
              <a:spcAft>
                <a:spcPts val="0"/>
              </a:spcAft>
              <a:buClr>
                <a:schemeClr val="dk1"/>
              </a:buClr>
              <a:buSzPts val="1100"/>
              <a:buFont typeface="Arial"/>
              <a:buNone/>
            </a:pPr>
            <a:r>
              <a:rPr lang="de" sz="1400"/>
              <a:t>Bestellungen des Benutzers auslesen</a:t>
            </a:r>
            <a:endParaRPr sz="1400"/>
          </a:p>
          <a:p>
            <a:pPr indent="0" lvl="0" marL="0" rtl="0" algn="l">
              <a:spcBef>
                <a:spcPts val="0"/>
              </a:spcBef>
              <a:spcAft>
                <a:spcPts val="0"/>
              </a:spcAft>
              <a:buClr>
                <a:schemeClr val="dk1"/>
              </a:buClr>
              <a:buSzPts val="1100"/>
              <a:buFont typeface="Arial"/>
              <a:buNone/>
            </a:pPr>
            <a:r>
              <a:rPr lang="de" sz="1400"/>
              <a:t>Bestellung für Benutzer hinzufügen</a:t>
            </a:r>
            <a:endParaRPr sz="1400"/>
          </a:p>
          <a:p>
            <a:pPr indent="0" lvl="0" marL="0" rtl="0" algn="l">
              <a:spcBef>
                <a:spcPts val="0"/>
              </a:spcBef>
              <a:spcAft>
                <a:spcPts val="0"/>
              </a:spcAft>
              <a:buClr>
                <a:schemeClr val="dk1"/>
              </a:buClr>
              <a:buSzPts val="1100"/>
              <a:buFont typeface="Arial"/>
              <a:buNone/>
            </a:pPr>
            <a:r>
              <a:rPr lang="de" sz="1400"/>
              <a:t>Rechnung für Benutzer erstellen</a:t>
            </a:r>
            <a:endParaRPr sz="1400"/>
          </a:p>
          <a:p>
            <a:pPr indent="0" lvl="0" marL="0" rtl="0" algn="l">
              <a:spcBef>
                <a:spcPts val="0"/>
              </a:spcBef>
              <a:spcAft>
                <a:spcPts val="0"/>
              </a:spcAft>
              <a:buClr>
                <a:schemeClr val="dk1"/>
              </a:buClr>
              <a:buSzPts val="1100"/>
              <a:buFont typeface="Arial"/>
              <a:buNone/>
            </a:pPr>
            <a:r>
              <a:rPr lang="de" sz="1400"/>
              <a:t>Ende Transaktion (Neue Bestellung)</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288" name="Google Shape;288;p4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RDBMS // Transaktionen // Definition</a:t>
            </a:r>
            <a:endParaRPr/>
          </a:p>
        </p:txBody>
      </p:sp>
      <p:sp>
        <p:nvSpPr>
          <p:cNvPr id="289" name="Google Shape;289;p46"/>
          <p:cNvSpPr/>
          <p:nvPr/>
        </p:nvSpPr>
        <p:spPr>
          <a:xfrm>
            <a:off x="2779800" y="2361875"/>
            <a:ext cx="1711000" cy="1644750"/>
          </a:xfrm>
          <a:custGeom>
            <a:rect b="b" l="l" r="r" t="t"/>
            <a:pathLst>
              <a:path extrusionOk="0" h="65790" w="68440">
                <a:moveTo>
                  <a:pt x="0" y="0"/>
                </a:moveTo>
                <a:lnTo>
                  <a:pt x="68440" y="0"/>
                </a:lnTo>
                <a:lnTo>
                  <a:pt x="68440" y="65790"/>
                </a:lnTo>
                <a:lnTo>
                  <a:pt x="862" y="65402"/>
                </a:lnTo>
              </a:path>
            </a:pathLst>
          </a:custGeom>
          <a:noFill/>
          <a:ln cap="flat" cmpd="sng" w="9525">
            <a:solidFill>
              <a:schemeClr val="accent1"/>
            </a:solidFill>
            <a:prstDash val="solid"/>
            <a:round/>
            <a:headEnd len="med" w="med" type="none"/>
            <a:tailEnd len="med" w="med" type="none"/>
          </a:ln>
        </p:spPr>
      </p:sp>
      <p:sp>
        <p:nvSpPr>
          <p:cNvPr id="290" name="Google Shape;290;p46"/>
          <p:cNvSpPr txBox="1"/>
          <p:nvPr/>
        </p:nvSpPr>
        <p:spPr>
          <a:xfrm>
            <a:off x="4786900" y="2800350"/>
            <a:ext cx="41379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2"/>
                </a:solidFill>
                <a:latin typeface="Asap SemiBold"/>
                <a:ea typeface="Asap SemiBold"/>
                <a:cs typeface="Asap SemiBold"/>
                <a:sym typeface="Asap SemiBold"/>
              </a:rPr>
              <a:t>Transaktionsklammer</a:t>
            </a:r>
            <a:endParaRPr>
              <a:solidFill>
                <a:schemeClr val="dk2"/>
              </a:solidFill>
              <a:latin typeface="Asap SemiBold"/>
              <a:ea typeface="Asap SemiBold"/>
              <a:cs typeface="Asap SemiBold"/>
              <a:sym typeface="Asap SemiBold"/>
            </a:endParaRPr>
          </a:p>
          <a:p>
            <a:pPr indent="0" lvl="0" marL="0" rtl="0" algn="l">
              <a:spcBef>
                <a:spcPts val="0"/>
              </a:spcBef>
              <a:spcAft>
                <a:spcPts val="0"/>
              </a:spcAft>
              <a:buNone/>
            </a:pPr>
            <a:r>
              <a:t/>
            </a:r>
            <a:endParaRPr>
              <a:solidFill>
                <a:schemeClr val="dk2"/>
              </a:solidFill>
              <a:latin typeface="Asap SemiBold"/>
              <a:ea typeface="Asap SemiBold"/>
              <a:cs typeface="Asap SemiBold"/>
              <a:sym typeface="Asap SemiBold"/>
            </a:endParaRPr>
          </a:p>
          <a:p>
            <a:pPr indent="0" lvl="0" marL="0" rtl="0" algn="l">
              <a:spcBef>
                <a:spcPts val="0"/>
              </a:spcBef>
              <a:spcAft>
                <a:spcPts val="0"/>
              </a:spcAft>
              <a:buNone/>
            </a:pPr>
            <a:r>
              <a:rPr lang="de">
                <a:solidFill>
                  <a:schemeClr val="dk2"/>
                </a:solidFill>
                <a:latin typeface="Asap SemiBold"/>
                <a:ea typeface="Asap SemiBold"/>
                <a:cs typeface="Asap SemiBold"/>
                <a:sym typeface="Asap SemiBold"/>
              </a:rPr>
              <a:t>Konkurrierende Zugriffe werden gesperrt.</a:t>
            </a:r>
            <a:endParaRPr>
              <a:solidFill>
                <a:schemeClr val="dk2"/>
              </a:solidFill>
              <a:latin typeface="Asap SemiBold"/>
              <a:ea typeface="Asap SemiBold"/>
              <a:cs typeface="Asap SemiBold"/>
              <a:sym typeface="Asap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sz="1400">
                <a:solidFill>
                  <a:schemeClr val="dk2"/>
                </a:solidFill>
              </a:rPr>
              <a:t>AUTOCOMMIT</a:t>
            </a:r>
            <a:endParaRPr sz="1400">
              <a:solidFill>
                <a:schemeClr val="dk2"/>
              </a:solidFill>
            </a:endParaRPr>
          </a:p>
          <a:p>
            <a:pPr indent="0" lvl="0" marL="0" rtl="0" algn="l">
              <a:spcBef>
                <a:spcPts val="0"/>
              </a:spcBef>
              <a:spcAft>
                <a:spcPts val="0"/>
              </a:spcAft>
              <a:buClr>
                <a:schemeClr val="dk1"/>
              </a:buClr>
              <a:buSzPts val="1100"/>
              <a:buFont typeface="Arial"/>
              <a:buNone/>
            </a:pPr>
            <a:r>
              <a:rPr lang="de" sz="1400"/>
              <a:t>Eingeschaltet: Jedes ausgeführte Statement wird als Transaktion mit Commit betrachtet.</a:t>
            </a:r>
            <a:endParaRPr sz="1400"/>
          </a:p>
          <a:p>
            <a:pPr indent="0" lvl="0" marL="0" rtl="0" algn="l">
              <a:spcBef>
                <a:spcPts val="0"/>
              </a:spcBef>
              <a:spcAft>
                <a:spcPts val="0"/>
              </a:spcAft>
              <a:buClr>
                <a:schemeClr val="dk1"/>
              </a:buClr>
              <a:buSzPts val="1100"/>
              <a:buFont typeface="Arial"/>
              <a:buNone/>
            </a:pPr>
            <a:r>
              <a:rPr lang="de" sz="1400"/>
              <a:t>Kleinteilige Betrachtung. Oft von Applikationen falsch eingesetzt.</a:t>
            </a:r>
            <a:endParaRPr sz="1400"/>
          </a:p>
          <a:p>
            <a:pPr indent="0" lvl="0" marL="0" rtl="0" algn="l">
              <a:spcBef>
                <a:spcPts val="0"/>
              </a:spcBef>
              <a:spcAft>
                <a:spcPts val="0"/>
              </a:spcAft>
              <a:buClr>
                <a:schemeClr val="dk1"/>
              </a:buClr>
              <a:buSzPts val="1100"/>
              <a:buFont typeface="Arial"/>
              <a:buNone/>
            </a:pPr>
            <a:r>
              <a:rPr lang="de" sz="1400"/>
              <a:t>Ausgeschaltet: Eine Transaktionsklammer wird notwendig (START TRANSACTION, COMMIT, ROLLBACK).</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solidFill>
                  <a:schemeClr val="dk2"/>
                </a:solidFill>
              </a:rPr>
              <a:t>START TRANSACTION</a:t>
            </a:r>
            <a:endParaRPr sz="1400">
              <a:solidFill>
                <a:schemeClr val="dk2"/>
              </a:solidFill>
            </a:endParaRPr>
          </a:p>
          <a:p>
            <a:pPr indent="0" lvl="0" marL="0" rtl="0" algn="l">
              <a:spcBef>
                <a:spcPts val="0"/>
              </a:spcBef>
              <a:spcAft>
                <a:spcPts val="0"/>
              </a:spcAft>
              <a:buClr>
                <a:schemeClr val="dk1"/>
              </a:buClr>
              <a:buSzPts val="1100"/>
              <a:buFont typeface="Arial"/>
              <a:buNone/>
            </a:pPr>
            <a:r>
              <a:rPr lang="de" sz="1400"/>
              <a:t>Startet eine Transaktionsklammer. Alle nachfolgenden Statements werden in der Transaktionsklammer bis zu den mgl. Kommandos COMMIT und ROLLBACK ausgeführt.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solidFill>
                  <a:schemeClr val="dk2"/>
                </a:solidFill>
              </a:rPr>
              <a:t>COMMIT</a:t>
            </a:r>
            <a:endParaRPr sz="1400">
              <a:solidFill>
                <a:schemeClr val="dk2"/>
              </a:solidFill>
            </a:endParaRPr>
          </a:p>
          <a:p>
            <a:pPr indent="0" lvl="0" marL="0" rtl="0" algn="l">
              <a:spcBef>
                <a:spcPts val="0"/>
              </a:spcBef>
              <a:spcAft>
                <a:spcPts val="0"/>
              </a:spcAft>
              <a:buClr>
                <a:schemeClr val="dk1"/>
              </a:buClr>
              <a:buSzPts val="1100"/>
              <a:buFont typeface="Arial"/>
              <a:buNone/>
            </a:pPr>
            <a:r>
              <a:rPr lang="de" sz="1400"/>
              <a:t>Beendet eine Transaktionsklammer.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solidFill>
                  <a:schemeClr val="dk2"/>
                </a:solidFill>
              </a:rPr>
              <a:t>ROLLBACK</a:t>
            </a:r>
            <a:endParaRPr sz="1400">
              <a:solidFill>
                <a:schemeClr val="dk2"/>
              </a:solidFill>
            </a:endParaRPr>
          </a:p>
          <a:p>
            <a:pPr indent="0" lvl="0" marL="0" rtl="0" algn="l">
              <a:spcBef>
                <a:spcPts val="0"/>
              </a:spcBef>
              <a:spcAft>
                <a:spcPts val="0"/>
              </a:spcAft>
              <a:buClr>
                <a:schemeClr val="dk1"/>
              </a:buClr>
              <a:buSzPts val="1100"/>
              <a:buFont typeface="Arial"/>
              <a:buNone/>
            </a:pPr>
            <a:r>
              <a:rPr lang="de" sz="1400"/>
              <a:t>Löst die Transaktionsklammer mit den enthaltenen Kommandos auf.</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296" name="Google Shape;296;p4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RDBMS // Transaktionsoperationen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KAI EFFENBERGER = KAI</a:t>
            </a:r>
            <a:endParaRPr/>
          </a:p>
        </p:txBody>
      </p:sp>
      <p:sp>
        <p:nvSpPr>
          <p:cNvPr id="105" name="Google Shape;105;p21"/>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solidFill>
                  <a:schemeClr val="dk2"/>
                </a:solidFill>
              </a:rPr>
              <a:t>Ausbildung bei der Fiducia IT AG</a:t>
            </a:r>
            <a:br>
              <a:rPr lang="de"/>
            </a:br>
            <a:r>
              <a:rPr lang="de" sz="1400"/>
              <a:t>Fachinformatiker Anwendungsentwickler</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de">
                <a:solidFill>
                  <a:schemeClr val="dk2"/>
                </a:solidFill>
              </a:rPr>
              <a:t>Weiterbildung als Mainframe Entwickler</a:t>
            </a:r>
            <a:endParaRPr/>
          </a:p>
          <a:p>
            <a:pPr indent="0" lvl="0" marL="0" rtl="0" algn="l">
              <a:spcBef>
                <a:spcPts val="0"/>
              </a:spcBef>
              <a:spcAft>
                <a:spcPts val="0"/>
              </a:spcAft>
              <a:buNone/>
            </a:pPr>
            <a:r>
              <a:rPr lang="de" sz="1400"/>
              <a:t>8 Jahre in diesem Umfeld gearbeitet</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de">
                <a:solidFill>
                  <a:schemeClr val="dk2"/>
                </a:solidFill>
              </a:rPr>
              <a:t>seit 2020 bei sobek innovations</a:t>
            </a:r>
            <a:br>
              <a:rPr lang="de"/>
            </a:br>
            <a:r>
              <a:rPr lang="de" sz="1400"/>
              <a:t>Trainer und Senior Consultant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rgbClr val="000000"/>
              </a:buClr>
              <a:buSzPts val="1100"/>
              <a:buFont typeface="Arial"/>
              <a:buNone/>
            </a:pPr>
            <a:r>
              <a:rPr i="1" lang="de" sz="1000"/>
              <a:t>kai@sobek-innovations.de</a:t>
            </a:r>
            <a:endParaRPr i="1" sz="1000"/>
          </a:p>
        </p:txBody>
      </p:sp>
      <p:pic>
        <p:nvPicPr>
          <p:cNvPr id="106" name="Google Shape;106;p21"/>
          <p:cNvPicPr preferRelativeResize="0"/>
          <p:nvPr/>
        </p:nvPicPr>
        <p:blipFill>
          <a:blip r:embed="rId3">
            <a:alphaModFix/>
          </a:blip>
          <a:stretch>
            <a:fillRect/>
          </a:stretch>
        </p:blipFill>
        <p:spPr>
          <a:xfrm>
            <a:off x="1206575" y="1657350"/>
            <a:ext cx="1828800" cy="1828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1800"/>
              <a:t>RDBMS // Transaktionstypen // Flache Transaktion</a:t>
            </a:r>
            <a:endParaRPr sz="1800"/>
          </a:p>
        </p:txBody>
      </p:sp>
      <p:sp>
        <p:nvSpPr>
          <p:cNvPr id="302" name="Google Shape;302;p48"/>
          <p:cNvSpPr txBox="1"/>
          <p:nvPr/>
        </p:nvSpPr>
        <p:spPr>
          <a:xfrm>
            <a:off x="436375" y="2445925"/>
            <a:ext cx="1509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48"/>
          <p:cNvSpPr/>
          <p:nvPr/>
        </p:nvSpPr>
        <p:spPr>
          <a:xfrm>
            <a:off x="436375" y="2503150"/>
            <a:ext cx="1738500" cy="7155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de" sz="1200">
                <a:solidFill>
                  <a:schemeClr val="lt1"/>
                </a:solidFill>
              </a:rPr>
              <a:t>START</a:t>
            </a:r>
            <a:endParaRPr sz="1200">
              <a:solidFill>
                <a:schemeClr val="lt1"/>
              </a:solidFill>
            </a:endParaRPr>
          </a:p>
          <a:p>
            <a:pPr indent="0" lvl="0" marL="0" rtl="0" algn="ctr">
              <a:spcBef>
                <a:spcPts val="0"/>
              </a:spcBef>
              <a:spcAft>
                <a:spcPts val="0"/>
              </a:spcAft>
              <a:buNone/>
            </a:pPr>
            <a:r>
              <a:rPr lang="de" sz="1200">
                <a:solidFill>
                  <a:schemeClr val="lt1"/>
                </a:solidFill>
              </a:rPr>
              <a:t>TRANSACTION</a:t>
            </a:r>
            <a:endParaRPr sz="1200">
              <a:solidFill>
                <a:schemeClr val="lt1"/>
              </a:solidFill>
            </a:endParaRPr>
          </a:p>
        </p:txBody>
      </p:sp>
      <p:sp>
        <p:nvSpPr>
          <p:cNvPr id="304" name="Google Shape;304;p48"/>
          <p:cNvSpPr/>
          <p:nvPr/>
        </p:nvSpPr>
        <p:spPr>
          <a:xfrm>
            <a:off x="2570350" y="2503150"/>
            <a:ext cx="1738500" cy="7155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solidFill>
                  <a:schemeClr val="lt1"/>
                </a:solidFill>
              </a:rPr>
              <a:t>COMMAND 1</a:t>
            </a:r>
            <a:endParaRPr sz="1200">
              <a:solidFill>
                <a:schemeClr val="lt1"/>
              </a:solidFill>
            </a:endParaRPr>
          </a:p>
        </p:txBody>
      </p:sp>
      <p:sp>
        <p:nvSpPr>
          <p:cNvPr id="305" name="Google Shape;305;p48"/>
          <p:cNvSpPr/>
          <p:nvPr/>
        </p:nvSpPr>
        <p:spPr>
          <a:xfrm>
            <a:off x="4754375" y="2503150"/>
            <a:ext cx="1738500" cy="7155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solidFill>
                  <a:schemeClr val="lt1"/>
                </a:solidFill>
              </a:rPr>
              <a:t>COMMAND 2</a:t>
            </a:r>
            <a:endParaRPr sz="1200">
              <a:solidFill>
                <a:schemeClr val="lt1"/>
              </a:solidFill>
            </a:endParaRPr>
          </a:p>
        </p:txBody>
      </p:sp>
      <p:sp>
        <p:nvSpPr>
          <p:cNvPr id="306" name="Google Shape;306;p48"/>
          <p:cNvSpPr/>
          <p:nvPr/>
        </p:nvSpPr>
        <p:spPr>
          <a:xfrm>
            <a:off x="7031425" y="1632575"/>
            <a:ext cx="1738500" cy="7155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solidFill>
                  <a:schemeClr val="lt1"/>
                </a:solidFill>
              </a:rPr>
              <a:t>COMMIT</a:t>
            </a:r>
            <a:endParaRPr sz="1200">
              <a:solidFill>
                <a:schemeClr val="lt1"/>
              </a:solidFill>
            </a:endParaRPr>
          </a:p>
        </p:txBody>
      </p:sp>
      <p:sp>
        <p:nvSpPr>
          <p:cNvPr id="307" name="Google Shape;307;p48"/>
          <p:cNvSpPr/>
          <p:nvPr/>
        </p:nvSpPr>
        <p:spPr>
          <a:xfrm>
            <a:off x="7031425" y="3523325"/>
            <a:ext cx="1738500" cy="7155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solidFill>
                  <a:schemeClr val="lt1"/>
                </a:solidFill>
              </a:rPr>
              <a:t>ROLLBACK</a:t>
            </a:r>
            <a:endParaRPr sz="1200">
              <a:solidFill>
                <a:schemeClr val="lt1"/>
              </a:solidFill>
            </a:endParaRPr>
          </a:p>
        </p:txBody>
      </p:sp>
      <p:cxnSp>
        <p:nvCxnSpPr>
          <p:cNvPr id="308" name="Google Shape;308;p48"/>
          <p:cNvCxnSpPr>
            <a:stCxn id="303" idx="3"/>
            <a:endCxn id="304" idx="1"/>
          </p:cNvCxnSpPr>
          <p:nvPr/>
        </p:nvCxnSpPr>
        <p:spPr>
          <a:xfrm>
            <a:off x="2174875" y="2860900"/>
            <a:ext cx="395400" cy="0"/>
          </a:xfrm>
          <a:prstGeom prst="straightConnector1">
            <a:avLst/>
          </a:prstGeom>
          <a:noFill/>
          <a:ln cap="flat" cmpd="sng" w="9525">
            <a:solidFill>
              <a:schemeClr val="dk2"/>
            </a:solidFill>
            <a:prstDash val="solid"/>
            <a:round/>
            <a:headEnd len="med" w="med" type="none"/>
            <a:tailEnd len="med" w="med" type="triangle"/>
          </a:ln>
        </p:spPr>
      </p:cxnSp>
      <p:cxnSp>
        <p:nvCxnSpPr>
          <p:cNvPr id="309" name="Google Shape;309;p48"/>
          <p:cNvCxnSpPr>
            <a:stCxn id="304" idx="3"/>
            <a:endCxn id="305" idx="1"/>
          </p:cNvCxnSpPr>
          <p:nvPr/>
        </p:nvCxnSpPr>
        <p:spPr>
          <a:xfrm>
            <a:off x="4308850" y="2860900"/>
            <a:ext cx="445500" cy="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p48"/>
          <p:cNvCxnSpPr>
            <a:stCxn id="305" idx="3"/>
            <a:endCxn id="306" idx="1"/>
          </p:cNvCxnSpPr>
          <p:nvPr/>
        </p:nvCxnSpPr>
        <p:spPr>
          <a:xfrm flipH="1" rot="10800000">
            <a:off x="6492875" y="1990300"/>
            <a:ext cx="538500" cy="8706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p48"/>
          <p:cNvCxnSpPr>
            <a:stCxn id="305" idx="3"/>
            <a:endCxn id="307" idx="1"/>
          </p:cNvCxnSpPr>
          <p:nvPr/>
        </p:nvCxnSpPr>
        <p:spPr>
          <a:xfrm>
            <a:off x="6492875" y="2860900"/>
            <a:ext cx="538500" cy="1020300"/>
          </a:xfrm>
          <a:prstGeom prst="straightConnector1">
            <a:avLst/>
          </a:prstGeom>
          <a:noFill/>
          <a:ln cap="flat" cmpd="sng" w="9525">
            <a:solidFill>
              <a:schemeClr val="dk2"/>
            </a:solidFill>
            <a:prstDash val="solid"/>
            <a:round/>
            <a:headEnd len="med" w="med" type="none"/>
            <a:tailEnd len="med" w="med" type="triangle"/>
          </a:ln>
        </p:spPr>
      </p:cxnSp>
      <p:sp>
        <p:nvSpPr>
          <p:cNvPr id="312" name="Google Shape;312;p48"/>
          <p:cNvSpPr txBox="1"/>
          <p:nvPr/>
        </p:nvSpPr>
        <p:spPr>
          <a:xfrm>
            <a:off x="7399975" y="2695400"/>
            <a:ext cx="10014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solidFill>
                  <a:schemeClr val="lt2"/>
                </a:solidFill>
              </a:rPr>
              <a:t>or</a:t>
            </a:r>
            <a:endParaRPr>
              <a:solidFill>
                <a:schemeClr val="lt2"/>
              </a:solidFill>
            </a:endParaRPr>
          </a:p>
        </p:txBody>
      </p:sp>
      <p:sp>
        <p:nvSpPr>
          <p:cNvPr id="313" name="Google Shape;313;p48"/>
          <p:cNvSpPr txBox="1"/>
          <p:nvPr/>
        </p:nvSpPr>
        <p:spPr>
          <a:xfrm>
            <a:off x="1356900" y="1356350"/>
            <a:ext cx="41205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lt2"/>
                </a:solidFill>
                <a:latin typeface="Asap Medium"/>
                <a:ea typeface="Asap Medium"/>
                <a:cs typeface="Asap Medium"/>
                <a:sym typeface="Asap Medium"/>
              </a:rPr>
              <a:t>Kann auch inner Transaktionen enthalten.</a:t>
            </a:r>
            <a:endParaRPr>
              <a:solidFill>
                <a:schemeClr val="lt2"/>
              </a:solidFill>
              <a:latin typeface="Asap Medium"/>
              <a:ea typeface="Asap Medium"/>
              <a:cs typeface="Asap Medium"/>
              <a:sym typeface="Asap Medium"/>
            </a:endParaRPr>
          </a:p>
          <a:p>
            <a:pPr indent="0" lvl="0" marL="0" rtl="0" algn="l">
              <a:spcBef>
                <a:spcPts val="0"/>
              </a:spcBef>
              <a:spcAft>
                <a:spcPts val="0"/>
              </a:spcAft>
              <a:buNone/>
            </a:pPr>
            <a:r>
              <a:rPr lang="de">
                <a:solidFill>
                  <a:schemeClr val="lt2"/>
                </a:solidFill>
                <a:latin typeface="Asap Medium"/>
                <a:ea typeface="Asap Medium"/>
                <a:cs typeface="Asap Medium"/>
                <a:sym typeface="Asap Medium"/>
              </a:rPr>
              <a:t>Der Abbruch ( Abort o. Rollback) führt ebenfalls</a:t>
            </a:r>
            <a:endParaRPr>
              <a:solidFill>
                <a:schemeClr val="lt2"/>
              </a:solidFill>
              <a:latin typeface="Asap Medium"/>
              <a:ea typeface="Asap Medium"/>
              <a:cs typeface="Asap Medium"/>
              <a:sym typeface="Asap Medium"/>
            </a:endParaRPr>
          </a:p>
          <a:p>
            <a:pPr indent="0" lvl="0" marL="0" rtl="0" algn="l">
              <a:spcBef>
                <a:spcPts val="0"/>
              </a:spcBef>
              <a:spcAft>
                <a:spcPts val="0"/>
              </a:spcAft>
              <a:buNone/>
            </a:pPr>
            <a:r>
              <a:rPr lang="de">
                <a:solidFill>
                  <a:schemeClr val="lt2"/>
                </a:solidFill>
                <a:latin typeface="Asap Medium"/>
                <a:ea typeface="Asap Medium"/>
                <a:cs typeface="Asap Medium"/>
                <a:sym typeface="Asap Medium"/>
              </a:rPr>
              <a:t>zum Abbruch der darüber liegenden Operation.</a:t>
            </a:r>
            <a:endParaRPr>
              <a:solidFill>
                <a:schemeClr val="lt2"/>
              </a:solidFill>
              <a:latin typeface="Asap Medium"/>
              <a:ea typeface="Asap Medium"/>
              <a:cs typeface="Asap Medium"/>
              <a:sym typeface="Asap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1800"/>
              <a:t>RDBMS // Transaktionstypen // Verschachtelte Transaktion</a:t>
            </a:r>
            <a:endParaRPr sz="1800"/>
          </a:p>
        </p:txBody>
      </p:sp>
      <p:sp>
        <p:nvSpPr>
          <p:cNvPr id="319" name="Google Shape;319;p49"/>
          <p:cNvSpPr txBox="1"/>
          <p:nvPr/>
        </p:nvSpPr>
        <p:spPr>
          <a:xfrm>
            <a:off x="436375" y="2445925"/>
            <a:ext cx="1509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49"/>
          <p:cNvSpPr/>
          <p:nvPr/>
        </p:nvSpPr>
        <p:spPr>
          <a:xfrm>
            <a:off x="1838500" y="1793123"/>
            <a:ext cx="1256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START</a:t>
            </a:r>
            <a:endParaRPr sz="800">
              <a:solidFill>
                <a:schemeClr val="lt1"/>
              </a:solidFill>
              <a:latin typeface="Asap"/>
              <a:ea typeface="Asap"/>
              <a:cs typeface="Asap"/>
              <a:sym typeface="Asap"/>
            </a:endParaRPr>
          </a:p>
          <a:p>
            <a:pPr indent="0" lvl="0" marL="0" rtl="0" algn="ctr">
              <a:spcBef>
                <a:spcPts val="0"/>
              </a:spcBef>
              <a:spcAft>
                <a:spcPts val="0"/>
              </a:spcAft>
              <a:buNone/>
            </a:pPr>
            <a:r>
              <a:rPr lang="de" sz="800">
                <a:solidFill>
                  <a:schemeClr val="lt1"/>
                </a:solidFill>
                <a:latin typeface="Asap"/>
                <a:ea typeface="Asap"/>
                <a:cs typeface="Asap"/>
                <a:sym typeface="Asap"/>
              </a:rPr>
              <a:t>TRANSACTION</a:t>
            </a:r>
            <a:endParaRPr sz="800">
              <a:solidFill>
                <a:schemeClr val="lt1"/>
              </a:solidFill>
              <a:latin typeface="Asap"/>
              <a:ea typeface="Asap"/>
              <a:cs typeface="Asap"/>
              <a:sym typeface="Asap"/>
            </a:endParaRPr>
          </a:p>
        </p:txBody>
      </p:sp>
      <p:sp>
        <p:nvSpPr>
          <p:cNvPr id="321" name="Google Shape;321;p49"/>
          <p:cNvSpPr/>
          <p:nvPr/>
        </p:nvSpPr>
        <p:spPr>
          <a:xfrm>
            <a:off x="6705527" y="1793123"/>
            <a:ext cx="1256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COMMIT</a:t>
            </a:r>
            <a:endParaRPr sz="800">
              <a:solidFill>
                <a:schemeClr val="lt1"/>
              </a:solidFill>
              <a:latin typeface="Asap"/>
              <a:ea typeface="Asap"/>
              <a:cs typeface="Asap"/>
              <a:sym typeface="Asap"/>
            </a:endParaRPr>
          </a:p>
        </p:txBody>
      </p:sp>
      <p:cxnSp>
        <p:nvCxnSpPr>
          <p:cNvPr id="322" name="Google Shape;322;p49"/>
          <p:cNvCxnSpPr>
            <a:stCxn id="320" idx="3"/>
            <a:endCxn id="323" idx="1"/>
          </p:cNvCxnSpPr>
          <p:nvPr/>
        </p:nvCxnSpPr>
        <p:spPr>
          <a:xfrm>
            <a:off x="3094900" y="1997873"/>
            <a:ext cx="285900" cy="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49"/>
          <p:cNvCxnSpPr>
            <a:stCxn id="323" idx="3"/>
            <a:endCxn id="325" idx="1"/>
          </p:cNvCxnSpPr>
          <p:nvPr/>
        </p:nvCxnSpPr>
        <p:spPr>
          <a:xfrm>
            <a:off x="4637329" y="1997873"/>
            <a:ext cx="322200" cy="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49"/>
          <p:cNvCxnSpPr>
            <a:stCxn id="325" idx="3"/>
            <a:endCxn id="321" idx="1"/>
          </p:cNvCxnSpPr>
          <p:nvPr/>
        </p:nvCxnSpPr>
        <p:spPr>
          <a:xfrm>
            <a:off x="6215934" y="1997873"/>
            <a:ext cx="489600" cy="0"/>
          </a:xfrm>
          <a:prstGeom prst="straightConnector1">
            <a:avLst/>
          </a:prstGeom>
          <a:noFill/>
          <a:ln cap="flat" cmpd="sng" w="9525">
            <a:solidFill>
              <a:schemeClr val="dk2"/>
            </a:solidFill>
            <a:prstDash val="solid"/>
            <a:round/>
            <a:headEnd len="med" w="med" type="none"/>
            <a:tailEnd len="med" w="med" type="triangle"/>
          </a:ln>
        </p:spPr>
      </p:cxnSp>
      <p:sp>
        <p:nvSpPr>
          <p:cNvPr id="327" name="Google Shape;327;p49"/>
          <p:cNvSpPr/>
          <p:nvPr/>
        </p:nvSpPr>
        <p:spPr>
          <a:xfrm>
            <a:off x="1311300" y="2803075"/>
            <a:ext cx="911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START</a:t>
            </a:r>
            <a:endParaRPr sz="800">
              <a:solidFill>
                <a:schemeClr val="lt1"/>
              </a:solidFill>
              <a:latin typeface="Asap"/>
              <a:ea typeface="Asap"/>
              <a:cs typeface="Asap"/>
              <a:sym typeface="Asap"/>
            </a:endParaRPr>
          </a:p>
          <a:p>
            <a:pPr indent="0" lvl="0" marL="0" rtl="0" algn="ctr">
              <a:spcBef>
                <a:spcPts val="0"/>
              </a:spcBef>
              <a:spcAft>
                <a:spcPts val="0"/>
              </a:spcAft>
              <a:buNone/>
            </a:pPr>
            <a:r>
              <a:rPr lang="de" sz="800">
                <a:solidFill>
                  <a:schemeClr val="lt1"/>
                </a:solidFill>
                <a:latin typeface="Asap"/>
                <a:ea typeface="Asap"/>
                <a:cs typeface="Asap"/>
                <a:sym typeface="Asap"/>
              </a:rPr>
              <a:t>TRANSACTION</a:t>
            </a:r>
            <a:endParaRPr sz="800">
              <a:solidFill>
                <a:schemeClr val="lt1"/>
              </a:solidFill>
              <a:latin typeface="Asap"/>
              <a:ea typeface="Asap"/>
              <a:cs typeface="Asap"/>
              <a:sym typeface="Asap"/>
            </a:endParaRPr>
          </a:p>
        </p:txBody>
      </p:sp>
      <p:sp>
        <p:nvSpPr>
          <p:cNvPr id="328" name="Google Shape;328;p49"/>
          <p:cNvSpPr/>
          <p:nvPr/>
        </p:nvSpPr>
        <p:spPr>
          <a:xfrm>
            <a:off x="2429669" y="2803075"/>
            <a:ext cx="911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COMMAND a1</a:t>
            </a:r>
            <a:endParaRPr sz="800">
              <a:solidFill>
                <a:schemeClr val="lt1"/>
              </a:solidFill>
              <a:latin typeface="Asap"/>
              <a:ea typeface="Asap"/>
              <a:cs typeface="Asap"/>
              <a:sym typeface="Asap"/>
            </a:endParaRPr>
          </a:p>
        </p:txBody>
      </p:sp>
      <p:sp>
        <p:nvSpPr>
          <p:cNvPr id="329" name="Google Shape;329;p49"/>
          <p:cNvSpPr/>
          <p:nvPr/>
        </p:nvSpPr>
        <p:spPr>
          <a:xfrm>
            <a:off x="3574268" y="2803075"/>
            <a:ext cx="911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COMMAND a2</a:t>
            </a:r>
            <a:endParaRPr sz="800">
              <a:solidFill>
                <a:schemeClr val="lt1"/>
              </a:solidFill>
              <a:latin typeface="Asap"/>
              <a:ea typeface="Asap"/>
              <a:cs typeface="Asap"/>
              <a:sym typeface="Asap"/>
            </a:endParaRPr>
          </a:p>
        </p:txBody>
      </p:sp>
      <p:sp>
        <p:nvSpPr>
          <p:cNvPr id="330" name="Google Shape;330;p49"/>
          <p:cNvSpPr/>
          <p:nvPr/>
        </p:nvSpPr>
        <p:spPr>
          <a:xfrm>
            <a:off x="4840236" y="2803075"/>
            <a:ext cx="911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COMMIT</a:t>
            </a:r>
            <a:endParaRPr sz="800">
              <a:solidFill>
                <a:schemeClr val="lt1"/>
              </a:solidFill>
              <a:latin typeface="Asap"/>
              <a:ea typeface="Asap"/>
              <a:cs typeface="Asap"/>
              <a:sym typeface="Asap"/>
            </a:endParaRPr>
          </a:p>
        </p:txBody>
      </p:sp>
      <p:cxnSp>
        <p:nvCxnSpPr>
          <p:cNvPr id="331" name="Google Shape;331;p49"/>
          <p:cNvCxnSpPr>
            <a:stCxn id="327" idx="3"/>
            <a:endCxn id="328" idx="1"/>
          </p:cNvCxnSpPr>
          <p:nvPr/>
        </p:nvCxnSpPr>
        <p:spPr>
          <a:xfrm>
            <a:off x="2222700" y="3007825"/>
            <a:ext cx="207000" cy="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p49"/>
          <p:cNvCxnSpPr>
            <a:stCxn id="328" idx="3"/>
            <a:endCxn id="329" idx="1"/>
          </p:cNvCxnSpPr>
          <p:nvPr/>
        </p:nvCxnSpPr>
        <p:spPr>
          <a:xfrm>
            <a:off x="3341069" y="300782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p49"/>
          <p:cNvCxnSpPr>
            <a:stCxn id="329" idx="3"/>
            <a:endCxn id="330" idx="1"/>
          </p:cNvCxnSpPr>
          <p:nvPr/>
        </p:nvCxnSpPr>
        <p:spPr>
          <a:xfrm>
            <a:off x="4485668" y="3007825"/>
            <a:ext cx="354600" cy="0"/>
          </a:xfrm>
          <a:prstGeom prst="straightConnector1">
            <a:avLst/>
          </a:prstGeom>
          <a:noFill/>
          <a:ln cap="flat" cmpd="sng" w="9525">
            <a:solidFill>
              <a:schemeClr val="dk2"/>
            </a:solidFill>
            <a:prstDash val="solid"/>
            <a:round/>
            <a:headEnd len="med" w="med" type="none"/>
            <a:tailEnd len="med" w="med" type="triangle"/>
          </a:ln>
        </p:spPr>
      </p:cxnSp>
      <p:sp>
        <p:nvSpPr>
          <p:cNvPr id="323" name="Google Shape;323;p49"/>
          <p:cNvSpPr/>
          <p:nvPr/>
        </p:nvSpPr>
        <p:spPr>
          <a:xfrm>
            <a:off x="3380929" y="1793123"/>
            <a:ext cx="1256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COMMAND 1</a:t>
            </a:r>
            <a:endParaRPr sz="800">
              <a:solidFill>
                <a:schemeClr val="lt1"/>
              </a:solidFill>
              <a:latin typeface="Asap"/>
              <a:ea typeface="Asap"/>
              <a:cs typeface="Asap"/>
              <a:sym typeface="Asap"/>
            </a:endParaRPr>
          </a:p>
        </p:txBody>
      </p:sp>
      <p:sp>
        <p:nvSpPr>
          <p:cNvPr id="325" name="Google Shape;325;p49"/>
          <p:cNvSpPr/>
          <p:nvPr/>
        </p:nvSpPr>
        <p:spPr>
          <a:xfrm>
            <a:off x="4959534" y="1793123"/>
            <a:ext cx="1256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COMMAND 2</a:t>
            </a:r>
            <a:endParaRPr sz="800">
              <a:solidFill>
                <a:schemeClr val="lt1"/>
              </a:solidFill>
              <a:latin typeface="Asap"/>
              <a:ea typeface="Asap"/>
              <a:cs typeface="Asap"/>
              <a:sym typeface="Asap"/>
            </a:endParaRPr>
          </a:p>
        </p:txBody>
      </p:sp>
      <p:cxnSp>
        <p:nvCxnSpPr>
          <p:cNvPr id="334" name="Google Shape;334;p49"/>
          <p:cNvCxnSpPr>
            <a:stCxn id="323" idx="3"/>
            <a:endCxn id="327" idx="1"/>
          </p:cNvCxnSpPr>
          <p:nvPr/>
        </p:nvCxnSpPr>
        <p:spPr>
          <a:xfrm flipH="1">
            <a:off x="1311229" y="1997873"/>
            <a:ext cx="3326100" cy="1010100"/>
          </a:xfrm>
          <a:prstGeom prst="curvedConnector5">
            <a:avLst>
              <a:gd fmla="val -7159" name="adj1"/>
              <a:gd fmla="val 49993" name="adj2"/>
              <a:gd fmla="val 107157" name="adj3"/>
            </a:avLst>
          </a:prstGeom>
          <a:noFill/>
          <a:ln cap="flat" cmpd="sng" w="9525">
            <a:solidFill>
              <a:schemeClr val="dk2"/>
            </a:solidFill>
            <a:prstDash val="solid"/>
            <a:round/>
            <a:headEnd len="med" w="med" type="none"/>
            <a:tailEnd len="med" w="med" type="triangle"/>
          </a:ln>
        </p:spPr>
      </p:cxnSp>
      <p:cxnSp>
        <p:nvCxnSpPr>
          <p:cNvPr id="335" name="Google Shape;335;p49"/>
          <p:cNvCxnSpPr>
            <a:stCxn id="330" idx="3"/>
            <a:endCxn id="325" idx="1"/>
          </p:cNvCxnSpPr>
          <p:nvPr/>
        </p:nvCxnSpPr>
        <p:spPr>
          <a:xfrm rot="10800000">
            <a:off x="4959636" y="1997725"/>
            <a:ext cx="792000" cy="1010100"/>
          </a:xfrm>
          <a:prstGeom prst="curvedConnector5">
            <a:avLst>
              <a:gd fmla="val -30066" name="adj1"/>
              <a:gd fmla="val 49993" name="adj2"/>
              <a:gd fmla="val 130079" name="adj3"/>
            </a:avLst>
          </a:prstGeom>
          <a:noFill/>
          <a:ln cap="flat" cmpd="sng" w="9525">
            <a:solidFill>
              <a:schemeClr val="dk2"/>
            </a:solidFill>
            <a:prstDash val="solid"/>
            <a:round/>
            <a:headEnd len="med" w="med" type="none"/>
            <a:tailEnd len="med" w="med" type="triangle"/>
          </a:ln>
        </p:spPr>
      </p:cxnSp>
      <p:sp>
        <p:nvSpPr>
          <p:cNvPr id="336" name="Google Shape;336;p49"/>
          <p:cNvSpPr/>
          <p:nvPr/>
        </p:nvSpPr>
        <p:spPr>
          <a:xfrm>
            <a:off x="3967475" y="4057125"/>
            <a:ext cx="911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START</a:t>
            </a:r>
            <a:endParaRPr sz="800">
              <a:solidFill>
                <a:schemeClr val="lt1"/>
              </a:solidFill>
              <a:latin typeface="Asap"/>
              <a:ea typeface="Asap"/>
              <a:cs typeface="Asap"/>
              <a:sym typeface="Asap"/>
            </a:endParaRPr>
          </a:p>
          <a:p>
            <a:pPr indent="0" lvl="0" marL="0" rtl="0" algn="ctr">
              <a:spcBef>
                <a:spcPts val="0"/>
              </a:spcBef>
              <a:spcAft>
                <a:spcPts val="0"/>
              </a:spcAft>
              <a:buNone/>
            </a:pPr>
            <a:r>
              <a:rPr lang="de" sz="800">
                <a:solidFill>
                  <a:schemeClr val="lt1"/>
                </a:solidFill>
                <a:latin typeface="Asap"/>
                <a:ea typeface="Asap"/>
                <a:cs typeface="Asap"/>
                <a:sym typeface="Asap"/>
              </a:rPr>
              <a:t>TRANSACTION</a:t>
            </a:r>
            <a:endParaRPr sz="800">
              <a:solidFill>
                <a:schemeClr val="lt1"/>
              </a:solidFill>
              <a:latin typeface="Asap"/>
              <a:ea typeface="Asap"/>
              <a:cs typeface="Asap"/>
              <a:sym typeface="Asap"/>
            </a:endParaRPr>
          </a:p>
        </p:txBody>
      </p:sp>
      <p:sp>
        <p:nvSpPr>
          <p:cNvPr id="337" name="Google Shape;337;p49"/>
          <p:cNvSpPr/>
          <p:nvPr/>
        </p:nvSpPr>
        <p:spPr>
          <a:xfrm>
            <a:off x="5085844" y="4057125"/>
            <a:ext cx="911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COMMAND a1</a:t>
            </a:r>
            <a:endParaRPr sz="800">
              <a:solidFill>
                <a:schemeClr val="lt1"/>
              </a:solidFill>
              <a:latin typeface="Asap"/>
              <a:ea typeface="Asap"/>
              <a:cs typeface="Asap"/>
              <a:sym typeface="Asap"/>
            </a:endParaRPr>
          </a:p>
        </p:txBody>
      </p:sp>
      <p:sp>
        <p:nvSpPr>
          <p:cNvPr id="338" name="Google Shape;338;p49"/>
          <p:cNvSpPr/>
          <p:nvPr/>
        </p:nvSpPr>
        <p:spPr>
          <a:xfrm>
            <a:off x="6230443" y="4057125"/>
            <a:ext cx="911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COMMAND a2</a:t>
            </a:r>
            <a:endParaRPr sz="800">
              <a:solidFill>
                <a:schemeClr val="lt1"/>
              </a:solidFill>
              <a:latin typeface="Asap"/>
              <a:ea typeface="Asap"/>
              <a:cs typeface="Asap"/>
              <a:sym typeface="Asap"/>
            </a:endParaRPr>
          </a:p>
        </p:txBody>
      </p:sp>
      <p:sp>
        <p:nvSpPr>
          <p:cNvPr id="339" name="Google Shape;339;p49"/>
          <p:cNvSpPr/>
          <p:nvPr/>
        </p:nvSpPr>
        <p:spPr>
          <a:xfrm>
            <a:off x="7496411" y="4057125"/>
            <a:ext cx="911400" cy="40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Asap"/>
                <a:ea typeface="Asap"/>
                <a:cs typeface="Asap"/>
                <a:sym typeface="Asap"/>
              </a:rPr>
              <a:t>ROLLBACK</a:t>
            </a:r>
            <a:endParaRPr sz="800">
              <a:solidFill>
                <a:schemeClr val="lt1"/>
              </a:solidFill>
              <a:latin typeface="Asap"/>
              <a:ea typeface="Asap"/>
              <a:cs typeface="Asap"/>
              <a:sym typeface="Asap"/>
            </a:endParaRPr>
          </a:p>
        </p:txBody>
      </p:sp>
      <p:cxnSp>
        <p:nvCxnSpPr>
          <p:cNvPr id="340" name="Google Shape;340;p49"/>
          <p:cNvCxnSpPr>
            <a:stCxn id="336" idx="3"/>
            <a:endCxn id="337" idx="1"/>
          </p:cNvCxnSpPr>
          <p:nvPr/>
        </p:nvCxnSpPr>
        <p:spPr>
          <a:xfrm>
            <a:off x="4878875" y="4261875"/>
            <a:ext cx="207000" cy="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p49"/>
          <p:cNvCxnSpPr>
            <a:stCxn id="337" idx="3"/>
            <a:endCxn id="338" idx="1"/>
          </p:cNvCxnSpPr>
          <p:nvPr/>
        </p:nvCxnSpPr>
        <p:spPr>
          <a:xfrm>
            <a:off x="5997244" y="426187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342" name="Google Shape;342;p49"/>
          <p:cNvCxnSpPr>
            <a:stCxn id="338" idx="3"/>
            <a:endCxn id="339" idx="1"/>
          </p:cNvCxnSpPr>
          <p:nvPr/>
        </p:nvCxnSpPr>
        <p:spPr>
          <a:xfrm>
            <a:off x="7141843" y="4261875"/>
            <a:ext cx="354600" cy="0"/>
          </a:xfrm>
          <a:prstGeom prst="straightConnector1">
            <a:avLst/>
          </a:prstGeom>
          <a:noFill/>
          <a:ln cap="flat" cmpd="sng" w="9525">
            <a:solidFill>
              <a:schemeClr val="dk2"/>
            </a:solidFill>
            <a:prstDash val="solid"/>
            <a:round/>
            <a:headEnd len="med" w="med" type="none"/>
            <a:tailEnd len="med" w="med" type="triangle"/>
          </a:ln>
        </p:spPr>
      </p:cxnSp>
      <p:cxnSp>
        <p:nvCxnSpPr>
          <p:cNvPr id="343" name="Google Shape;343;p49"/>
          <p:cNvCxnSpPr>
            <a:stCxn id="329" idx="3"/>
            <a:endCxn id="336" idx="1"/>
          </p:cNvCxnSpPr>
          <p:nvPr/>
        </p:nvCxnSpPr>
        <p:spPr>
          <a:xfrm flipH="1">
            <a:off x="3967568" y="3007825"/>
            <a:ext cx="518100" cy="1254000"/>
          </a:xfrm>
          <a:prstGeom prst="curvedConnector5">
            <a:avLst>
              <a:gd fmla="val -45961" name="adj1"/>
              <a:gd fmla="val 50002" name="adj2"/>
              <a:gd fmla="val 145979" name="adj3"/>
            </a:avLst>
          </a:prstGeom>
          <a:noFill/>
          <a:ln cap="flat" cmpd="sng" w="9525">
            <a:solidFill>
              <a:schemeClr val="dk2"/>
            </a:solidFill>
            <a:prstDash val="solid"/>
            <a:round/>
            <a:headEnd len="med" w="med" type="none"/>
            <a:tailEnd len="med" w="med" type="none"/>
          </a:ln>
        </p:spPr>
      </p:cxnSp>
      <p:cxnSp>
        <p:nvCxnSpPr>
          <p:cNvPr id="344" name="Google Shape;344;p49"/>
          <p:cNvCxnSpPr>
            <a:stCxn id="339" idx="3"/>
            <a:endCxn id="330" idx="1"/>
          </p:cNvCxnSpPr>
          <p:nvPr/>
        </p:nvCxnSpPr>
        <p:spPr>
          <a:xfrm rot="10800000">
            <a:off x="4840211" y="3007875"/>
            <a:ext cx="3567600" cy="1254000"/>
          </a:xfrm>
          <a:prstGeom prst="curvedConnector5">
            <a:avLst>
              <a:gd fmla="val -6675" name="adj1"/>
              <a:gd fmla="val 50002" name="adj2"/>
              <a:gd fmla="val 106674" name="adj3"/>
            </a:avLst>
          </a:prstGeom>
          <a:noFill/>
          <a:ln cap="flat" cmpd="sng" w="9525">
            <a:solidFill>
              <a:schemeClr val="dk2"/>
            </a:solidFill>
            <a:prstDash val="solid"/>
            <a:round/>
            <a:headEnd len="med" w="med" type="none"/>
            <a:tailEnd len="med" w="med" type="none"/>
          </a:ln>
        </p:spPr>
      </p:cxnSp>
      <p:sp>
        <p:nvSpPr>
          <p:cNvPr id="345" name="Google Shape;345;p49"/>
          <p:cNvSpPr txBox="1"/>
          <p:nvPr/>
        </p:nvSpPr>
        <p:spPr>
          <a:xfrm>
            <a:off x="264750" y="3988125"/>
            <a:ext cx="30045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lt2"/>
                </a:solidFill>
                <a:latin typeface="Asap Medium"/>
                <a:ea typeface="Asap Medium"/>
                <a:cs typeface="Asap Medium"/>
                <a:sym typeface="Asap Medium"/>
              </a:rPr>
              <a:t>Führt nicht zum Abbruch der </a:t>
            </a:r>
            <a:endParaRPr>
              <a:solidFill>
                <a:schemeClr val="lt2"/>
              </a:solidFill>
              <a:latin typeface="Asap Medium"/>
              <a:ea typeface="Asap Medium"/>
              <a:cs typeface="Asap Medium"/>
              <a:sym typeface="Asap Medium"/>
            </a:endParaRPr>
          </a:p>
          <a:p>
            <a:pPr indent="0" lvl="0" marL="0" rtl="0" algn="l">
              <a:spcBef>
                <a:spcPts val="0"/>
              </a:spcBef>
              <a:spcAft>
                <a:spcPts val="0"/>
              </a:spcAft>
              <a:buNone/>
            </a:pPr>
            <a:r>
              <a:rPr lang="de">
                <a:solidFill>
                  <a:schemeClr val="lt2"/>
                </a:solidFill>
                <a:latin typeface="Asap Medium"/>
                <a:ea typeface="Asap Medium"/>
                <a:cs typeface="Asap Medium"/>
                <a:sym typeface="Asap Medium"/>
              </a:rPr>
              <a:t>umschließenden Elterntransaktion.</a:t>
            </a:r>
            <a:endParaRPr>
              <a:solidFill>
                <a:schemeClr val="lt2"/>
              </a:solidFill>
              <a:latin typeface="Asap Medium"/>
              <a:ea typeface="Asap Medium"/>
              <a:cs typeface="Asap Medium"/>
              <a:sym typeface="Asap Medium"/>
            </a:endParaRPr>
          </a:p>
        </p:txBody>
      </p:sp>
      <p:sp>
        <p:nvSpPr>
          <p:cNvPr id="346" name="Google Shape;346;p49"/>
          <p:cNvSpPr/>
          <p:nvPr/>
        </p:nvSpPr>
        <p:spPr>
          <a:xfrm>
            <a:off x="3254925" y="4070450"/>
            <a:ext cx="354600" cy="443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Asap"/>
              <a:ea typeface="Asap"/>
              <a:cs typeface="Asap"/>
              <a:sym typeface="Asap"/>
            </a:endParaRPr>
          </a:p>
        </p:txBody>
      </p:sp>
      <p:sp>
        <p:nvSpPr>
          <p:cNvPr id="347" name="Google Shape;347;p49"/>
          <p:cNvSpPr txBox="1"/>
          <p:nvPr/>
        </p:nvSpPr>
        <p:spPr>
          <a:xfrm>
            <a:off x="458050" y="1124700"/>
            <a:ext cx="8348400" cy="66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lt2"/>
                </a:solidFill>
                <a:latin typeface="Asap Medium"/>
                <a:ea typeface="Asap Medium"/>
                <a:cs typeface="Asap Medium"/>
                <a:sym typeface="Asap Medium"/>
              </a:rPr>
              <a:t>Eine verschachtelte Transaktion ist eine Transaktion, die von einer anderen Transaktion umschlossen wird.</a:t>
            </a:r>
            <a:endParaRPr>
              <a:solidFill>
                <a:schemeClr val="lt2"/>
              </a:solidFill>
              <a:latin typeface="Asap Medium"/>
              <a:ea typeface="Asap Medium"/>
              <a:cs typeface="Asap Medium"/>
              <a:sym typeface="Asap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de"/>
              <a:t>Lesekonsistenz</a:t>
            </a:r>
            <a:endParaRPr/>
          </a:p>
          <a:p>
            <a:pPr indent="-342900" lvl="0" marL="457200" rtl="0" algn="l">
              <a:spcBef>
                <a:spcPts val="0"/>
              </a:spcBef>
              <a:spcAft>
                <a:spcPts val="0"/>
              </a:spcAft>
              <a:buSzPts val="1800"/>
              <a:buChar char="●"/>
            </a:pPr>
            <a:r>
              <a:rPr lang="de"/>
              <a:t>Datenkonsistenz</a:t>
            </a:r>
            <a:endParaRPr/>
          </a:p>
          <a:p>
            <a:pPr indent="-342900" lvl="0" marL="457200" rtl="0" algn="l">
              <a:spcBef>
                <a:spcPts val="0"/>
              </a:spcBef>
              <a:spcAft>
                <a:spcPts val="0"/>
              </a:spcAft>
              <a:buSzPts val="1800"/>
              <a:buChar char="●"/>
            </a:pPr>
            <a:r>
              <a:rPr lang="de"/>
              <a:t>Mehrbenutzerbetrieb</a:t>
            </a:r>
            <a:endParaRPr/>
          </a:p>
          <a:p>
            <a:pPr indent="-342900" lvl="0" marL="457200" rtl="0" algn="l">
              <a:spcBef>
                <a:spcPts val="0"/>
              </a:spcBef>
              <a:spcAft>
                <a:spcPts val="0"/>
              </a:spcAft>
              <a:buSzPts val="1800"/>
              <a:buChar char="●"/>
            </a:pPr>
            <a:r>
              <a:rPr lang="de"/>
              <a:t>Fehler Erholung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3" name="Google Shape;353;p5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RDBMS // Transaktionen // Ziele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ACID</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de">
                <a:solidFill>
                  <a:schemeClr val="dk2"/>
                </a:solidFill>
              </a:rPr>
              <a:t>A // Atomicity</a:t>
            </a:r>
            <a:r>
              <a:rPr lang="de"/>
              <a:t> (“Alles, oder nichts”)</a:t>
            </a:r>
            <a:endParaRPr/>
          </a:p>
          <a:p>
            <a:pPr indent="0" lvl="0" marL="457200" rtl="0" algn="l">
              <a:spcBef>
                <a:spcPts val="0"/>
              </a:spcBef>
              <a:spcAft>
                <a:spcPts val="0"/>
              </a:spcAft>
              <a:buNone/>
            </a:pPr>
            <a:r>
              <a:rPr lang="de"/>
              <a:t>Eine Transaktion soll un-unterbrechbar ablaufen.</a:t>
            </a:r>
            <a:endParaRPr/>
          </a:p>
          <a:p>
            <a:pPr indent="-342900" lvl="0" marL="457200" rtl="0" algn="l">
              <a:spcBef>
                <a:spcPts val="0"/>
              </a:spcBef>
              <a:spcAft>
                <a:spcPts val="0"/>
              </a:spcAft>
              <a:buClr>
                <a:schemeClr val="dk2"/>
              </a:buClr>
              <a:buSzPts val="1800"/>
              <a:buChar char="●"/>
            </a:pPr>
            <a:r>
              <a:rPr lang="de">
                <a:solidFill>
                  <a:schemeClr val="dk2"/>
                </a:solidFill>
              </a:rPr>
              <a:t>C // Consistency</a:t>
            </a:r>
            <a:endParaRPr>
              <a:solidFill>
                <a:schemeClr val="dk2"/>
              </a:solidFill>
            </a:endParaRPr>
          </a:p>
          <a:p>
            <a:pPr indent="0" lvl="0" marL="457200" rtl="0" algn="l">
              <a:spcBef>
                <a:spcPts val="0"/>
              </a:spcBef>
              <a:spcAft>
                <a:spcPts val="0"/>
              </a:spcAft>
              <a:buNone/>
            </a:pPr>
            <a:r>
              <a:rPr lang="de"/>
              <a:t>Nur konsistente Zustände mit Hilfe von Integritätsregeln.</a:t>
            </a:r>
            <a:endParaRPr/>
          </a:p>
          <a:p>
            <a:pPr indent="-342900" lvl="0" marL="457200" rtl="0" algn="l">
              <a:spcBef>
                <a:spcPts val="0"/>
              </a:spcBef>
              <a:spcAft>
                <a:spcPts val="0"/>
              </a:spcAft>
              <a:buClr>
                <a:schemeClr val="dk2"/>
              </a:buClr>
              <a:buSzPts val="1800"/>
              <a:buChar char="●"/>
            </a:pPr>
            <a:r>
              <a:rPr lang="de">
                <a:solidFill>
                  <a:schemeClr val="dk2"/>
                </a:solidFill>
              </a:rPr>
              <a:t>I // Isolation</a:t>
            </a:r>
            <a:endParaRPr>
              <a:solidFill>
                <a:schemeClr val="dk2"/>
              </a:solidFill>
            </a:endParaRPr>
          </a:p>
          <a:p>
            <a:pPr indent="0" lvl="0" marL="457200" rtl="0" algn="l">
              <a:spcBef>
                <a:spcPts val="0"/>
              </a:spcBef>
              <a:spcAft>
                <a:spcPts val="0"/>
              </a:spcAft>
              <a:buNone/>
            </a:pPr>
            <a:r>
              <a:rPr lang="de"/>
              <a:t>Obwohl ein Parallelbetrieb möglich ist. Sind die Nutzer voneinander logisch getrennt.</a:t>
            </a:r>
            <a:endParaRPr/>
          </a:p>
          <a:p>
            <a:pPr indent="-342900" lvl="0" marL="457200" rtl="0" algn="l">
              <a:spcBef>
                <a:spcPts val="0"/>
              </a:spcBef>
              <a:spcAft>
                <a:spcPts val="0"/>
              </a:spcAft>
              <a:buClr>
                <a:schemeClr val="dk2"/>
              </a:buClr>
              <a:buSzPts val="1800"/>
              <a:buChar char="●"/>
            </a:pPr>
            <a:r>
              <a:rPr lang="de">
                <a:solidFill>
                  <a:schemeClr val="dk2"/>
                </a:solidFill>
              </a:rPr>
              <a:t>D // Durability</a:t>
            </a:r>
            <a:endParaRPr>
              <a:solidFill>
                <a:schemeClr val="dk2"/>
              </a:solidFill>
            </a:endParaRPr>
          </a:p>
          <a:p>
            <a:pPr indent="0" lvl="0" marL="457200" rtl="0" algn="l">
              <a:spcBef>
                <a:spcPts val="0"/>
              </a:spcBef>
              <a:spcAft>
                <a:spcPts val="0"/>
              </a:spcAft>
              <a:buNone/>
            </a:pPr>
            <a:r>
              <a:rPr lang="de"/>
              <a:t>Garantie für Dauerhaftigkeit von Änderungen auf Basis von Transaktionen (Stichwort: Auto-Recovery)</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364" name="Google Shape;364;p52"/>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1800"/>
              <a:t>RDBMS // Transaktionen // ACID-Eigenschaften</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Tabelle in einer Datenbank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4"/>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DATENBANK ERKLÄRT</a:t>
            </a:r>
            <a:endParaRPr/>
          </a:p>
        </p:txBody>
      </p:sp>
      <p:pic>
        <p:nvPicPr>
          <p:cNvPr id="375" name="Google Shape;375;p54"/>
          <p:cNvPicPr preferRelativeResize="0"/>
          <p:nvPr/>
        </p:nvPicPr>
        <p:blipFill>
          <a:blip r:embed="rId3">
            <a:alphaModFix/>
          </a:blip>
          <a:stretch>
            <a:fillRect/>
          </a:stretch>
        </p:blipFill>
        <p:spPr>
          <a:xfrm>
            <a:off x="3399688" y="1556600"/>
            <a:ext cx="2344625" cy="283115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5"/>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 Aldi</a:t>
            </a:r>
            <a:endParaRPr/>
          </a:p>
        </p:txBody>
      </p:sp>
      <p:pic>
        <p:nvPicPr>
          <p:cNvPr id="381" name="Google Shape;381;p55"/>
          <p:cNvPicPr preferRelativeResize="0"/>
          <p:nvPr/>
        </p:nvPicPr>
        <p:blipFill>
          <a:blip r:embed="rId3">
            <a:alphaModFix/>
          </a:blip>
          <a:stretch>
            <a:fillRect/>
          </a:stretch>
        </p:blipFill>
        <p:spPr>
          <a:xfrm>
            <a:off x="1566863" y="1195525"/>
            <a:ext cx="6010275" cy="3733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DATENBANK ERKLÄRT</a:t>
            </a:r>
            <a:endParaRPr/>
          </a:p>
        </p:txBody>
      </p:sp>
      <p:pic>
        <p:nvPicPr>
          <p:cNvPr id="387" name="Google Shape;387;p56"/>
          <p:cNvPicPr preferRelativeResize="0"/>
          <p:nvPr/>
        </p:nvPicPr>
        <p:blipFill>
          <a:blip r:embed="rId3">
            <a:alphaModFix/>
          </a:blip>
          <a:stretch>
            <a:fillRect/>
          </a:stretch>
        </p:blipFill>
        <p:spPr>
          <a:xfrm>
            <a:off x="3399688" y="1556600"/>
            <a:ext cx="2344625" cy="2831153"/>
          </a:xfrm>
          <a:prstGeom prst="rect">
            <a:avLst/>
          </a:prstGeom>
          <a:noFill/>
          <a:ln>
            <a:noFill/>
          </a:ln>
        </p:spPr>
      </p:pic>
      <p:pic>
        <p:nvPicPr>
          <p:cNvPr id="388" name="Google Shape;388;p56"/>
          <p:cNvPicPr preferRelativeResize="0"/>
          <p:nvPr/>
        </p:nvPicPr>
        <p:blipFill>
          <a:blip r:embed="rId4">
            <a:alphaModFix/>
          </a:blip>
          <a:stretch>
            <a:fillRect/>
          </a:stretch>
        </p:blipFill>
        <p:spPr>
          <a:xfrm>
            <a:off x="3426113" y="243300"/>
            <a:ext cx="2291768"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7"/>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Tabellen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 name="Shape 110"/>
        <p:cNvGrpSpPr/>
        <p:nvPr/>
      </p:nvGrpSpPr>
      <p:grpSpPr>
        <a:xfrm>
          <a:off x="0" y="0"/>
          <a:ext cx="0" cy="0"/>
          <a:chOff x="0" y="0"/>
          <a:chExt cx="0" cy="0"/>
        </a:xfrm>
      </p:grpSpPr>
      <p:sp>
        <p:nvSpPr>
          <p:cNvPr id="111" name="Google Shape;111;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800">
                <a:solidFill>
                  <a:srgbClr val="000000"/>
                </a:solidFill>
              </a:rPr>
              <a:t>Trainer Christopher Dierig</a:t>
            </a:r>
            <a:endParaRPr sz="2800">
              <a:solidFill>
                <a:srgbClr val="000000"/>
              </a:solidFill>
            </a:endParaRPr>
          </a:p>
          <a:p>
            <a:pPr indent="0" lvl="0" marL="0" rtl="0" algn="l">
              <a:spcBef>
                <a:spcPts val="0"/>
              </a:spcBef>
              <a:spcAft>
                <a:spcPts val="0"/>
              </a:spcAft>
              <a:buNone/>
            </a:pPr>
            <a:r>
              <a:t/>
            </a:r>
            <a:endParaRPr sz="2800">
              <a:solidFill>
                <a:srgbClr val="000000"/>
              </a:solidFill>
            </a:endParaRPr>
          </a:p>
        </p:txBody>
      </p:sp>
      <p:sp>
        <p:nvSpPr>
          <p:cNvPr id="112" name="Google Shape;112;p22"/>
          <p:cNvSpPr txBox="1"/>
          <p:nvPr/>
        </p:nvSpPr>
        <p:spPr>
          <a:xfrm>
            <a:off x="311700" y="1017725"/>
            <a:ext cx="8520600" cy="35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800">
                <a:solidFill>
                  <a:srgbClr val="595959"/>
                </a:solidFill>
              </a:rPr>
              <a:t>Ausbildung - 1und1 Internet AG </a:t>
            </a:r>
            <a:endParaRPr sz="1800">
              <a:solidFill>
                <a:srgbClr val="595959"/>
              </a:solidFill>
            </a:endParaRPr>
          </a:p>
          <a:p>
            <a:pPr indent="0" lvl="0" marL="0" rtl="0" algn="l">
              <a:lnSpc>
                <a:spcPct val="115000"/>
              </a:lnSpc>
              <a:spcBef>
                <a:spcPts val="1600"/>
              </a:spcBef>
              <a:spcAft>
                <a:spcPts val="0"/>
              </a:spcAft>
              <a:buNone/>
            </a:pPr>
            <a:r>
              <a:rPr lang="de" sz="1800">
                <a:solidFill>
                  <a:srgbClr val="595959"/>
                </a:solidFill>
              </a:rPr>
              <a:t>Junior Software Developer 1und1 Internet AG</a:t>
            </a:r>
            <a:endParaRPr sz="1800">
              <a:solidFill>
                <a:srgbClr val="595959"/>
              </a:solidFill>
            </a:endParaRPr>
          </a:p>
          <a:p>
            <a:pPr indent="0" lvl="0" marL="0" rtl="0" algn="l">
              <a:lnSpc>
                <a:spcPct val="115000"/>
              </a:lnSpc>
              <a:spcBef>
                <a:spcPts val="1600"/>
              </a:spcBef>
              <a:spcAft>
                <a:spcPts val="0"/>
              </a:spcAft>
              <a:buNone/>
            </a:pPr>
            <a:r>
              <a:rPr lang="de" sz="1800">
                <a:solidFill>
                  <a:srgbClr val="595959"/>
                </a:solidFill>
              </a:rPr>
              <a:t>Software Developer 1und1 Internet AG</a:t>
            </a:r>
            <a:endParaRPr sz="1800">
              <a:solidFill>
                <a:srgbClr val="595959"/>
              </a:solidFill>
            </a:endParaRPr>
          </a:p>
          <a:p>
            <a:pPr indent="0" lvl="0" marL="0" rtl="0" algn="l">
              <a:lnSpc>
                <a:spcPct val="115000"/>
              </a:lnSpc>
              <a:spcBef>
                <a:spcPts val="1600"/>
              </a:spcBef>
              <a:spcAft>
                <a:spcPts val="0"/>
              </a:spcAft>
              <a:buNone/>
            </a:pPr>
            <a:r>
              <a:rPr lang="de" sz="1800">
                <a:solidFill>
                  <a:srgbClr val="595959"/>
                </a:solidFill>
              </a:rPr>
              <a:t>Lead Developer Bisnode Informatics GmbH</a:t>
            </a:r>
            <a:endParaRPr sz="1800">
              <a:solidFill>
                <a:srgbClr val="595959"/>
              </a:solidFill>
            </a:endParaRPr>
          </a:p>
          <a:p>
            <a:pPr indent="0" lvl="0" marL="0" rtl="0" algn="l">
              <a:lnSpc>
                <a:spcPct val="115000"/>
              </a:lnSpc>
              <a:spcBef>
                <a:spcPts val="1600"/>
              </a:spcBef>
              <a:spcAft>
                <a:spcPts val="0"/>
              </a:spcAft>
              <a:buNone/>
            </a:pPr>
            <a:r>
              <a:rPr lang="de" sz="1800">
                <a:solidFill>
                  <a:srgbClr val="595959"/>
                </a:solidFill>
              </a:rPr>
              <a:t>Freier Software Architekt</a:t>
            </a:r>
            <a:endParaRPr sz="1800">
              <a:solidFill>
                <a:srgbClr val="595959"/>
              </a:solidFill>
            </a:endParaRPr>
          </a:p>
          <a:p>
            <a:pPr indent="0" lvl="0" marL="0" rtl="0" algn="l">
              <a:lnSpc>
                <a:spcPct val="115000"/>
              </a:lnSpc>
              <a:spcBef>
                <a:spcPts val="1600"/>
              </a:spcBef>
              <a:spcAft>
                <a:spcPts val="0"/>
              </a:spcAft>
              <a:buNone/>
            </a:pPr>
            <a:r>
              <a:rPr lang="de" sz="1800">
                <a:solidFill>
                  <a:srgbClr val="595959"/>
                </a:solidFill>
              </a:rPr>
              <a:t>Senior Consultant Sobek Innovations </a:t>
            </a:r>
            <a:r>
              <a:rPr lang="de" sz="1100">
                <a:solidFill>
                  <a:srgbClr val="595959"/>
                </a:solidFill>
              </a:rPr>
              <a:t>UG (haftungsbeschränkt)</a:t>
            </a:r>
            <a:endParaRPr sz="1100">
              <a:solidFill>
                <a:srgbClr val="595959"/>
              </a:solidFill>
            </a:endParaRPr>
          </a:p>
          <a:p>
            <a:pPr indent="0" lvl="0" marL="0" rtl="0" algn="l">
              <a:lnSpc>
                <a:spcPct val="115000"/>
              </a:lnSpc>
              <a:spcBef>
                <a:spcPts val="1600"/>
              </a:spcBef>
              <a:spcAft>
                <a:spcPts val="0"/>
              </a:spcAft>
              <a:buNone/>
            </a:pPr>
            <a:r>
              <a:rPr lang="de" sz="1800">
                <a:solidFill>
                  <a:srgbClr val="595959"/>
                </a:solidFill>
              </a:rPr>
              <a:t>→ 15 Jahre Projekt Erfahrung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pic>
        <p:nvPicPr>
          <p:cNvPr id="113" name="Google Shape;113;p22"/>
          <p:cNvPicPr preferRelativeResize="0"/>
          <p:nvPr/>
        </p:nvPicPr>
        <p:blipFill>
          <a:blip r:embed="rId3">
            <a:alphaModFix/>
          </a:blip>
          <a:stretch>
            <a:fillRect/>
          </a:stretch>
        </p:blipFill>
        <p:spPr>
          <a:xfrm>
            <a:off x="5775725" y="1262800"/>
            <a:ext cx="2876175" cy="3195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Spalten und Zeilen</a:t>
            </a:r>
            <a:endParaRPr/>
          </a:p>
        </p:txBody>
      </p:sp>
      <p:sp>
        <p:nvSpPr>
          <p:cNvPr id="399" name="Google Shape;399;p58"/>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Jede Tabelle besteht aus einer Menge aus Spalten und Zeilen. </a:t>
            </a:r>
            <a:br>
              <a:rPr lang="de"/>
            </a:br>
            <a:r>
              <a:rPr lang="de">
                <a:solidFill>
                  <a:schemeClr val="accent1"/>
                </a:solidFill>
              </a:rPr>
              <a:t>Spalten</a:t>
            </a:r>
            <a:r>
              <a:rPr lang="de"/>
              <a:t> sind dabei die Wert-Gruppen, während </a:t>
            </a:r>
            <a:r>
              <a:rPr lang="de">
                <a:solidFill>
                  <a:schemeClr val="accent1"/>
                </a:solidFill>
              </a:rPr>
              <a:t>Zeilen</a:t>
            </a:r>
            <a:r>
              <a:rPr lang="de"/>
              <a:t> die eigentlichen Werte  beinhalten.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Eine Kunden-Tabelle wird zum Beispiel folgende Spalten haben:</a:t>
            </a:r>
            <a:endParaRPr/>
          </a:p>
          <a:p>
            <a:pPr indent="0" lvl="0" marL="0" rtl="0" algn="l">
              <a:spcBef>
                <a:spcPts val="0"/>
              </a:spcBef>
              <a:spcAft>
                <a:spcPts val="0"/>
              </a:spcAft>
              <a:buNone/>
            </a:pPr>
            <a:r>
              <a:rPr lang="de"/>
              <a:t>-&gt; </a:t>
            </a:r>
            <a:r>
              <a:rPr lang="de">
                <a:solidFill>
                  <a:schemeClr val="accent1"/>
                </a:solidFill>
              </a:rPr>
              <a:t>Name, Adresse, PLZ</a:t>
            </a:r>
            <a:endParaRPr>
              <a:solidFill>
                <a:schemeClr val="accent1"/>
              </a:solidFill>
            </a:endParaRPr>
          </a:p>
        </p:txBody>
      </p:sp>
      <p:pic>
        <p:nvPicPr>
          <p:cNvPr id="400" name="Google Shape;400;p58"/>
          <p:cNvPicPr preferRelativeResize="0"/>
          <p:nvPr/>
        </p:nvPicPr>
        <p:blipFill>
          <a:blip r:embed="rId3">
            <a:alphaModFix/>
          </a:blip>
          <a:stretch>
            <a:fillRect/>
          </a:stretch>
        </p:blipFill>
        <p:spPr>
          <a:xfrm>
            <a:off x="725613" y="1259988"/>
            <a:ext cx="2695575" cy="221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Eigenschaften Relationenmodell (RM)</a:t>
            </a:r>
            <a:endParaRPr sz="1800"/>
          </a:p>
        </p:txBody>
      </p:sp>
      <p:pic>
        <p:nvPicPr>
          <p:cNvPr id="406" name="Google Shape;406;p59"/>
          <p:cNvPicPr preferRelativeResize="0"/>
          <p:nvPr/>
        </p:nvPicPr>
        <p:blipFill>
          <a:blip r:embed="rId3">
            <a:alphaModFix/>
          </a:blip>
          <a:stretch>
            <a:fillRect/>
          </a:stretch>
        </p:blipFill>
        <p:spPr>
          <a:xfrm>
            <a:off x="3041700" y="2090200"/>
            <a:ext cx="5900738" cy="2100263"/>
          </a:xfrm>
          <a:prstGeom prst="rect">
            <a:avLst/>
          </a:prstGeom>
          <a:noFill/>
          <a:ln>
            <a:noFill/>
          </a:ln>
        </p:spPr>
      </p:pic>
      <p:sp>
        <p:nvSpPr>
          <p:cNvPr id="407" name="Google Shape;407;p59"/>
          <p:cNvSpPr txBox="1"/>
          <p:nvPr>
            <p:ph idx="2" type="body"/>
          </p:nvPr>
        </p:nvSpPr>
        <p:spPr>
          <a:xfrm>
            <a:off x="1863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Das relationale Datenbankmodell besteht aus drei wichtigen Bausteinen:</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de"/>
              <a:t>Tabellen / Relation</a:t>
            </a:r>
            <a:endParaRPr/>
          </a:p>
          <a:p>
            <a:pPr indent="-342900" lvl="0" marL="457200" rtl="0" algn="l">
              <a:spcBef>
                <a:spcPts val="0"/>
              </a:spcBef>
              <a:spcAft>
                <a:spcPts val="0"/>
              </a:spcAft>
              <a:buSzPts val="1800"/>
              <a:buChar char="●"/>
            </a:pPr>
            <a:r>
              <a:rPr lang="de"/>
              <a:t>Attributen</a:t>
            </a:r>
            <a:endParaRPr/>
          </a:p>
          <a:p>
            <a:pPr indent="-342900" lvl="0" marL="457200" rtl="0" algn="l">
              <a:spcBef>
                <a:spcPts val="0"/>
              </a:spcBef>
              <a:spcAft>
                <a:spcPts val="0"/>
              </a:spcAft>
              <a:buSzPts val="1800"/>
              <a:buChar char="●"/>
            </a:pPr>
            <a:r>
              <a:rPr lang="de"/>
              <a:t>Beziehungen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aphicFrame>
        <p:nvGraphicFramePr>
          <p:cNvPr id="412" name="Google Shape;412;p60"/>
          <p:cNvGraphicFramePr/>
          <p:nvPr/>
        </p:nvGraphicFramePr>
        <p:xfrm>
          <a:off x="5291348" y="1956600"/>
          <a:ext cx="3000000" cy="3000000"/>
        </p:xfrm>
        <a:graphic>
          <a:graphicData uri="http://schemas.openxmlformats.org/drawingml/2006/table">
            <a:tbl>
              <a:tblPr>
                <a:noFill/>
                <a:tableStyleId>{964D5BB3-4EA3-4A97-B651-498B3A3F59AB}</a:tableStyleId>
              </a:tblPr>
              <a:tblGrid>
                <a:gridCol w="771150"/>
                <a:gridCol w="1091500"/>
                <a:gridCol w="1228925"/>
              </a:tblGrid>
              <a:tr h="314100">
                <a:tc>
                  <a:txBody>
                    <a:bodyPr/>
                    <a:lstStyle/>
                    <a:p>
                      <a:pPr indent="0" lvl="0" marL="0" rtl="0" algn="l">
                        <a:spcBef>
                          <a:spcPts val="0"/>
                        </a:spcBef>
                        <a:spcAft>
                          <a:spcPts val="0"/>
                        </a:spcAft>
                        <a:buNone/>
                      </a:pPr>
                      <a:r>
                        <a:rPr lang="de" sz="700"/>
                        <a:t>Vorname</a:t>
                      </a:r>
                      <a:endParaRPr sz="700"/>
                    </a:p>
                  </a:txBody>
                  <a:tcPr marT="91425" marB="91425" marR="91425" marL="91425"/>
                </a:tc>
                <a:tc>
                  <a:txBody>
                    <a:bodyPr/>
                    <a:lstStyle/>
                    <a:p>
                      <a:pPr indent="0" lvl="0" marL="0" rtl="0" algn="l">
                        <a:spcBef>
                          <a:spcPts val="0"/>
                        </a:spcBef>
                        <a:spcAft>
                          <a:spcPts val="0"/>
                        </a:spcAft>
                        <a:buNone/>
                      </a:pPr>
                      <a:r>
                        <a:rPr lang="de" sz="700"/>
                        <a:t>Nachname</a:t>
                      </a:r>
                      <a:endParaRPr sz="700"/>
                    </a:p>
                  </a:txBody>
                  <a:tcPr marT="91425" marB="91425" marR="91425" marL="91425"/>
                </a:tc>
                <a:tc>
                  <a:txBody>
                    <a:bodyPr/>
                    <a:lstStyle/>
                    <a:p>
                      <a:pPr indent="0" lvl="0" marL="0" rtl="0" algn="l">
                        <a:spcBef>
                          <a:spcPts val="0"/>
                        </a:spcBef>
                        <a:spcAft>
                          <a:spcPts val="0"/>
                        </a:spcAft>
                        <a:buNone/>
                      </a:pPr>
                      <a:r>
                        <a:rPr lang="de" sz="700"/>
                        <a:t>Geburtsdatum</a:t>
                      </a:r>
                      <a:endParaRPr sz="700"/>
                    </a:p>
                  </a:txBody>
                  <a:tcPr marT="91425" marB="91425" marR="91425" marL="91425"/>
                </a:tc>
              </a:tr>
              <a:tr h="314100">
                <a:tc>
                  <a:txBody>
                    <a:bodyPr/>
                    <a:lstStyle/>
                    <a:p>
                      <a:pPr indent="0" lvl="0" marL="0" rtl="0" algn="l">
                        <a:spcBef>
                          <a:spcPts val="0"/>
                        </a:spcBef>
                        <a:spcAft>
                          <a:spcPts val="0"/>
                        </a:spcAft>
                        <a:buNone/>
                      </a:pPr>
                      <a:r>
                        <a:rPr lang="de" sz="700"/>
                        <a:t>Martin</a:t>
                      </a:r>
                      <a:endParaRPr sz="700"/>
                    </a:p>
                  </a:txBody>
                  <a:tcPr marT="91425" marB="91425" marR="91425" marL="91425"/>
                </a:tc>
                <a:tc>
                  <a:txBody>
                    <a:bodyPr/>
                    <a:lstStyle/>
                    <a:p>
                      <a:pPr indent="0" lvl="0" marL="0" rtl="0" algn="l">
                        <a:spcBef>
                          <a:spcPts val="0"/>
                        </a:spcBef>
                        <a:spcAft>
                          <a:spcPts val="0"/>
                        </a:spcAft>
                        <a:buNone/>
                      </a:pPr>
                      <a:r>
                        <a:rPr lang="de" sz="700"/>
                        <a:t>Müller</a:t>
                      </a:r>
                      <a:endParaRPr sz="700"/>
                    </a:p>
                  </a:txBody>
                  <a:tcPr marT="91425" marB="91425" marR="91425" marL="91425"/>
                </a:tc>
                <a:tc>
                  <a:txBody>
                    <a:bodyPr/>
                    <a:lstStyle/>
                    <a:p>
                      <a:pPr indent="0" lvl="0" marL="0" rtl="0" algn="l">
                        <a:spcBef>
                          <a:spcPts val="0"/>
                        </a:spcBef>
                        <a:spcAft>
                          <a:spcPts val="0"/>
                        </a:spcAft>
                        <a:buNone/>
                      </a:pPr>
                      <a:r>
                        <a:rPr lang="de" sz="700"/>
                        <a:t>01.01.1978</a:t>
                      </a:r>
                      <a:endParaRPr sz="700"/>
                    </a:p>
                  </a:txBody>
                  <a:tcPr marT="91425" marB="91425" marR="91425" marL="91425"/>
                </a:tc>
              </a:tr>
              <a:tr h="314100">
                <a:tc>
                  <a:txBody>
                    <a:bodyPr/>
                    <a:lstStyle/>
                    <a:p>
                      <a:pPr indent="0" lvl="0" marL="0" rtl="0" algn="l">
                        <a:spcBef>
                          <a:spcPts val="0"/>
                        </a:spcBef>
                        <a:spcAft>
                          <a:spcPts val="0"/>
                        </a:spcAft>
                        <a:buNone/>
                      </a:pPr>
                      <a:r>
                        <a:rPr lang="de" sz="700"/>
                        <a:t>Adrina</a:t>
                      </a:r>
                      <a:endParaRPr sz="700"/>
                    </a:p>
                  </a:txBody>
                  <a:tcPr marT="91425" marB="91425" marR="91425" marL="91425"/>
                </a:tc>
                <a:tc>
                  <a:txBody>
                    <a:bodyPr/>
                    <a:lstStyle/>
                    <a:p>
                      <a:pPr indent="0" lvl="0" marL="0" rtl="0" algn="l">
                        <a:spcBef>
                          <a:spcPts val="0"/>
                        </a:spcBef>
                        <a:spcAft>
                          <a:spcPts val="0"/>
                        </a:spcAft>
                        <a:buNone/>
                      </a:pPr>
                      <a:r>
                        <a:rPr lang="de" sz="700"/>
                        <a:t>Kohl</a:t>
                      </a:r>
                      <a:endParaRPr sz="700"/>
                    </a:p>
                  </a:txBody>
                  <a:tcPr marT="91425" marB="91425" marR="91425" marL="91425"/>
                </a:tc>
                <a:tc>
                  <a:txBody>
                    <a:bodyPr/>
                    <a:lstStyle/>
                    <a:p>
                      <a:pPr indent="0" lvl="0" marL="0" rtl="0" algn="l">
                        <a:spcBef>
                          <a:spcPts val="0"/>
                        </a:spcBef>
                        <a:spcAft>
                          <a:spcPts val="0"/>
                        </a:spcAft>
                        <a:buNone/>
                      </a:pPr>
                      <a:r>
                        <a:rPr lang="de" sz="700"/>
                        <a:t>11.02.1990</a:t>
                      </a:r>
                      <a:endParaRPr sz="700"/>
                    </a:p>
                  </a:txBody>
                  <a:tcPr marT="91425" marB="91425" marR="91425" marL="91425"/>
                </a:tc>
              </a:tr>
            </a:tbl>
          </a:graphicData>
        </a:graphic>
      </p:graphicFrame>
      <p:sp>
        <p:nvSpPr>
          <p:cNvPr id="413" name="Google Shape;413;p60"/>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400"/>
              <a:t>Normalisierung // Schlüssel</a:t>
            </a:r>
            <a:endParaRPr sz="2400"/>
          </a:p>
        </p:txBody>
      </p:sp>
      <p:graphicFrame>
        <p:nvGraphicFramePr>
          <p:cNvPr id="414" name="Google Shape;414;p60"/>
          <p:cNvGraphicFramePr/>
          <p:nvPr/>
        </p:nvGraphicFramePr>
        <p:xfrm>
          <a:off x="1092900" y="1947225"/>
          <a:ext cx="3000000" cy="3000000"/>
        </p:xfrm>
        <a:graphic>
          <a:graphicData uri="http://schemas.openxmlformats.org/drawingml/2006/table">
            <a:tbl>
              <a:tblPr>
                <a:noFill/>
                <a:tableStyleId>{964D5BB3-4EA3-4A97-B651-498B3A3F59AB}</a:tableStyleId>
              </a:tblPr>
              <a:tblGrid>
                <a:gridCol w="879725"/>
                <a:gridCol w="879725"/>
                <a:gridCol w="879725"/>
              </a:tblGrid>
              <a:tr h="314100">
                <a:tc>
                  <a:txBody>
                    <a:bodyPr/>
                    <a:lstStyle/>
                    <a:p>
                      <a:pPr indent="0" lvl="0" marL="0" rtl="0" algn="l">
                        <a:spcBef>
                          <a:spcPts val="0"/>
                        </a:spcBef>
                        <a:spcAft>
                          <a:spcPts val="0"/>
                        </a:spcAft>
                        <a:buNone/>
                      </a:pPr>
                      <a:r>
                        <a:rPr lang="de" sz="700"/>
                        <a:t>Sozialversicherungsnummer</a:t>
                      </a:r>
                      <a:endParaRPr sz="700"/>
                    </a:p>
                  </a:txBody>
                  <a:tcPr marT="91425" marB="91425" marR="91425" marL="91425"/>
                </a:tc>
                <a:tc>
                  <a:txBody>
                    <a:bodyPr/>
                    <a:lstStyle/>
                    <a:p>
                      <a:pPr indent="0" lvl="0" marL="0" rtl="0" algn="l">
                        <a:spcBef>
                          <a:spcPts val="0"/>
                        </a:spcBef>
                        <a:spcAft>
                          <a:spcPts val="0"/>
                        </a:spcAft>
                        <a:buNone/>
                      </a:pPr>
                      <a:r>
                        <a:rPr lang="de" sz="700"/>
                        <a:t>Vorname</a:t>
                      </a:r>
                      <a:endParaRPr sz="700"/>
                    </a:p>
                  </a:txBody>
                  <a:tcPr marT="91425" marB="91425" marR="91425" marL="91425"/>
                </a:tc>
                <a:tc>
                  <a:txBody>
                    <a:bodyPr/>
                    <a:lstStyle/>
                    <a:p>
                      <a:pPr indent="0" lvl="0" marL="0" rtl="0" algn="l">
                        <a:spcBef>
                          <a:spcPts val="0"/>
                        </a:spcBef>
                        <a:spcAft>
                          <a:spcPts val="0"/>
                        </a:spcAft>
                        <a:buNone/>
                      </a:pPr>
                      <a:r>
                        <a:rPr lang="de" sz="700"/>
                        <a:t>Name</a:t>
                      </a:r>
                      <a:endParaRPr sz="700"/>
                    </a:p>
                  </a:txBody>
                  <a:tcPr marT="91425" marB="91425" marR="91425" marL="91425"/>
                </a:tc>
              </a:tr>
              <a:tr h="314100">
                <a:tc>
                  <a:txBody>
                    <a:bodyPr/>
                    <a:lstStyle/>
                    <a:p>
                      <a:pPr indent="0" lvl="0" marL="0" rtl="0" algn="l">
                        <a:spcBef>
                          <a:spcPts val="0"/>
                        </a:spcBef>
                        <a:spcAft>
                          <a:spcPts val="0"/>
                        </a:spcAft>
                        <a:buNone/>
                      </a:pPr>
                      <a:r>
                        <a:rPr lang="de" sz="700"/>
                        <a:t>65 170839 J 003</a:t>
                      </a:r>
                      <a:endParaRPr sz="700"/>
                    </a:p>
                  </a:txBody>
                  <a:tcPr marT="91425" marB="91425" marR="91425" marL="91425"/>
                </a:tc>
                <a:tc>
                  <a:txBody>
                    <a:bodyPr/>
                    <a:lstStyle/>
                    <a:p>
                      <a:pPr indent="0" lvl="0" marL="0" rtl="0" algn="l">
                        <a:spcBef>
                          <a:spcPts val="0"/>
                        </a:spcBef>
                        <a:spcAft>
                          <a:spcPts val="0"/>
                        </a:spcAft>
                        <a:buNone/>
                      </a:pPr>
                      <a:r>
                        <a:rPr lang="de" sz="700"/>
                        <a:t>Martin</a:t>
                      </a:r>
                      <a:endParaRPr sz="700"/>
                    </a:p>
                  </a:txBody>
                  <a:tcPr marT="91425" marB="91425" marR="91425" marL="91425"/>
                </a:tc>
                <a:tc>
                  <a:txBody>
                    <a:bodyPr/>
                    <a:lstStyle/>
                    <a:p>
                      <a:pPr indent="0" lvl="0" marL="0" rtl="0" algn="l">
                        <a:spcBef>
                          <a:spcPts val="0"/>
                        </a:spcBef>
                        <a:spcAft>
                          <a:spcPts val="0"/>
                        </a:spcAft>
                        <a:buNone/>
                      </a:pPr>
                      <a:r>
                        <a:rPr lang="de" sz="700"/>
                        <a:t>Müller</a:t>
                      </a:r>
                      <a:endParaRPr sz="700"/>
                    </a:p>
                  </a:txBody>
                  <a:tcPr marT="91425" marB="91425" marR="91425" marL="91425"/>
                </a:tc>
              </a:tr>
              <a:tr h="314100">
                <a:tc>
                  <a:txBody>
                    <a:bodyPr/>
                    <a:lstStyle/>
                    <a:p>
                      <a:pPr indent="0" lvl="0" marL="0" rtl="0" algn="l">
                        <a:spcBef>
                          <a:spcPts val="0"/>
                        </a:spcBef>
                        <a:spcAft>
                          <a:spcPts val="0"/>
                        </a:spcAft>
                        <a:buClr>
                          <a:schemeClr val="dk1"/>
                        </a:buClr>
                        <a:buSzPts val="1100"/>
                        <a:buFont typeface="Arial"/>
                        <a:buNone/>
                      </a:pPr>
                      <a:r>
                        <a:rPr lang="de" sz="700">
                          <a:solidFill>
                            <a:schemeClr val="dk1"/>
                          </a:solidFill>
                        </a:rPr>
                        <a:t>15 340839 J 001</a:t>
                      </a:r>
                      <a:endParaRPr sz="700"/>
                    </a:p>
                  </a:txBody>
                  <a:tcPr marT="91425" marB="91425" marR="91425" marL="91425"/>
                </a:tc>
                <a:tc>
                  <a:txBody>
                    <a:bodyPr/>
                    <a:lstStyle/>
                    <a:p>
                      <a:pPr indent="0" lvl="0" marL="0" rtl="0" algn="l">
                        <a:spcBef>
                          <a:spcPts val="0"/>
                        </a:spcBef>
                        <a:spcAft>
                          <a:spcPts val="0"/>
                        </a:spcAft>
                        <a:buNone/>
                      </a:pPr>
                      <a:r>
                        <a:rPr lang="de" sz="700"/>
                        <a:t>Peter</a:t>
                      </a:r>
                      <a:endParaRPr sz="700"/>
                    </a:p>
                  </a:txBody>
                  <a:tcPr marT="91425" marB="91425" marR="91425" marL="91425"/>
                </a:tc>
                <a:tc>
                  <a:txBody>
                    <a:bodyPr/>
                    <a:lstStyle/>
                    <a:p>
                      <a:pPr indent="0" lvl="0" marL="0" rtl="0" algn="l">
                        <a:spcBef>
                          <a:spcPts val="0"/>
                        </a:spcBef>
                        <a:spcAft>
                          <a:spcPts val="0"/>
                        </a:spcAft>
                        <a:buNone/>
                      </a:pPr>
                      <a:r>
                        <a:rPr lang="de" sz="700"/>
                        <a:t>Weiß</a:t>
                      </a:r>
                      <a:endParaRPr sz="700"/>
                    </a:p>
                  </a:txBody>
                  <a:tcPr marT="91425" marB="91425" marR="91425" marL="91425"/>
                </a:tc>
              </a:tr>
            </a:tbl>
          </a:graphicData>
        </a:graphic>
      </p:graphicFrame>
      <p:sp>
        <p:nvSpPr>
          <p:cNvPr id="415" name="Google Shape;415;p60"/>
          <p:cNvSpPr txBox="1"/>
          <p:nvPr/>
        </p:nvSpPr>
        <p:spPr>
          <a:xfrm>
            <a:off x="1149900" y="1322525"/>
            <a:ext cx="25215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solidFill>
                  <a:schemeClr val="dk2"/>
                </a:solidFill>
                <a:latin typeface="Asap Medium"/>
                <a:ea typeface="Asap Medium"/>
                <a:cs typeface="Asap Medium"/>
                <a:sym typeface="Asap Medium"/>
              </a:rPr>
              <a:t>Primärschlüssel</a:t>
            </a:r>
            <a:endParaRPr>
              <a:solidFill>
                <a:schemeClr val="dk2"/>
              </a:solidFill>
              <a:latin typeface="Asap Medium"/>
              <a:ea typeface="Asap Medium"/>
              <a:cs typeface="Asap Medium"/>
              <a:sym typeface="Asap Medium"/>
            </a:endParaRPr>
          </a:p>
          <a:p>
            <a:pPr indent="0" lvl="0" marL="0" rtl="0" algn="ctr">
              <a:spcBef>
                <a:spcPts val="0"/>
              </a:spcBef>
              <a:spcAft>
                <a:spcPts val="0"/>
              </a:spcAft>
              <a:buNone/>
            </a:pPr>
            <a:r>
              <a:rPr lang="de" sz="900">
                <a:solidFill>
                  <a:schemeClr val="lt2"/>
                </a:solidFill>
                <a:latin typeface="Asap Medium"/>
                <a:ea typeface="Asap Medium"/>
                <a:cs typeface="Asap Medium"/>
                <a:sym typeface="Asap Medium"/>
              </a:rPr>
              <a:t>Wir in einer Spalte gespeichert und ist eindeutig.</a:t>
            </a:r>
            <a:endParaRPr sz="900">
              <a:solidFill>
                <a:schemeClr val="lt2"/>
              </a:solidFill>
              <a:latin typeface="Asap Medium"/>
              <a:ea typeface="Asap Medium"/>
              <a:cs typeface="Asap Medium"/>
              <a:sym typeface="Asap Medium"/>
            </a:endParaRPr>
          </a:p>
        </p:txBody>
      </p:sp>
      <p:sp>
        <p:nvSpPr>
          <p:cNvPr id="416" name="Google Shape;416;p60"/>
          <p:cNvSpPr txBox="1"/>
          <p:nvPr/>
        </p:nvSpPr>
        <p:spPr>
          <a:xfrm>
            <a:off x="5188375" y="1277075"/>
            <a:ext cx="33084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solidFill>
                  <a:schemeClr val="dk2"/>
                </a:solidFill>
                <a:latin typeface="Asap Medium"/>
                <a:ea typeface="Asap Medium"/>
                <a:cs typeface="Asap Medium"/>
                <a:sym typeface="Asap Medium"/>
              </a:rPr>
              <a:t>Zusammengesetzter Schlüssel</a:t>
            </a:r>
            <a:endParaRPr>
              <a:solidFill>
                <a:schemeClr val="dk2"/>
              </a:solidFill>
              <a:latin typeface="Asap Medium"/>
              <a:ea typeface="Asap Medium"/>
              <a:cs typeface="Asap Medium"/>
              <a:sym typeface="Asap Medium"/>
            </a:endParaRPr>
          </a:p>
          <a:p>
            <a:pPr indent="0" lvl="0" marL="0" rtl="0" algn="ctr">
              <a:spcBef>
                <a:spcPts val="0"/>
              </a:spcBef>
              <a:spcAft>
                <a:spcPts val="0"/>
              </a:spcAft>
              <a:buNone/>
            </a:pPr>
            <a:r>
              <a:rPr lang="de" sz="900">
                <a:solidFill>
                  <a:schemeClr val="lt2"/>
                </a:solidFill>
                <a:latin typeface="Asap Medium"/>
                <a:ea typeface="Asap Medium"/>
                <a:cs typeface="Asap Medium"/>
                <a:sym typeface="Asap Medium"/>
              </a:rPr>
              <a:t>Eindeutiger Zusammenschluss aus mehreren Attributen</a:t>
            </a:r>
            <a:endParaRPr sz="900">
              <a:solidFill>
                <a:schemeClr val="lt2"/>
              </a:solidFill>
              <a:latin typeface="Asap Medium"/>
              <a:ea typeface="Asap Medium"/>
              <a:cs typeface="Asap Medium"/>
              <a:sym typeface="Asap Medium"/>
            </a:endParaRPr>
          </a:p>
        </p:txBody>
      </p:sp>
      <p:sp>
        <p:nvSpPr>
          <p:cNvPr id="417" name="Google Shape;417;p60"/>
          <p:cNvSpPr/>
          <p:nvPr/>
        </p:nvSpPr>
        <p:spPr>
          <a:xfrm>
            <a:off x="998200" y="1838000"/>
            <a:ext cx="1060500" cy="1227900"/>
          </a:xfrm>
          <a:prstGeom prst="rect">
            <a:avLst/>
          </a:prstGeom>
          <a:solidFill>
            <a:srgbClr val="EEEEEE">
              <a:alpha val="2885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0"/>
          <p:cNvSpPr/>
          <p:nvPr/>
        </p:nvSpPr>
        <p:spPr>
          <a:xfrm>
            <a:off x="5188375" y="1813800"/>
            <a:ext cx="3260700" cy="1227900"/>
          </a:xfrm>
          <a:prstGeom prst="rect">
            <a:avLst/>
          </a:prstGeom>
          <a:solidFill>
            <a:srgbClr val="EEEEEE">
              <a:alpha val="2885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19" name="Google Shape;419;p60"/>
          <p:cNvGraphicFramePr/>
          <p:nvPr/>
        </p:nvGraphicFramePr>
        <p:xfrm>
          <a:off x="2835673" y="3852725"/>
          <a:ext cx="3000000" cy="3000000"/>
        </p:xfrm>
        <a:graphic>
          <a:graphicData uri="http://schemas.openxmlformats.org/drawingml/2006/table">
            <a:tbl>
              <a:tblPr>
                <a:noFill/>
                <a:tableStyleId>{964D5BB3-4EA3-4A97-B651-498B3A3F59AB}</a:tableStyleId>
              </a:tblPr>
              <a:tblGrid>
                <a:gridCol w="617200"/>
                <a:gridCol w="617200"/>
                <a:gridCol w="873600"/>
                <a:gridCol w="983575"/>
              </a:tblGrid>
              <a:tr h="314100">
                <a:tc>
                  <a:txBody>
                    <a:bodyPr/>
                    <a:lstStyle/>
                    <a:p>
                      <a:pPr indent="0" lvl="0" marL="0" rtl="0" algn="l">
                        <a:spcBef>
                          <a:spcPts val="0"/>
                        </a:spcBef>
                        <a:spcAft>
                          <a:spcPts val="0"/>
                        </a:spcAft>
                        <a:buNone/>
                      </a:pPr>
                      <a:r>
                        <a:rPr lang="de" sz="700"/>
                        <a:t>Id</a:t>
                      </a:r>
                      <a:endParaRPr sz="700"/>
                    </a:p>
                  </a:txBody>
                  <a:tcPr marT="91425" marB="91425" marR="91425" marL="91425"/>
                </a:tc>
                <a:tc>
                  <a:txBody>
                    <a:bodyPr/>
                    <a:lstStyle/>
                    <a:p>
                      <a:pPr indent="0" lvl="0" marL="0" rtl="0" algn="l">
                        <a:spcBef>
                          <a:spcPts val="0"/>
                        </a:spcBef>
                        <a:spcAft>
                          <a:spcPts val="0"/>
                        </a:spcAft>
                        <a:buNone/>
                      </a:pPr>
                      <a:r>
                        <a:rPr lang="de" sz="700"/>
                        <a:t>Vorname</a:t>
                      </a:r>
                      <a:endParaRPr sz="700"/>
                    </a:p>
                  </a:txBody>
                  <a:tcPr marT="91425" marB="91425" marR="91425" marL="91425"/>
                </a:tc>
                <a:tc>
                  <a:txBody>
                    <a:bodyPr/>
                    <a:lstStyle/>
                    <a:p>
                      <a:pPr indent="0" lvl="0" marL="0" rtl="0" algn="l">
                        <a:spcBef>
                          <a:spcPts val="0"/>
                        </a:spcBef>
                        <a:spcAft>
                          <a:spcPts val="0"/>
                        </a:spcAft>
                        <a:buNone/>
                      </a:pPr>
                      <a:r>
                        <a:rPr lang="de" sz="700"/>
                        <a:t>Nachname</a:t>
                      </a:r>
                      <a:endParaRPr sz="700"/>
                    </a:p>
                  </a:txBody>
                  <a:tcPr marT="91425" marB="91425" marR="91425" marL="91425"/>
                </a:tc>
                <a:tc>
                  <a:txBody>
                    <a:bodyPr/>
                    <a:lstStyle/>
                    <a:p>
                      <a:pPr indent="0" lvl="0" marL="0" rtl="0" algn="l">
                        <a:spcBef>
                          <a:spcPts val="0"/>
                        </a:spcBef>
                        <a:spcAft>
                          <a:spcPts val="0"/>
                        </a:spcAft>
                        <a:buNone/>
                      </a:pPr>
                      <a:r>
                        <a:rPr lang="de" sz="700"/>
                        <a:t>Geburtsdatum</a:t>
                      </a:r>
                      <a:endParaRPr sz="700"/>
                    </a:p>
                  </a:txBody>
                  <a:tcPr marT="91425" marB="91425" marR="91425" marL="91425"/>
                </a:tc>
              </a:tr>
              <a:tr h="314100">
                <a:tc>
                  <a:txBody>
                    <a:bodyPr/>
                    <a:lstStyle/>
                    <a:p>
                      <a:pPr indent="0" lvl="0" marL="0" rtl="0" algn="l">
                        <a:spcBef>
                          <a:spcPts val="0"/>
                        </a:spcBef>
                        <a:spcAft>
                          <a:spcPts val="0"/>
                        </a:spcAft>
                        <a:buNone/>
                      </a:pPr>
                      <a:r>
                        <a:rPr lang="de" sz="700"/>
                        <a:t>1</a:t>
                      </a:r>
                      <a:endParaRPr sz="700"/>
                    </a:p>
                  </a:txBody>
                  <a:tcPr marT="91425" marB="91425" marR="91425" marL="91425"/>
                </a:tc>
                <a:tc>
                  <a:txBody>
                    <a:bodyPr/>
                    <a:lstStyle/>
                    <a:p>
                      <a:pPr indent="0" lvl="0" marL="0" rtl="0" algn="l">
                        <a:spcBef>
                          <a:spcPts val="0"/>
                        </a:spcBef>
                        <a:spcAft>
                          <a:spcPts val="0"/>
                        </a:spcAft>
                        <a:buNone/>
                      </a:pPr>
                      <a:r>
                        <a:rPr lang="de" sz="700"/>
                        <a:t>Martin</a:t>
                      </a:r>
                      <a:endParaRPr sz="700"/>
                    </a:p>
                  </a:txBody>
                  <a:tcPr marT="91425" marB="91425" marR="91425" marL="91425"/>
                </a:tc>
                <a:tc>
                  <a:txBody>
                    <a:bodyPr/>
                    <a:lstStyle/>
                    <a:p>
                      <a:pPr indent="0" lvl="0" marL="0" rtl="0" algn="l">
                        <a:spcBef>
                          <a:spcPts val="0"/>
                        </a:spcBef>
                        <a:spcAft>
                          <a:spcPts val="0"/>
                        </a:spcAft>
                        <a:buNone/>
                      </a:pPr>
                      <a:r>
                        <a:rPr lang="de" sz="700"/>
                        <a:t>Müller</a:t>
                      </a:r>
                      <a:endParaRPr sz="700"/>
                    </a:p>
                  </a:txBody>
                  <a:tcPr marT="91425" marB="91425" marR="91425" marL="91425"/>
                </a:tc>
                <a:tc>
                  <a:txBody>
                    <a:bodyPr/>
                    <a:lstStyle/>
                    <a:p>
                      <a:pPr indent="0" lvl="0" marL="0" rtl="0" algn="l">
                        <a:spcBef>
                          <a:spcPts val="0"/>
                        </a:spcBef>
                        <a:spcAft>
                          <a:spcPts val="0"/>
                        </a:spcAft>
                        <a:buNone/>
                      </a:pPr>
                      <a:r>
                        <a:rPr lang="de" sz="700"/>
                        <a:t>01.01.1978</a:t>
                      </a:r>
                      <a:endParaRPr sz="700"/>
                    </a:p>
                  </a:txBody>
                  <a:tcPr marT="91425" marB="91425" marR="91425" marL="91425"/>
                </a:tc>
              </a:tr>
              <a:tr h="314100">
                <a:tc>
                  <a:txBody>
                    <a:bodyPr/>
                    <a:lstStyle/>
                    <a:p>
                      <a:pPr indent="0" lvl="0" marL="0" rtl="0" algn="l">
                        <a:spcBef>
                          <a:spcPts val="0"/>
                        </a:spcBef>
                        <a:spcAft>
                          <a:spcPts val="0"/>
                        </a:spcAft>
                        <a:buNone/>
                      </a:pPr>
                      <a:r>
                        <a:rPr lang="de" sz="700"/>
                        <a:t>2</a:t>
                      </a:r>
                      <a:endParaRPr sz="700"/>
                    </a:p>
                  </a:txBody>
                  <a:tcPr marT="91425" marB="91425" marR="91425" marL="91425"/>
                </a:tc>
                <a:tc>
                  <a:txBody>
                    <a:bodyPr/>
                    <a:lstStyle/>
                    <a:p>
                      <a:pPr indent="0" lvl="0" marL="0" rtl="0" algn="l">
                        <a:spcBef>
                          <a:spcPts val="0"/>
                        </a:spcBef>
                        <a:spcAft>
                          <a:spcPts val="0"/>
                        </a:spcAft>
                        <a:buNone/>
                      </a:pPr>
                      <a:r>
                        <a:rPr lang="de" sz="700"/>
                        <a:t>Adrina</a:t>
                      </a:r>
                      <a:endParaRPr sz="700"/>
                    </a:p>
                  </a:txBody>
                  <a:tcPr marT="91425" marB="91425" marR="91425" marL="91425"/>
                </a:tc>
                <a:tc>
                  <a:txBody>
                    <a:bodyPr/>
                    <a:lstStyle/>
                    <a:p>
                      <a:pPr indent="0" lvl="0" marL="0" rtl="0" algn="l">
                        <a:spcBef>
                          <a:spcPts val="0"/>
                        </a:spcBef>
                        <a:spcAft>
                          <a:spcPts val="0"/>
                        </a:spcAft>
                        <a:buNone/>
                      </a:pPr>
                      <a:r>
                        <a:rPr lang="de" sz="700"/>
                        <a:t>Kohl</a:t>
                      </a:r>
                      <a:endParaRPr sz="700"/>
                    </a:p>
                  </a:txBody>
                  <a:tcPr marT="91425" marB="91425" marR="91425" marL="91425"/>
                </a:tc>
                <a:tc>
                  <a:txBody>
                    <a:bodyPr/>
                    <a:lstStyle/>
                    <a:p>
                      <a:pPr indent="0" lvl="0" marL="0" rtl="0" algn="l">
                        <a:spcBef>
                          <a:spcPts val="0"/>
                        </a:spcBef>
                        <a:spcAft>
                          <a:spcPts val="0"/>
                        </a:spcAft>
                        <a:buNone/>
                      </a:pPr>
                      <a:r>
                        <a:rPr lang="de" sz="700"/>
                        <a:t>11.02.1990</a:t>
                      </a:r>
                      <a:endParaRPr sz="700"/>
                    </a:p>
                  </a:txBody>
                  <a:tcPr marT="91425" marB="91425" marR="91425" marL="91425"/>
                </a:tc>
              </a:tr>
            </a:tbl>
          </a:graphicData>
        </a:graphic>
      </p:graphicFrame>
      <p:sp>
        <p:nvSpPr>
          <p:cNvPr id="420" name="Google Shape;420;p60"/>
          <p:cNvSpPr txBox="1"/>
          <p:nvPr/>
        </p:nvSpPr>
        <p:spPr>
          <a:xfrm>
            <a:off x="2808900" y="3173200"/>
            <a:ext cx="33084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solidFill>
                  <a:schemeClr val="dk2"/>
                </a:solidFill>
                <a:latin typeface="Asap Medium"/>
                <a:ea typeface="Asap Medium"/>
                <a:cs typeface="Asap Medium"/>
                <a:sym typeface="Asap Medium"/>
              </a:rPr>
              <a:t>Künstlicher Primärschlüssel</a:t>
            </a:r>
            <a:endParaRPr>
              <a:solidFill>
                <a:schemeClr val="dk2"/>
              </a:solidFill>
              <a:latin typeface="Asap Medium"/>
              <a:ea typeface="Asap Medium"/>
              <a:cs typeface="Asap Medium"/>
              <a:sym typeface="Asap Medium"/>
            </a:endParaRPr>
          </a:p>
          <a:p>
            <a:pPr indent="0" lvl="0" marL="0" rtl="0" algn="ctr">
              <a:spcBef>
                <a:spcPts val="0"/>
              </a:spcBef>
              <a:spcAft>
                <a:spcPts val="0"/>
              </a:spcAft>
              <a:buNone/>
            </a:pPr>
            <a:r>
              <a:rPr lang="de" sz="900">
                <a:solidFill>
                  <a:schemeClr val="lt2"/>
                </a:solidFill>
                <a:latin typeface="Asap Medium"/>
                <a:ea typeface="Asap Medium"/>
                <a:cs typeface="Asap Medium"/>
                <a:sym typeface="Asap Medium"/>
              </a:rPr>
              <a:t>Zusätzliche Spalte mit eindeutigen Werten. Oft eine automatisch fortlaufende Zahl.</a:t>
            </a:r>
            <a:endParaRPr sz="900">
              <a:solidFill>
                <a:schemeClr val="lt2"/>
              </a:solidFill>
              <a:latin typeface="Asap Medium"/>
              <a:ea typeface="Asap Medium"/>
              <a:cs typeface="Asap Medium"/>
              <a:sym typeface="Asap Medium"/>
            </a:endParaRPr>
          </a:p>
        </p:txBody>
      </p:sp>
      <p:sp>
        <p:nvSpPr>
          <p:cNvPr id="421" name="Google Shape;421;p60"/>
          <p:cNvSpPr/>
          <p:nvPr/>
        </p:nvSpPr>
        <p:spPr>
          <a:xfrm>
            <a:off x="2732700" y="3685375"/>
            <a:ext cx="786300" cy="1227900"/>
          </a:xfrm>
          <a:prstGeom prst="rect">
            <a:avLst/>
          </a:prstGeom>
          <a:solidFill>
            <a:srgbClr val="EEEEEE">
              <a:alpha val="2885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1"/>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sz="1400"/>
              <a:t>Der Primary Key ist ein uniquer Schlüssel, der jede Zeile einer Tabelle eindeutig identifiziert.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t>1 Peter Mustermann</a:t>
            </a:r>
            <a:endParaRPr sz="1400"/>
          </a:p>
          <a:p>
            <a:pPr indent="0" lvl="0" marL="0" rtl="0" algn="l">
              <a:spcBef>
                <a:spcPts val="0"/>
              </a:spcBef>
              <a:spcAft>
                <a:spcPts val="0"/>
              </a:spcAft>
              <a:buClr>
                <a:schemeClr val="dk1"/>
              </a:buClr>
              <a:buSzPts val="1100"/>
              <a:buFont typeface="Arial"/>
              <a:buNone/>
            </a:pPr>
            <a:r>
              <a:rPr lang="de" sz="1400"/>
              <a:t>2 Peter Mustermann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t>Dieser wird beim eintragen einer  neuen Zeile automatisch gesetzt und mittels </a:t>
            </a:r>
            <a:r>
              <a:rPr lang="de" sz="1400">
                <a:solidFill>
                  <a:schemeClr val="dk2"/>
                </a:solidFill>
              </a:rPr>
              <a:t>Auto Increment</a:t>
            </a:r>
            <a:r>
              <a:rPr lang="de" sz="1400"/>
              <a:t> nach jedem INSERT erhöht. Dadurch wird verhindert, dass zweimal die gleiche ID  vergeben wird.</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de" sz="1400"/>
              <a:t>Ein weiterer praktischer Vorteil des Primary Keys ist die Performance.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427" name="Google Shape;427;p6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Primary Key und Auto Increment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2"/>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SQL - Einteilung der Befehle</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p:nvPr/>
        </p:nvSpPr>
        <p:spPr>
          <a:xfrm>
            <a:off x="475976" y="1508425"/>
            <a:ext cx="2411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de" sz="1800">
                <a:solidFill>
                  <a:schemeClr val="lt1"/>
                </a:solidFill>
                <a:latin typeface="Asap"/>
                <a:ea typeface="Asap"/>
                <a:cs typeface="Asap"/>
                <a:sym typeface="Asap"/>
              </a:rPr>
              <a:t>DDL</a:t>
            </a:r>
            <a:endParaRPr b="1" sz="1800">
              <a:solidFill>
                <a:schemeClr val="lt1"/>
              </a:solidFill>
              <a:latin typeface="Asap"/>
              <a:ea typeface="Asap"/>
              <a:cs typeface="Asap"/>
              <a:sym typeface="Asap"/>
            </a:endParaRPr>
          </a:p>
          <a:p>
            <a:pPr indent="0" lvl="0" marL="0" rtl="0" algn="ctr">
              <a:spcBef>
                <a:spcPts val="0"/>
              </a:spcBef>
              <a:spcAft>
                <a:spcPts val="0"/>
              </a:spcAft>
              <a:buClr>
                <a:srgbClr val="000000"/>
              </a:buClr>
              <a:buSzPts val="1100"/>
              <a:buFont typeface="Arial"/>
              <a:buNone/>
            </a:pPr>
            <a:r>
              <a:rPr lang="de" sz="1200">
                <a:solidFill>
                  <a:schemeClr val="lt1"/>
                </a:solidFill>
                <a:latin typeface="Asap Medium"/>
                <a:ea typeface="Asap Medium"/>
                <a:cs typeface="Asap Medium"/>
                <a:sym typeface="Asap Medium"/>
              </a:rPr>
              <a:t>Data Definition Language</a:t>
            </a:r>
            <a:endParaRPr sz="1200">
              <a:solidFill>
                <a:schemeClr val="lt1"/>
              </a:solidFill>
              <a:latin typeface="Asap Medium"/>
              <a:ea typeface="Asap Medium"/>
              <a:cs typeface="Asap Medium"/>
              <a:sym typeface="Asap Medium"/>
            </a:endParaRPr>
          </a:p>
        </p:txBody>
      </p:sp>
      <p:sp>
        <p:nvSpPr>
          <p:cNvPr id="438" name="Google Shape;438;p63"/>
          <p:cNvSpPr/>
          <p:nvPr/>
        </p:nvSpPr>
        <p:spPr>
          <a:xfrm>
            <a:off x="476004" y="2623349"/>
            <a:ext cx="2411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Datenstrukturen beschreiben, ändern oder entfernen.</a:t>
            </a:r>
            <a:endParaRPr sz="1100">
              <a:solidFill>
                <a:schemeClr val="dk2"/>
              </a:solidFill>
              <a:latin typeface="Asap Medium"/>
              <a:ea typeface="Asap Medium"/>
              <a:cs typeface="Asap Medium"/>
              <a:sym typeface="Asap Medium"/>
            </a:endParaRPr>
          </a:p>
        </p:txBody>
      </p:sp>
      <p:cxnSp>
        <p:nvCxnSpPr>
          <p:cNvPr id="439" name="Google Shape;439;p63"/>
          <p:cNvCxnSpPr>
            <a:stCxn id="437" idx="2"/>
            <a:endCxn id="438" idx="0"/>
          </p:cNvCxnSpPr>
          <p:nvPr/>
        </p:nvCxnSpPr>
        <p:spPr>
          <a:xfrm>
            <a:off x="1681676" y="2039425"/>
            <a:ext cx="0" cy="583800"/>
          </a:xfrm>
          <a:prstGeom prst="straightConnector1">
            <a:avLst/>
          </a:prstGeom>
          <a:noFill/>
          <a:ln cap="flat" cmpd="sng" w="9525">
            <a:solidFill>
              <a:schemeClr val="dk2"/>
            </a:solidFill>
            <a:prstDash val="solid"/>
            <a:round/>
            <a:headEnd len="med" w="med" type="none"/>
            <a:tailEnd len="med" w="med" type="triangle"/>
          </a:ln>
        </p:spPr>
      </p:cxnSp>
      <p:sp>
        <p:nvSpPr>
          <p:cNvPr id="440" name="Google Shape;440;p63"/>
          <p:cNvSpPr/>
          <p:nvPr/>
        </p:nvSpPr>
        <p:spPr>
          <a:xfrm>
            <a:off x="3358651" y="1508425"/>
            <a:ext cx="2411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de" sz="1800">
                <a:solidFill>
                  <a:schemeClr val="lt1"/>
                </a:solidFill>
                <a:latin typeface="Asap"/>
                <a:ea typeface="Asap"/>
                <a:cs typeface="Asap"/>
                <a:sym typeface="Asap"/>
              </a:rPr>
              <a:t>DML</a:t>
            </a:r>
            <a:endParaRPr b="1" sz="1800">
              <a:solidFill>
                <a:schemeClr val="lt1"/>
              </a:solidFill>
              <a:latin typeface="Asap"/>
              <a:ea typeface="Asap"/>
              <a:cs typeface="Asap"/>
              <a:sym typeface="Asap"/>
            </a:endParaRPr>
          </a:p>
          <a:p>
            <a:pPr indent="0" lvl="0" marL="0" rtl="0" algn="ctr">
              <a:spcBef>
                <a:spcPts val="0"/>
              </a:spcBef>
              <a:spcAft>
                <a:spcPts val="0"/>
              </a:spcAft>
              <a:buClr>
                <a:srgbClr val="000000"/>
              </a:buClr>
              <a:buSzPts val="1100"/>
              <a:buFont typeface="Arial"/>
              <a:buNone/>
            </a:pPr>
            <a:r>
              <a:rPr lang="de" sz="1200">
                <a:solidFill>
                  <a:schemeClr val="lt1"/>
                </a:solidFill>
                <a:latin typeface="Asap Medium"/>
                <a:ea typeface="Asap Medium"/>
                <a:cs typeface="Asap Medium"/>
                <a:sym typeface="Asap Medium"/>
              </a:rPr>
              <a:t>Data Manipulation Language</a:t>
            </a:r>
            <a:endParaRPr sz="1200">
              <a:solidFill>
                <a:schemeClr val="lt1"/>
              </a:solidFill>
              <a:latin typeface="Asap Medium"/>
              <a:ea typeface="Asap Medium"/>
              <a:cs typeface="Asap Medium"/>
              <a:sym typeface="Asap Medium"/>
            </a:endParaRPr>
          </a:p>
        </p:txBody>
      </p:sp>
      <p:sp>
        <p:nvSpPr>
          <p:cNvPr id="441" name="Google Shape;441;p63"/>
          <p:cNvSpPr/>
          <p:nvPr/>
        </p:nvSpPr>
        <p:spPr>
          <a:xfrm>
            <a:off x="3358679" y="2623349"/>
            <a:ext cx="2411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Auswahl-/Einfüge-/Änderungs- und Lösch Operationen</a:t>
            </a:r>
            <a:endParaRPr sz="900">
              <a:solidFill>
                <a:schemeClr val="dk2"/>
              </a:solidFill>
              <a:latin typeface="Asap Medium"/>
              <a:ea typeface="Asap Medium"/>
              <a:cs typeface="Asap Medium"/>
              <a:sym typeface="Asap Medium"/>
            </a:endParaRPr>
          </a:p>
        </p:txBody>
      </p:sp>
      <p:cxnSp>
        <p:nvCxnSpPr>
          <p:cNvPr id="442" name="Google Shape;442;p63"/>
          <p:cNvCxnSpPr>
            <a:stCxn id="440" idx="2"/>
            <a:endCxn id="441" idx="0"/>
          </p:cNvCxnSpPr>
          <p:nvPr/>
        </p:nvCxnSpPr>
        <p:spPr>
          <a:xfrm>
            <a:off x="4564351" y="2039425"/>
            <a:ext cx="0" cy="583800"/>
          </a:xfrm>
          <a:prstGeom prst="straightConnector1">
            <a:avLst/>
          </a:prstGeom>
          <a:noFill/>
          <a:ln cap="flat" cmpd="sng" w="9525">
            <a:solidFill>
              <a:schemeClr val="dk2"/>
            </a:solidFill>
            <a:prstDash val="solid"/>
            <a:round/>
            <a:headEnd len="med" w="med" type="none"/>
            <a:tailEnd len="med" w="med" type="triangle"/>
          </a:ln>
        </p:spPr>
      </p:cxnSp>
      <p:sp>
        <p:nvSpPr>
          <p:cNvPr id="443" name="Google Shape;443;p63"/>
          <p:cNvSpPr/>
          <p:nvPr/>
        </p:nvSpPr>
        <p:spPr>
          <a:xfrm>
            <a:off x="6223801" y="1508425"/>
            <a:ext cx="2411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de" sz="1800">
                <a:solidFill>
                  <a:schemeClr val="lt1"/>
                </a:solidFill>
                <a:latin typeface="Asap"/>
                <a:ea typeface="Asap"/>
                <a:cs typeface="Asap"/>
                <a:sym typeface="Asap"/>
              </a:rPr>
              <a:t>DCL</a:t>
            </a:r>
            <a:endParaRPr b="1" sz="1800">
              <a:solidFill>
                <a:schemeClr val="lt1"/>
              </a:solidFill>
              <a:latin typeface="Asap"/>
              <a:ea typeface="Asap"/>
              <a:cs typeface="Asap"/>
              <a:sym typeface="Asap"/>
            </a:endParaRPr>
          </a:p>
          <a:p>
            <a:pPr indent="0" lvl="0" marL="0" rtl="0" algn="ctr">
              <a:spcBef>
                <a:spcPts val="0"/>
              </a:spcBef>
              <a:spcAft>
                <a:spcPts val="0"/>
              </a:spcAft>
              <a:buClr>
                <a:schemeClr val="dk1"/>
              </a:buClr>
              <a:buSzPts val="1100"/>
              <a:buFont typeface="Arial"/>
              <a:buNone/>
            </a:pPr>
            <a:r>
              <a:rPr lang="de" sz="1200">
                <a:solidFill>
                  <a:schemeClr val="lt1"/>
                </a:solidFill>
                <a:latin typeface="Asap Medium"/>
                <a:ea typeface="Asap Medium"/>
                <a:cs typeface="Asap Medium"/>
                <a:sym typeface="Asap Medium"/>
              </a:rPr>
              <a:t>Data Control Language</a:t>
            </a:r>
            <a:endParaRPr sz="1200">
              <a:solidFill>
                <a:schemeClr val="lt1"/>
              </a:solidFill>
              <a:latin typeface="Asap Medium"/>
              <a:ea typeface="Asap Medium"/>
              <a:cs typeface="Asap Medium"/>
              <a:sym typeface="Asap Medium"/>
            </a:endParaRPr>
          </a:p>
        </p:txBody>
      </p:sp>
      <p:sp>
        <p:nvSpPr>
          <p:cNvPr id="444" name="Google Shape;444;p63"/>
          <p:cNvSpPr/>
          <p:nvPr/>
        </p:nvSpPr>
        <p:spPr>
          <a:xfrm>
            <a:off x="6223829" y="2623349"/>
            <a:ext cx="2411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Lese- und Schreibrechte</a:t>
            </a:r>
            <a:endParaRPr sz="1100">
              <a:solidFill>
                <a:schemeClr val="dk2"/>
              </a:solidFill>
              <a:latin typeface="Asap Medium"/>
              <a:ea typeface="Asap Medium"/>
              <a:cs typeface="Asap Medium"/>
              <a:sym typeface="Asap Medium"/>
            </a:endParaRPr>
          </a:p>
        </p:txBody>
      </p:sp>
      <p:cxnSp>
        <p:nvCxnSpPr>
          <p:cNvPr id="445" name="Google Shape;445;p63"/>
          <p:cNvCxnSpPr>
            <a:stCxn id="443" idx="2"/>
            <a:endCxn id="444" idx="0"/>
          </p:cNvCxnSpPr>
          <p:nvPr/>
        </p:nvCxnSpPr>
        <p:spPr>
          <a:xfrm>
            <a:off x="7429501" y="2039425"/>
            <a:ext cx="0" cy="583800"/>
          </a:xfrm>
          <a:prstGeom prst="straightConnector1">
            <a:avLst/>
          </a:prstGeom>
          <a:noFill/>
          <a:ln cap="flat" cmpd="sng" w="9525">
            <a:solidFill>
              <a:schemeClr val="dk2"/>
            </a:solidFill>
            <a:prstDash val="solid"/>
            <a:round/>
            <a:headEnd len="med" w="med" type="none"/>
            <a:tailEnd len="med" w="med" type="triangle"/>
          </a:ln>
        </p:spPr>
      </p:cxnSp>
      <p:sp>
        <p:nvSpPr>
          <p:cNvPr id="446" name="Google Shape;446;p63"/>
          <p:cNvSpPr/>
          <p:nvPr/>
        </p:nvSpPr>
        <p:spPr>
          <a:xfrm>
            <a:off x="475975" y="3754375"/>
            <a:ext cx="2411400" cy="9102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CREATE TABLE</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ALTER TABLE</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DROP TABLE</a:t>
            </a:r>
            <a:endParaRPr sz="1100">
              <a:solidFill>
                <a:schemeClr val="dk2"/>
              </a:solidFill>
              <a:latin typeface="Asap Medium"/>
              <a:ea typeface="Asap Medium"/>
              <a:cs typeface="Asap Medium"/>
              <a:sym typeface="Asap Medium"/>
            </a:endParaRPr>
          </a:p>
        </p:txBody>
      </p:sp>
      <p:cxnSp>
        <p:nvCxnSpPr>
          <p:cNvPr id="447" name="Google Shape;447;p63"/>
          <p:cNvCxnSpPr>
            <a:stCxn id="438" idx="2"/>
            <a:endCxn id="446" idx="0"/>
          </p:cNvCxnSpPr>
          <p:nvPr/>
        </p:nvCxnSpPr>
        <p:spPr>
          <a:xfrm>
            <a:off x="1681704" y="3316949"/>
            <a:ext cx="0" cy="437400"/>
          </a:xfrm>
          <a:prstGeom prst="straightConnector1">
            <a:avLst/>
          </a:prstGeom>
          <a:noFill/>
          <a:ln cap="flat" cmpd="sng" w="9525">
            <a:solidFill>
              <a:schemeClr val="dk2"/>
            </a:solidFill>
            <a:prstDash val="solid"/>
            <a:round/>
            <a:headEnd len="med" w="med" type="none"/>
            <a:tailEnd len="med" w="med" type="triangle"/>
          </a:ln>
        </p:spPr>
      </p:cxnSp>
      <p:sp>
        <p:nvSpPr>
          <p:cNvPr id="448" name="Google Shape;448;p63"/>
          <p:cNvSpPr/>
          <p:nvPr/>
        </p:nvSpPr>
        <p:spPr>
          <a:xfrm>
            <a:off x="3366300" y="3763125"/>
            <a:ext cx="2411400" cy="9102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SELECT</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INSERT</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UPDATE</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DELETE</a:t>
            </a:r>
            <a:endParaRPr sz="1100">
              <a:solidFill>
                <a:schemeClr val="dk2"/>
              </a:solidFill>
              <a:latin typeface="Asap Medium"/>
              <a:ea typeface="Asap Medium"/>
              <a:cs typeface="Asap Medium"/>
              <a:sym typeface="Asap Medium"/>
            </a:endParaRPr>
          </a:p>
        </p:txBody>
      </p:sp>
      <p:cxnSp>
        <p:nvCxnSpPr>
          <p:cNvPr id="449" name="Google Shape;449;p63"/>
          <p:cNvCxnSpPr>
            <a:stCxn id="441" idx="2"/>
            <a:endCxn id="448" idx="0"/>
          </p:cNvCxnSpPr>
          <p:nvPr/>
        </p:nvCxnSpPr>
        <p:spPr>
          <a:xfrm>
            <a:off x="4564379" y="3316949"/>
            <a:ext cx="7500" cy="446100"/>
          </a:xfrm>
          <a:prstGeom prst="straightConnector1">
            <a:avLst/>
          </a:prstGeom>
          <a:noFill/>
          <a:ln cap="flat" cmpd="sng" w="9525">
            <a:solidFill>
              <a:schemeClr val="dk2"/>
            </a:solidFill>
            <a:prstDash val="solid"/>
            <a:round/>
            <a:headEnd len="med" w="med" type="none"/>
            <a:tailEnd len="med" w="med" type="triangle"/>
          </a:ln>
        </p:spPr>
      </p:cxnSp>
      <p:sp>
        <p:nvSpPr>
          <p:cNvPr id="450" name="Google Shape;450;p63"/>
          <p:cNvSpPr/>
          <p:nvPr/>
        </p:nvSpPr>
        <p:spPr>
          <a:xfrm>
            <a:off x="6223800" y="3763125"/>
            <a:ext cx="2411400" cy="9102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GRANT</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REVOKE</a:t>
            </a:r>
            <a:endParaRPr sz="1100">
              <a:solidFill>
                <a:schemeClr val="dk2"/>
              </a:solidFill>
              <a:latin typeface="Asap Medium"/>
              <a:ea typeface="Asap Medium"/>
              <a:cs typeface="Asap Medium"/>
              <a:sym typeface="Asap Medium"/>
            </a:endParaRPr>
          </a:p>
        </p:txBody>
      </p:sp>
      <p:cxnSp>
        <p:nvCxnSpPr>
          <p:cNvPr id="451" name="Google Shape;451;p63"/>
          <p:cNvCxnSpPr>
            <a:stCxn id="444" idx="2"/>
            <a:endCxn id="450" idx="0"/>
          </p:cNvCxnSpPr>
          <p:nvPr/>
        </p:nvCxnSpPr>
        <p:spPr>
          <a:xfrm>
            <a:off x="7429529" y="3316949"/>
            <a:ext cx="0" cy="446100"/>
          </a:xfrm>
          <a:prstGeom prst="straightConnector1">
            <a:avLst/>
          </a:prstGeom>
          <a:noFill/>
          <a:ln cap="flat" cmpd="sng" w="9525">
            <a:solidFill>
              <a:schemeClr val="dk2"/>
            </a:solidFill>
            <a:prstDash val="solid"/>
            <a:round/>
            <a:headEnd len="med" w="med" type="none"/>
            <a:tailEnd len="med" w="med" type="triangle"/>
          </a:ln>
        </p:spPr>
      </p:cxnSp>
      <p:sp>
        <p:nvSpPr>
          <p:cNvPr id="452" name="Google Shape;452;p63"/>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SQL - Manipulation Languages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4"/>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Grund </a:t>
            </a:r>
            <a:r>
              <a:rPr lang="de"/>
              <a:t>Funktionen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Verbinden auf das Testsystem</a:t>
            </a:r>
            <a:endParaRPr/>
          </a:p>
        </p:txBody>
      </p:sp>
      <p:sp>
        <p:nvSpPr>
          <p:cNvPr id="463" name="Google Shape;463;p65"/>
          <p:cNvSpPr txBox="1"/>
          <p:nvPr>
            <p:ph idx="1" type="body"/>
          </p:nvPr>
        </p:nvSpPr>
        <p:spPr>
          <a:xfrm>
            <a:off x="691800" y="1492525"/>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500">
                <a:latin typeface="Arial"/>
                <a:ea typeface="Arial"/>
                <a:cs typeface="Arial"/>
                <a:sym typeface="Arial"/>
              </a:rPr>
              <a:t>https://sql-db.schulungen.cloud.sobek-innovations.de/</a:t>
            </a:r>
            <a:br>
              <a:rPr lang="de"/>
            </a:br>
            <a:endParaRPr/>
          </a:p>
          <a:p>
            <a:pPr indent="0" lvl="0" marL="0" rtl="0" algn="l">
              <a:spcBef>
                <a:spcPts val="0"/>
              </a:spcBef>
              <a:spcAft>
                <a:spcPts val="0"/>
              </a:spcAft>
              <a:buNone/>
            </a:pPr>
            <a:r>
              <a:rPr lang="de"/>
              <a:t>user: root</a:t>
            </a:r>
            <a:endParaRPr/>
          </a:p>
          <a:p>
            <a:pPr indent="0" lvl="0" marL="0" rtl="0" algn="l">
              <a:spcBef>
                <a:spcPts val="0"/>
              </a:spcBef>
              <a:spcAft>
                <a:spcPts val="0"/>
              </a:spcAft>
              <a:buNone/>
            </a:pPr>
            <a:r>
              <a:rPr lang="de"/>
              <a:t>pw: z4Tfwe4</a:t>
            </a:r>
            <a:endParaRPr/>
          </a:p>
        </p:txBody>
      </p:sp>
      <p:pic>
        <p:nvPicPr>
          <p:cNvPr id="464" name="Google Shape;464;p65"/>
          <p:cNvPicPr preferRelativeResize="0"/>
          <p:nvPr/>
        </p:nvPicPr>
        <p:blipFill>
          <a:blip r:embed="rId3">
            <a:alphaModFix/>
          </a:blip>
          <a:stretch>
            <a:fillRect/>
          </a:stretch>
        </p:blipFill>
        <p:spPr>
          <a:xfrm>
            <a:off x="3865463" y="2079463"/>
            <a:ext cx="3209925" cy="1762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6"/>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Übungstabelle - Erstellung DB</a:t>
            </a:r>
            <a:endParaRPr/>
          </a:p>
        </p:txBody>
      </p:sp>
      <p:sp>
        <p:nvSpPr>
          <p:cNvPr id="470" name="Google Shape;470;p66"/>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 </a:t>
            </a:r>
            <a:endParaRPr/>
          </a:p>
          <a:p>
            <a:pPr indent="0" lvl="0" marL="0" rtl="0" algn="l">
              <a:spcBef>
                <a:spcPts val="0"/>
              </a:spcBef>
              <a:spcAft>
                <a:spcPts val="0"/>
              </a:spcAft>
              <a:buNone/>
            </a:pPr>
            <a:r>
              <a:t/>
            </a:r>
            <a:endParaRPr/>
          </a:p>
        </p:txBody>
      </p:sp>
      <p:sp>
        <p:nvSpPr>
          <p:cNvPr id="471" name="Google Shape;471;p66"/>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472" name="Google Shape;472;p66"/>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Erstellen Sie eine Übungsdatenbank!</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&lt;Befehl&gt;       &lt;Typ&gt;         &lt;Name&gt;</a:t>
            </a:r>
            <a:endParaRPr/>
          </a:p>
          <a:p>
            <a:pPr indent="0" lvl="0" marL="0" rtl="0" algn="l">
              <a:spcBef>
                <a:spcPts val="0"/>
              </a:spcBef>
              <a:spcAft>
                <a:spcPts val="0"/>
              </a:spcAft>
              <a:buNone/>
            </a:pPr>
            <a:r>
              <a:rPr lang="de">
                <a:latin typeface="Source Code Pro SemiBold"/>
                <a:ea typeface="Source Code Pro SemiBold"/>
                <a:cs typeface="Source Code Pro SemiBold"/>
                <a:sym typeface="Source Code Pro SemiBold"/>
              </a:rPr>
              <a:t>create database ke_DB;</a:t>
            </a:r>
            <a:endParaRPr>
              <a:latin typeface="Source Code Pro SemiBold"/>
              <a:ea typeface="Source Code Pro SemiBold"/>
              <a:cs typeface="Source Code Pro SemiBold"/>
              <a:sym typeface="Source Code Pro SemiBol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SQL Cheatsheet</a:t>
            </a:r>
            <a:endParaRPr/>
          </a:p>
        </p:txBody>
      </p:sp>
      <p:sp>
        <p:nvSpPr>
          <p:cNvPr id="478" name="Google Shape;478;p67"/>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https://treldrasu.github.io/sql-cheatsheet/</a:t>
            </a:r>
            <a:endParaRPr/>
          </a:p>
        </p:txBody>
      </p:sp>
      <p:pic>
        <p:nvPicPr>
          <p:cNvPr id="479" name="Google Shape;479;p67"/>
          <p:cNvPicPr preferRelativeResize="0"/>
          <p:nvPr/>
        </p:nvPicPr>
        <p:blipFill>
          <a:blip r:embed="rId3">
            <a:alphaModFix/>
          </a:blip>
          <a:stretch>
            <a:fillRect/>
          </a:stretch>
        </p:blipFill>
        <p:spPr>
          <a:xfrm>
            <a:off x="3635650" y="1988646"/>
            <a:ext cx="5225875" cy="2812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VORSTELLUNG</a:t>
            </a:r>
            <a:endParaRPr b="1" sz="2400"/>
          </a:p>
        </p:txBody>
      </p:sp>
      <p:sp>
        <p:nvSpPr>
          <p:cNvPr id="119" name="Google Shape;119;p23"/>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Was ist euer Daily-Doing? (Was hat euch die </a:t>
            </a:r>
            <a:r>
              <a:rPr lang="de"/>
              <a:t>letzten</a:t>
            </a:r>
            <a:r>
              <a:rPr lang="de"/>
              <a:t> zwei Wochen so beschäftigt?)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solidFill>
                  <a:schemeClr val="lt2"/>
                </a:solidFill>
              </a:rPr>
              <a:t>Erfahrung mit Datenmodellierung?</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Clr>
                <a:schemeClr val="dk1"/>
              </a:buClr>
              <a:buSzPts val="1100"/>
              <a:buFont typeface="Arial"/>
              <a:buNone/>
            </a:pPr>
            <a:r>
              <a:rPr lang="de">
                <a:solidFill>
                  <a:schemeClr val="lt2"/>
                </a:solidFill>
              </a:rPr>
              <a:t>Erfahrung mit DBs?</a:t>
            </a:r>
            <a:endParaRPr>
              <a:solidFill>
                <a:schemeClr val="lt2"/>
              </a:solidFill>
            </a:endParaRPr>
          </a:p>
          <a:p>
            <a:pPr indent="0" lvl="0" marL="0" rtl="0" algn="l">
              <a:spcBef>
                <a:spcPts val="0"/>
              </a:spcBef>
              <a:spcAft>
                <a:spcPts val="0"/>
              </a:spcAft>
              <a:buClr>
                <a:schemeClr val="dk1"/>
              </a:buClr>
              <a:buSzPts val="1100"/>
              <a:buFont typeface="Arial"/>
              <a:buNone/>
            </a:pPr>
            <a:r>
              <a:t/>
            </a:r>
            <a:endParaRPr>
              <a:solidFill>
                <a:schemeClr val="lt2"/>
              </a:solidFill>
            </a:endParaRPr>
          </a:p>
          <a:p>
            <a:pPr indent="0" lvl="0" marL="0" rtl="0" algn="l">
              <a:spcBef>
                <a:spcPts val="0"/>
              </a:spcBef>
              <a:spcAft>
                <a:spcPts val="0"/>
              </a:spcAft>
              <a:buClr>
                <a:schemeClr val="dk1"/>
              </a:buClr>
              <a:buSzPts val="1100"/>
              <a:buFont typeface="Arial"/>
              <a:buNone/>
            </a:pPr>
            <a:r>
              <a:rPr lang="de"/>
              <a:t>Was ist eure Erwartungshaltung?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8"/>
          <p:cNvSpPr/>
          <p:nvPr/>
        </p:nvSpPr>
        <p:spPr>
          <a:xfrm>
            <a:off x="475976" y="1508425"/>
            <a:ext cx="2411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de" sz="1800">
                <a:solidFill>
                  <a:schemeClr val="lt1"/>
                </a:solidFill>
                <a:latin typeface="Asap"/>
                <a:ea typeface="Asap"/>
                <a:cs typeface="Asap"/>
                <a:sym typeface="Asap"/>
              </a:rPr>
              <a:t>DDL</a:t>
            </a:r>
            <a:endParaRPr b="1" sz="1800">
              <a:solidFill>
                <a:schemeClr val="lt1"/>
              </a:solidFill>
              <a:latin typeface="Asap"/>
              <a:ea typeface="Asap"/>
              <a:cs typeface="Asap"/>
              <a:sym typeface="Asap"/>
            </a:endParaRPr>
          </a:p>
          <a:p>
            <a:pPr indent="0" lvl="0" marL="0" rtl="0" algn="ctr">
              <a:spcBef>
                <a:spcPts val="0"/>
              </a:spcBef>
              <a:spcAft>
                <a:spcPts val="0"/>
              </a:spcAft>
              <a:buClr>
                <a:srgbClr val="000000"/>
              </a:buClr>
              <a:buSzPts val="1100"/>
              <a:buFont typeface="Arial"/>
              <a:buNone/>
            </a:pPr>
            <a:r>
              <a:rPr lang="de" sz="1200">
                <a:solidFill>
                  <a:schemeClr val="lt1"/>
                </a:solidFill>
                <a:latin typeface="Asap Medium"/>
                <a:ea typeface="Asap Medium"/>
                <a:cs typeface="Asap Medium"/>
                <a:sym typeface="Asap Medium"/>
              </a:rPr>
              <a:t>Data Definition Language</a:t>
            </a:r>
            <a:endParaRPr sz="1200">
              <a:solidFill>
                <a:schemeClr val="lt1"/>
              </a:solidFill>
              <a:latin typeface="Asap Medium"/>
              <a:ea typeface="Asap Medium"/>
              <a:cs typeface="Asap Medium"/>
              <a:sym typeface="Asap Medium"/>
            </a:endParaRPr>
          </a:p>
        </p:txBody>
      </p:sp>
      <p:sp>
        <p:nvSpPr>
          <p:cNvPr id="485" name="Google Shape;485;p68"/>
          <p:cNvSpPr/>
          <p:nvPr/>
        </p:nvSpPr>
        <p:spPr>
          <a:xfrm>
            <a:off x="476004" y="2623349"/>
            <a:ext cx="2411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Datenstrukturen beschreiben, ändern oder entfernen.</a:t>
            </a:r>
            <a:endParaRPr sz="1100">
              <a:solidFill>
                <a:schemeClr val="dk2"/>
              </a:solidFill>
              <a:latin typeface="Asap Medium"/>
              <a:ea typeface="Asap Medium"/>
              <a:cs typeface="Asap Medium"/>
              <a:sym typeface="Asap Medium"/>
            </a:endParaRPr>
          </a:p>
        </p:txBody>
      </p:sp>
      <p:cxnSp>
        <p:nvCxnSpPr>
          <p:cNvPr id="486" name="Google Shape;486;p68"/>
          <p:cNvCxnSpPr>
            <a:stCxn id="484" idx="2"/>
            <a:endCxn id="485" idx="0"/>
          </p:cNvCxnSpPr>
          <p:nvPr/>
        </p:nvCxnSpPr>
        <p:spPr>
          <a:xfrm>
            <a:off x="1681676" y="2039425"/>
            <a:ext cx="0" cy="583800"/>
          </a:xfrm>
          <a:prstGeom prst="straightConnector1">
            <a:avLst/>
          </a:prstGeom>
          <a:noFill/>
          <a:ln cap="flat" cmpd="sng" w="9525">
            <a:solidFill>
              <a:schemeClr val="dk2"/>
            </a:solidFill>
            <a:prstDash val="solid"/>
            <a:round/>
            <a:headEnd len="med" w="med" type="none"/>
            <a:tailEnd len="med" w="med" type="triangle"/>
          </a:ln>
        </p:spPr>
      </p:cxnSp>
      <p:sp>
        <p:nvSpPr>
          <p:cNvPr id="487" name="Google Shape;487;p68"/>
          <p:cNvSpPr/>
          <p:nvPr/>
        </p:nvSpPr>
        <p:spPr>
          <a:xfrm>
            <a:off x="3358651" y="1508425"/>
            <a:ext cx="2411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de" sz="1800">
                <a:solidFill>
                  <a:schemeClr val="lt1"/>
                </a:solidFill>
                <a:latin typeface="Asap"/>
                <a:ea typeface="Asap"/>
                <a:cs typeface="Asap"/>
                <a:sym typeface="Asap"/>
              </a:rPr>
              <a:t>DML</a:t>
            </a:r>
            <a:endParaRPr b="1" sz="1800">
              <a:solidFill>
                <a:schemeClr val="lt1"/>
              </a:solidFill>
              <a:latin typeface="Asap"/>
              <a:ea typeface="Asap"/>
              <a:cs typeface="Asap"/>
              <a:sym typeface="Asap"/>
            </a:endParaRPr>
          </a:p>
          <a:p>
            <a:pPr indent="0" lvl="0" marL="0" rtl="0" algn="ctr">
              <a:spcBef>
                <a:spcPts val="0"/>
              </a:spcBef>
              <a:spcAft>
                <a:spcPts val="0"/>
              </a:spcAft>
              <a:buClr>
                <a:srgbClr val="000000"/>
              </a:buClr>
              <a:buSzPts val="1100"/>
              <a:buFont typeface="Arial"/>
              <a:buNone/>
            </a:pPr>
            <a:r>
              <a:rPr lang="de" sz="1200">
                <a:solidFill>
                  <a:schemeClr val="lt1"/>
                </a:solidFill>
                <a:latin typeface="Asap Medium"/>
                <a:ea typeface="Asap Medium"/>
                <a:cs typeface="Asap Medium"/>
                <a:sym typeface="Asap Medium"/>
              </a:rPr>
              <a:t>Data Manipulation Language</a:t>
            </a:r>
            <a:endParaRPr sz="1200">
              <a:solidFill>
                <a:schemeClr val="lt1"/>
              </a:solidFill>
              <a:latin typeface="Asap Medium"/>
              <a:ea typeface="Asap Medium"/>
              <a:cs typeface="Asap Medium"/>
              <a:sym typeface="Asap Medium"/>
            </a:endParaRPr>
          </a:p>
        </p:txBody>
      </p:sp>
      <p:sp>
        <p:nvSpPr>
          <p:cNvPr id="488" name="Google Shape;488;p68"/>
          <p:cNvSpPr/>
          <p:nvPr/>
        </p:nvSpPr>
        <p:spPr>
          <a:xfrm>
            <a:off x="3358679" y="2623349"/>
            <a:ext cx="2411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Auswahl-/Einfüge-/Änderungs- und Lösch Operationen</a:t>
            </a:r>
            <a:endParaRPr sz="900">
              <a:solidFill>
                <a:schemeClr val="dk2"/>
              </a:solidFill>
              <a:latin typeface="Asap Medium"/>
              <a:ea typeface="Asap Medium"/>
              <a:cs typeface="Asap Medium"/>
              <a:sym typeface="Asap Medium"/>
            </a:endParaRPr>
          </a:p>
        </p:txBody>
      </p:sp>
      <p:cxnSp>
        <p:nvCxnSpPr>
          <p:cNvPr id="489" name="Google Shape;489;p68"/>
          <p:cNvCxnSpPr>
            <a:stCxn id="487" idx="2"/>
            <a:endCxn id="488" idx="0"/>
          </p:cNvCxnSpPr>
          <p:nvPr/>
        </p:nvCxnSpPr>
        <p:spPr>
          <a:xfrm>
            <a:off x="4564351" y="2039425"/>
            <a:ext cx="0" cy="583800"/>
          </a:xfrm>
          <a:prstGeom prst="straightConnector1">
            <a:avLst/>
          </a:prstGeom>
          <a:noFill/>
          <a:ln cap="flat" cmpd="sng" w="9525">
            <a:solidFill>
              <a:schemeClr val="dk2"/>
            </a:solidFill>
            <a:prstDash val="solid"/>
            <a:round/>
            <a:headEnd len="med" w="med" type="none"/>
            <a:tailEnd len="med" w="med" type="triangle"/>
          </a:ln>
        </p:spPr>
      </p:cxnSp>
      <p:sp>
        <p:nvSpPr>
          <p:cNvPr id="490" name="Google Shape;490;p68"/>
          <p:cNvSpPr/>
          <p:nvPr/>
        </p:nvSpPr>
        <p:spPr>
          <a:xfrm>
            <a:off x="6223801" y="1508425"/>
            <a:ext cx="2411400" cy="531000"/>
          </a:xfrm>
          <a:prstGeom prst="rect">
            <a:avLst/>
          </a:prstGeom>
          <a:solidFill>
            <a:schemeClr val="dk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de" sz="1800">
                <a:solidFill>
                  <a:schemeClr val="lt1"/>
                </a:solidFill>
                <a:latin typeface="Asap"/>
                <a:ea typeface="Asap"/>
                <a:cs typeface="Asap"/>
                <a:sym typeface="Asap"/>
              </a:rPr>
              <a:t>DCL</a:t>
            </a:r>
            <a:endParaRPr b="1" sz="1800">
              <a:solidFill>
                <a:schemeClr val="lt1"/>
              </a:solidFill>
              <a:latin typeface="Asap"/>
              <a:ea typeface="Asap"/>
              <a:cs typeface="Asap"/>
              <a:sym typeface="Asap"/>
            </a:endParaRPr>
          </a:p>
          <a:p>
            <a:pPr indent="0" lvl="0" marL="0" rtl="0" algn="ctr">
              <a:spcBef>
                <a:spcPts val="0"/>
              </a:spcBef>
              <a:spcAft>
                <a:spcPts val="0"/>
              </a:spcAft>
              <a:buClr>
                <a:schemeClr val="dk1"/>
              </a:buClr>
              <a:buSzPts val="1100"/>
              <a:buFont typeface="Arial"/>
              <a:buNone/>
            </a:pPr>
            <a:r>
              <a:rPr lang="de" sz="1200">
                <a:solidFill>
                  <a:schemeClr val="lt1"/>
                </a:solidFill>
                <a:latin typeface="Asap Medium"/>
                <a:ea typeface="Asap Medium"/>
                <a:cs typeface="Asap Medium"/>
                <a:sym typeface="Asap Medium"/>
              </a:rPr>
              <a:t>Data Control Language</a:t>
            </a:r>
            <a:endParaRPr sz="1200">
              <a:solidFill>
                <a:schemeClr val="lt1"/>
              </a:solidFill>
              <a:latin typeface="Asap Medium"/>
              <a:ea typeface="Asap Medium"/>
              <a:cs typeface="Asap Medium"/>
              <a:sym typeface="Asap Medium"/>
            </a:endParaRPr>
          </a:p>
        </p:txBody>
      </p:sp>
      <p:sp>
        <p:nvSpPr>
          <p:cNvPr id="491" name="Google Shape;491;p68"/>
          <p:cNvSpPr/>
          <p:nvPr/>
        </p:nvSpPr>
        <p:spPr>
          <a:xfrm>
            <a:off x="6223829" y="2623349"/>
            <a:ext cx="2411400" cy="6936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Lese- und Schreibrechte</a:t>
            </a:r>
            <a:endParaRPr sz="1100">
              <a:solidFill>
                <a:schemeClr val="dk2"/>
              </a:solidFill>
              <a:latin typeface="Asap Medium"/>
              <a:ea typeface="Asap Medium"/>
              <a:cs typeface="Asap Medium"/>
              <a:sym typeface="Asap Medium"/>
            </a:endParaRPr>
          </a:p>
        </p:txBody>
      </p:sp>
      <p:cxnSp>
        <p:nvCxnSpPr>
          <p:cNvPr id="492" name="Google Shape;492;p68"/>
          <p:cNvCxnSpPr>
            <a:stCxn id="490" idx="2"/>
            <a:endCxn id="491" idx="0"/>
          </p:cNvCxnSpPr>
          <p:nvPr/>
        </p:nvCxnSpPr>
        <p:spPr>
          <a:xfrm>
            <a:off x="7429501" y="2039425"/>
            <a:ext cx="0" cy="583800"/>
          </a:xfrm>
          <a:prstGeom prst="straightConnector1">
            <a:avLst/>
          </a:prstGeom>
          <a:noFill/>
          <a:ln cap="flat" cmpd="sng" w="9525">
            <a:solidFill>
              <a:schemeClr val="dk2"/>
            </a:solidFill>
            <a:prstDash val="solid"/>
            <a:round/>
            <a:headEnd len="med" w="med" type="none"/>
            <a:tailEnd len="med" w="med" type="triangle"/>
          </a:ln>
        </p:spPr>
      </p:cxnSp>
      <p:sp>
        <p:nvSpPr>
          <p:cNvPr id="493" name="Google Shape;493;p68"/>
          <p:cNvSpPr/>
          <p:nvPr/>
        </p:nvSpPr>
        <p:spPr>
          <a:xfrm>
            <a:off x="475975" y="3754375"/>
            <a:ext cx="2411400" cy="9102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CREATE TABLE</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ALTER TABLE</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DROP TABLE</a:t>
            </a:r>
            <a:endParaRPr sz="1100">
              <a:solidFill>
                <a:schemeClr val="dk2"/>
              </a:solidFill>
              <a:latin typeface="Asap Medium"/>
              <a:ea typeface="Asap Medium"/>
              <a:cs typeface="Asap Medium"/>
              <a:sym typeface="Asap Medium"/>
            </a:endParaRPr>
          </a:p>
        </p:txBody>
      </p:sp>
      <p:cxnSp>
        <p:nvCxnSpPr>
          <p:cNvPr id="494" name="Google Shape;494;p68"/>
          <p:cNvCxnSpPr>
            <a:stCxn id="485" idx="2"/>
            <a:endCxn id="493" idx="0"/>
          </p:cNvCxnSpPr>
          <p:nvPr/>
        </p:nvCxnSpPr>
        <p:spPr>
          <a:xfrm>
            <a:off x="1681704" y="3316949"/>
            <a:ext cx="0" cy="437400"/>
          </a:xfrm>
          <a:prstGeom prst="straightConnector1">
            <a:avLst/>
          </a:prstGeom>
          <a:noFill/>
          <a:ln cap="flat" cmpd="sng" w="9525">
            <a:solidFill>
              <a:schemeClr val="dk2"/>
            </a:solidFill>
            <a:prstDash val="solid"/>
            <a:round/>
            <a:headEnd len="med" w="med" type="none"/>
            <a:tailEnd len="med" w="med" type="triangle"/>
          </a:ln>
        </p:spPr>
      </p:cxnSp>
      <p:sp>
        <p:nvSpPr>
          <p:cNvPr id="495" name="Google Shape;495;p68"/>
          <p:cNvSpPr/>
          <p:nvPr/>
        </p:nvSpPr>
        <p:spPr>
          <a:xfrm>
            <a:off x="3366300" y="3763125"/>
            <a:ext cx="2411400" cy="9102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SELECT</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INSERT</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UPDATE</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DELETE</a:t>
            </a:r>
            <a:endParaRPr sz="1100">
              <a:solidFill>
                <a:schemeClr val="dk2"/>
              </a:solidFill>
              <a:latin typeface="Asap Medium"/>
              <a:ea typeface="Asap Medium"/>
              <a:cs typeface="Asap Medium"/>
              <a:sym typeface="Asap Medium"/>
            </a:endParaRPr>
          </a:p>
        </p:txBody>
      </p:sp>
      <p:cxnSp>
        <p:nvCxnSpPr>
          <p:cNvPr id="496" name="Google Shape;496;p68"/>
          <p:cNvCxnSpPr>
            <a:stCxn id="488" idx="2"/>
            <a:endCxn id="495" idx="0"/>
          </p:cNvCxnSpPr>
          <p:nvPr/>
        </p:nvCxnSpPr>
        <p:spPr>
          <a:xfrm>
            <a:off x="4564379" y="3316949"/>
            <a:ext cx="7500" cy="446100"/>
          </a:xfrm>
          <a:prstGeom prst="straightConnector1">
            <a:avLst/>
          </a:prstGeom>
          <a:noFill/>
          <a:ln cap="flat" cmpd="sng" w="9525">
            <a:solidFill>
              <a:schemeClr val="dk2"/>
            </a:solidFill>
            <a:prstDash val="solid"/>
            <a:round/>
            <a:headEnd len="med" w="med" type="none"/>
            <a:tailEnd len="med" w="med" type="triangle"/>
          </a:ln>
        </p:spPr>
      </p:cxnSp>
      <p:sp>
        <p:nvSpPr>
          <p:cNvPr id="497" name="Google Shape;497;p68"/>
          <p:cNvSpPr/>
          <p:nvPr/>
        </p:nvSpPr>
        <p:spPr>
          <a:xfrm>
            <a:off x="6223800" y="3763125"/>
            <a:ext cx="2411400" cy="9102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solidFill>
                  <a:schemeClr val="dk2"/>
                </a:solidFill>
                <a:latin typeface="Asap Medium"/>
                <a:ea typeface="Asap Medium"/>
                <a:cs typeface="Asap Medium"/>
                <a:sym typeface="Asap Medium"/>
              </a:rPr>
              <a:t>GRANT</a:t>
            </a:r>
            <a:br>
              <a:rPr lang="de" sz="1100">
                <a:solidFill>
                  <a:schemeClr val="dk2"/>
                </a:solidFill>
                <a:latin typeface="Asap Medium"/>
                <a:ea typeface="Asap Medium"/>
                <a:cs typeface="Asap Medium"/>
                <a:sym typeface="Asap Medium"/>
              </a:rPr>
            </a:br>
            <a:r>
              <a:rPr lang="de" sz="1100">
                <a:solidFill>
                  <a:schemeClr val="dk2"/>
                </a:solidFill>
                <a:latin typeface="Asap Medium"/>
                <a:ea typeface="Asap Medium"/>
                <a:cs typeface="Asap Medium"/>
                <a:sym typeface="Asap Medium"/>
              </a:rPr>
              <a:t>REVOKE</a:t>
            </a:r>
            <a:endParaRPr sz="1100">
              <a:solidFill>
                <a:schemeClr val="dk2"/>
              </a:solidFill>
              <a:latin typeface="Asap Medium"/>
              <a:ea typeface="Asap Medium"/>
              <a:cs typeface="Asap Medium"/>
              <a:sym typeface="Asap Medium"/>
            </a:endParaRPr>
          </a:p>
        </p:txBody>
      </p:sp>
      <p:cxnSp>
        <p:nvCxnSpPr>
          <p:cNvPr id="498" name="Google Shape;498;p68"/>
          <p:cNvCxnSpPr>
            <a:stCxn id="491" idx="2"/>
            <a:endCxn id="497" idx="0"/>
          </p:cNvCxnSpPr>
          <p:nvPr/>
        </p:nvCxnSpPr>
        <p:spPr>
          <a:xfrm>
            <a:off x="7429529" y="3316949"/>
            <a:ext cx="0" cy="446100"/>
          </a:xfrm>
          <a:prstGeom prst="straightConnector1">
            <a:avLst/>
          </a:prstGeom>
          <a:noFill/>
          <a:ln cap="flat" cmpd="sng" w="9525">
            <a:solidFill>
              <a:schemeClr val="dk2"/>
            </a:solidFill>
            <a:prstDash val="solid"/>
            <a:round/>
            <a:headEnd len="med" w="med" type="none"/>
            <a:tailEnd len="med" w="med" type="triangle"/>
          </a:ln>
        </p:spPr>
      </p:cxnSp>
      <p:sp>
        <p:nvSpPr>
          <p:cNvPr id="499" name="Google Shape;499;p68"/>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SQL - Manipulation Languages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9"/>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Übungstabelle - Erstellung Tabelle</a:t>
            </a:r>
            <a:endParaRPr/>
          </a:p>
        </p:txBody>
      </p:sp>
      <p:sp>
        <p:nvSpPr>
          <p:cNvPr id="505" name="Google Shape;505;p69"/>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endParaRPr/>
          </a:p>
          <a:p>
            <a:pPr indent="0" lvl="0" marL="0" rtl="0" algn="l">
              <a:spcBef>
                <a:spcPts val="0"/>
              </a:spcBef>
              <a:spcAft>
                <a:spcPts val="0"/>
              </a:spcAft>
              <a:buNone/>
            </a:pPr>
            <a:r>
              <a:rPr b="1" lang="de" sz="1000">
                <a:solidFill>
                  <a:srgbClr val="000000"/>
                </a:solidFill>
              </a:rPr>
              <a:t>15 MINUTEN</a:t>
            </a:r>
            <a:endParaRPr b="1" sz="1000">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de"/>
              <a:t>Auf dem CheatSheet ist ein Beispiel. </a:t>
            </a:r>
            <a:r>
              <a:rPr lang="de"/>
              <a:t> </a:t>
            </a:r>
            <a:endParaRPr/>
          </a:p>
          <a:p>
            <a:pPr indent="0" lvl="0" marL="0" rtl="0" algn="l">
              <a:spcBef>
                <a:spcPts val="0"/>
              </a:spcBef>
              <a:spcAft>
                <a:spcPts val="0"/>
              </a:spcAft>
              <a:buNone/>
            </a:pPr>
            <a:r>
              <a:t/>
            </a:r>
            <a:endParaRPr/>
          </a:p>
        </p:txBody>
      </p:sp>
      <p:sp>
        <p:nvSpPr>
          <p:cNvPr id="506" name="Google Shape;506;p69"/>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507" name="Google Shape;507;p69"/>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Erstellen Sie eine erste Übungstabelle - Name egal - in ihrer Datenbank.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Folgende Felder werden </a:t>
            </a:r>
            <a:r>
              <a:rPr lang="de"/>
              <a:t>benötigt</a:t>
            </a:r>
            <a:r>
              <a:rPr lang="de"/>
              <a:t> :</a:t>
            </a:r>
            <a:endParaRPr/>
          </a:p>
          <a:p>
            <a:pPr indent="0" lvl="0" marL="0" rtl="0" algn="l">
              <a:spcBef>
                <a:spcPts val="0"/>
              </a:spcBef>
              <a:spcAft>
                <a:spcPts val="0"/>
              </a:spcAft>
              <a:buClr>
                <a:schemeClr val="dk1"/>
              </a:buClr>
              <a:buSzPts val="1100"/>
              <a:buFont typeface="Arial"/>
              <a:buNone/>
            </a:pPr>
            <a:r>
              <a:rPr b="1" lang="de">
                <a:latin typeface="Source Sans Pro"/>
                <a:ea typeface="Source Sans Pro"/>
                <a:cs typeface="Source Sans Pro"/>
                <a:sym typeface="Source Sans Pro"/>
              </a:rPr>
              <a:t>id </a:t>
            </a:r>
            <a:r>
              <a:rPr lang="de"/>
              <a:t>als Primary Key als </a:t>
            </a:r>
            <a:r>
              <a:rPr lang="de">
                <a:solidFill>
                  <a:schemeClr val="dk2"/>
                </a:solidFill>
              </a:rPr>
              <a:t>INT</a:t>
            </a:r>
            <a:endParaRPr>
              <a:solidFill>
                <a:schemeClr val="dk2"/>
              </a:solidFill>
            </a:endParaRPr>
          </a:p>
          <a:p>
            <a:pPr indent="0" lvl="0" marL="0" rtl="0" algn="l">
              <a:spcBef>
                <a:spcPts val="0"/>
              </a:spcBef>
              <a:spcAft>
                <a:spcPts val="0"/>
              </a:spcAft>
              <a:buClr>
                <a:schemeClr val="dk1"/>
              </a:buClr>
              <a:buSzPts val="1100"/>
              <a:buFont typeface="Arial"/>
              <a:buNone/>
            </a:pPr>
            <a:r>
              <a:rPr b="1" lang="de">
                <a:latin typeface="Source Sans Pro"/>
                <a:ea typeface="Source Sans Pro"/>
                <a:cs typeface="Source Sans Pro"/>
                <a:sym typeface="Source Sans Pro"/>
              </a:rPr>
              <a:t>username</a:t>
            </a:r>
            <a:r>
              <a:rPr lang="de"/>
              <a:t> als </a:t>
            </a:r>
            <a:r>
              <a:rPr lang="de">
                <a:solidFill>
                  <a:schemeClr val="dk2"/>
                </a:solidFill>
              </a:rPr>
              <a:t>VARCHAR(255)</a:t>
            </a:r>
            <a:endParaRPr>
              <a:solidFill>
                <a:schemeClr val="dk2"/>
              </a:solidFill>
            </a:endParaRPr>
          </a:p>
          <a:p>
            <a:pPr indent="0" lvl="0" marL="0" rtl="0" algn="l">
              <a:spcBef>
                <a:spcPts val="0"/>
              </a:spcBef>
              <a:spcAft>
                <a:spcPts val="0"/>
              </a:spcAft>
              <a:buClr>
                <a:schemeClr val="dk1"/>
              </a:buClr>
              <a:buSzPts val="1100"/>
              <a:buFont typeface="Arial"/>
              <a:buNone/>
            </a:pPr>
            <a:r>
              <a:rPr b="1" lang="de">
                <a:latin typeface="Source Sans Pro"/>
                <a:ea typeface="Source Sans Pro"/>
                <a:cs typeface="Source Sans Pro"/>
                <a:sym typeface="Source Sans Pro"/>
              </a:rPr>
              <a:t>punkte</a:t>
            </a:r>
            <a:r>
              <a:rPr lang="de"/>
              <a:t> als </a:t>
            </a:r>
            <a:r>
              <a:rPr lang="de">
                <a:solidFill>
                  <a:schemeClr val="dk2"/>
                </a:solidFill>
              </a:rPr>
              <a:t>INT</a:t>
            </a:r>
            <a:endParaRPr>
              <a:solidFill>
                <a:schemeClr val="dk2"/>
              </a:solidFill>
            </a:endParaRPr>
          </a:p>
          <a:p>
            <a:pPr indent="0" lvl="0" marL="0" rtl="0" algn="l">
              <a:spcBef>
                <a:spcPts val="0"/>
              </a:spcBef>
              <a:spcAft>
                <a:spcPts val="0"/>
              </a:spcAft>
              <a:buClr>
                <a:schemeClr val="dk1"/>
              </a:buClr>
              <a:buSzPts val="1100"/>
              <a:buFont typeface="Arial"/>
              <a:buNone/>
            </a:pPr>
            <a:r>
              <a:rPr b="1" lang="de">
                <a:latin typeface="Source Sans Pro"/>
                <a:ea typeface="Source Sans Pro"/>
                <a:cs typeface="Source Sans Pro"/>
                <a:sym typeface="Source Sans Pro"/>
              </a:rPr>
              <a:t>created</a:t>
            </a:r>
            <a:r>
              <a:rPr lang="de"/>
              <a:t> als </a:t>
            </a:r>
            <a:r>
              <a:rPr lang="de">
                <a:solidFill>
                  <a:schemeClr val="dk2"/>
                </a:solidFill>
              </a:rPr>
              <a:t>DATE</a:t>
            </a:r>
            <a:endParaRPr>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 INSERT – Daten einfügen</a:t>
            </a:r>
            <a:endParaRPr/>
          </a:p>
        </p:txBody>
      </p:sp>
      <p:sp>
        <p:nvSpPr>
          <p:cNvPr id="513" name="Google Shape;513;p7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Mit dem INSERT Befehl werden Daten in die Tabelle eingetragen.</a:t>
            </a:r>
            <a:endParaRPr/>
          </a:p>
          <a:p>
            <a:pPr indent="0" lvl="0" marL="0" rtl="0" algn="l">
              <a:spcBef>
                <a:spcPts val="0"/>
              </a:spcBef>
              <a:spcAft>
                <a:spcPts val="0"/>
              </a:spcAft>
              <a:buNone/>
            </a:pPr>
            <a:r>
              <a:t/>
            </a:r>
            <a:endParaRPr/>
          </a:p>
        </p:txBody>
      </p:sp>
      <p:pic>
        <p:nvPicPr>
          <p:cNvPr id="514" name="Google Shape;514;p70"/>
          <p:cNvPicPr preferRelativeResize="0"/>
          <p:nvPr/>
        </p:nvPicPr>
        <p:blipFill rotWithShape="1">
          <a:blip r:embed="rId3">
            <a:alphaModFix/>
          </a:blip>
          <a:srcRect b="44665" l="650" r="-650" t="0"/>
          <a:stretch/>
        </p:blipFill>
        <p:spPr>
          <a:xfrm>
            <a:off x="82188" y="1847355"/>
            <a:ext cx="8979625" cy="2526050"/>
          </a:xfrm>
          <a:prstGeom prst="rect">
            <a:avLst/>
          </a:prstGeom>
          <a:noFill/>
          <a:ln>
            <a:noFill/>
          </a:ln>
        </p:spPr>
      </p:pic>
      <p:sp>
        <p:nvSpPr>
          <p:cNvPr id="515" name="Google Shape;515;p70"/>
          <p:cNvSpPr txBox="1"/>
          <p:nvPr/>
        </p:nvSpPr>
        <p:spPr>
          <a:xfrm>
            <a:off x="3970975" y="2462325"/>
            <a:ext cx="4322700" cy="10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lt2"/>
                </a:solidFill>
                <a:latin typeface="Source Sans Pro"/>
                <a:ea typeface="Source Sans Pro"/>
                <a:cs typeface="Source Sans Pro"/>
                <a:sym typeface="Source Sans Pro"/>
              </a:rPr>
              <a:t>Bitte die Daten mit Insert in die Tabelle einfügen.</a:t>
            </a:r>
            <a:endParaRPr>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de">
                <a:solidFill>
                  <a:schemeClr val="lt2"/>
                </a:solidFill>
                <a:latin typeface="Source Sans Pro"/>
                <a:ea typeface="Source Sans Pro"/>
                <a:cs typeface="Source Sans Pro"/>
                <a:sym typeface="Source Sans Pro"/>
              </a:rPr>
              <a:t>Auch den hier unten.</a:t>
            </a:r>
            <a:endParaRPr>
              <a:solidFill>
                <a:schemeClr val="lt2"/>
              </a:solidFill>
              <a:latin typeface="Source Sans Pro"/>
              <a:ea typeface="Source Sans Pro"/>
              <a:cs typeface="Source Sans Pro"/>
              <a:sym typeface="Source Sans Pro"/>
            </a:endParaRPr>
          </a:p>
        </p:txBody>
      </p:sp>
      <p:cxnSp>
        <p:nvCxnSpPr>
          <p:cNvPr id="516" name="Google Shape;516;p70"/>
          <p:cNvCxnSpPr/>
          <p:nvPr/>
        </p:nvCxnSpPr>
        <p:spPr>
          <a:xfrm flipH="1">
            <a:off x="4471450" y="3400350"/>
            <a:ext cx="226500" cy="63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1"/>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ALTER TABLE wird genutzt um über add, delete oder modify Tabellenspalten anzupassen.</a:t>
            </a:r>
            <a:br>
              <a:rPr lang="de"/>
            </a:br>
            <a:endParaRPr/>
          </a:p>
          <a:p>
            <a:pPr indent="-342900" lvl="0" marL="457200" rtl="0" algn="l">
              <a:spcBef>
                <a:spcPts val="0"/>
              </a:spcBef>
              <a:spcAft>
                <a:spcPts val="0"/>
              </a:spcAft>
              <a:buSzPts val="1800"/>
              <a:buChar char="●"/>
            </a:pPr>
            <a:r>
              <a:rPr lang="de" sz="1800"/>
              <a:t>Spalte hinzufügen</a:t>
            </a:r>
            <a:endParaRPr sz="1800"/>
          </a:p>
          <a:p>
            <a:pPr indent="-342900" lvl="1" marL="914400" rtl="0" algn="l">
              <a:spcBef>
                <a:spcPts val="0"/>
              </a:spcBef>
              <a:spcAft>
                <a:spcPts val="0"/>
              </a:spcAft>
              <a:buSzPts val="1800"/>
              <a:buChar char="○"/>
            </a:pPr>
            <a:r>
              <a:rPr lang="de" sz="1800"/>
              <a:t>ALTER TABLE tablename ADD COLUMN spaltenname INT;</a:t>
            </a:r>
            <a:endParaRPr sz="1800"/>
          </a:p>
          <a:p>
            <a:pPr indent="-342900" lvl="0" marL="457200" rtl="0" algn="l">
              <a:spcBef>
                <a:spcPts val="0"/>
              </a:spcBef>
              <a:spcAft>
                <a:spcPts val="0"/>
              </a:spcAft>
              <a:buSzPts val="1800"/>
              <a:buChar char="●"/>
            </a:pPr>
            <a:r>
              <a:rPr lang="de" sz="1800"/>
              <a:t>Spalte entfernen</a:t>
            </a:r>
            <a:endParaRPr sz="1800"/>
          </a:p>
          <a:p>
            <a:pPr indent="-342900" lvl="1" marL="914400" rtl="0" algn="l">
              <a:spcBef>
                <a:spcPts val="0"/>
              </a:spcBef>
              <a:spcAft>
                <a:spcPts val="0"/>
              </a:spcAft>
              <a:buSzPts val="1800"/>
              <a:buChar char="○"/>
            </a:pPr>
            <a:r>
              <a:rPr lang="de" sz="1800"/>
              <a:t>ALTER TABLE tablename DROP spaltenname;</a:t>
            </a:r>
            <a:endParaRPr sz="1800"/>
          </a:p>
          <a:p>
            <a:pPr indent="-342900" lvl="0" marL="457200" rtl="0" algn="l">
              <a:spcBef>
                <a:spcPts val="0"/>
              </a:spcBef>
              <a:spcAft>
                <a:spcPts val="0"/>
              </a:spcAft>
              <a:buSzPts val="1800"/>
              <a:buChar char="●"/>
            </a:pPr>
            <a:r>
              <a:rPr lang="de" sz="1800"/>
              <a:t>Datentyp ändern</a:t>
            </a:r>
            <a:endParaRPr sz="1800"/>
          </a:p>
          <a:p>
            <a:pPr indent="-342900" lvl="1" marL="914400" rtl="0" algn="l">
              <a:spcBef>
                <a:spcPts val="0"/>
              </a:spcBef>
              <a:spcAft>
                <a:spcPts val="0"/>
              </a:spcAft>
              <a:buSzPts val="1800"/>
              <a:buChar char="○"/>
            </a:pPr>
            <a:r>
              <a:rPr lang="de" sz="1800"/>
              <a:t>ALTER TABLE tablename MODIFY spaltenname INTEGER;</a:t>
            </a:r>
            <a:endParaRPr sz="1800"/>
          </a:p>
          <a:p>
            <a:pPr indent="-342900" lvl="0" marL="457200" rtl="0" algn="l">
              <a:spcBef>
                <a:spcPts val="0"/>
              </a:spcBef>
              <a:spcAft>
                <a:spcPts val="0"/>
              </a:spcAft>
              <a:buSzPts val="1800"/>
              <a:buChar char="●"/>
            </a:pPr>
            <a:r>
              <a:rPr lang="de" sz="1800"/>
              <a:t>Mehrfachänderung (MySQL)</a:t>
            </a:r>
            <a:endParaRPr sz="1800"/>
          </a:p>
          <a:p>
            <a:pPr indent="-342900" lvl="1" marL="914400" rtl="0" algn="l">
              <a:spcBef>
                <a:spcPts val="0"/>
              </a:spcBef>
              <a:spcAft>
                <a:spcPts val="0"/>
              </a:spcAft>
              <a:buSzPts val="1800"/>
              <a:buChar char="○"/>
            </a:pPr>
            <a:r>
              <a:rPr lang="de" sz="1800"/>
              <a:t>ALTER TABLE tablename CHANGE spaltennamealt spaltennameneu [new_data_type];</a:t>
            </a:r>
            <a:endParaRPr sz="1800"/>
          </a:p>
          <a:p>
            <a:pPr indent="0" lvl="0" marL="457200" rtl="0" algn="l">
              <a:spcBef>
                <a:spcPts val="0"/>
              </a:spcBef>
              <a:spcAft>
                <a:spcPts val="0"/>
              </a:spcAft>
              <a:buNone/>
            </a:pPr>
            <a:r>
              <a:t/>
            </a:r>
            <a:endParaRPr sz="1800"/>
          </a:p>
        </p:txBody>
      </p:sp>
      <p:sp>
        <p:nvSpPr>
          <p:cNvPr id="522" name="Google Shape;522;p7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ALTER - Tabellenstruktur ändern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 - ALTER</a:t>
            </a:r>
            <a:endParaRPr/>
          </a:p>
        </p:txBody>
      </p:sp>
      <p:sp>
        <p:nvSpPr>
          <p:cNvPr id="528" name="Google Shape;528;p72"/>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10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
        <p:nvSpPr>
          <p:cNvPr id="529" name="Google Shape;529;p72"/>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a:p>
            <a:pPr indent="0" lvl="0" marL="0" rtl="0" algn="l">
              <a:spcBef>
                <a:spcPts val="0"/>
              </a:spcBef>
              <a:spcAft>
                <a:spcPts val="0"/>
              </a:spcAft>
              <a:buNone/>
            </a:pPr>
            <a:r>
              <a:t/>
            </a:r>
            <a:endParaRPr/>
          </a:p>
        </p:txBody>
      </p:sp>
      <p:sp>
        <p:nvSpPr>
          <p:cNvPr id="530" name="Google Shape;530;p72"/>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Spalten Namen eindeutschen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Erweitern der Tabelle um Geburtstag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Falls noch nicht eingestellt, PersonID auf AUTO_INCREMENT stellen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3"/>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ACHTUNG: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
              <a:t>Die Gefahr eines “FULL TABLE”-Scans in produktiv besteht.</a:t>
            </a:r>
            <a:endParaRPr/>
          </a:p>
          <a:p>
            <a:pPr indent="0" lvl="0" marL="0" rtl="0" algn="l">
              <a:spcBef>
                <a:spcPts val="0"/>
              </a:spcBef>
              <a:spcAft>
                <a:spcPts val="0"/>
              </a:spcAft>
              <a:buClr>
                <a:schemeClr val="dk1"/>
              </a:buClr>
              <a:buSzPts val="1100"/>
              <a:buFont typeface="Arial"/>
              <a:buNone/>
            </a:pPr>
            <a:r>
              <a:rPr lang="de"/>
              <a:t>Mit dem Ihre alle anderen Anfragen blockiert.</a:t>
            </a:r>
            <a:endParaRPr/>
          </a:p>
          <a:p>
            <a:pPr indent="0" lvl="0" marL="0" rtl="0" algn="l">
              <a:spcBef>
                <a:spcPts val="0"/>
              </a:spcBef>
              <a:spcAft>
                <a:spcPts val="0"/>
              </a:spcAft>
              <a:buClr>
                <a:schemeClr val="dk1"/>
              </a:buClr>
              <a:buSzPts val="1100"/>
              <a:buFont typeface="Arial"/>
              <a:buNone/>
            </a:pPr>
            <a:r>
              <a:rPr lang="de"/>
              <a:t>Gerade bei Datenbank-zentralistischen Software-Architekturen möglich.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36" name="Google Shape;536;p73"/>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SELECT - Daten auslesen</a:t>
            </a:r>
            <a:endParaRPr/>
          </a:p>
        </p:txBody>
      </p:sp>
      <p:pic>
        <p:nvPicPr>
          <p:cNvPr id="537" name="Google Shape;537;p73"/>
          <p:cNvPicPr preferRelativeResize="0"/>
          <p:nvPr/>
        </p:nvPicPr>
        <p:blipFill rotWithShape="1">
          <a:blip r:embed="rId3">
            <a:alphaModFix/>
          </a:blip>
          <a:srcRect b="0" l="0" r="29368" t="0"/>
          <a:stretch/>
        </p:blipFill>
        <p:spPr>
          <a:xfrm>
            <a:off x="595075" y="1260000"/>
            <a:ext cx="3323425" cy="3200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4"/>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Nur bestimmte Spalten selektieren</a:t>
            </a:r>
            <a:endParaRPr/>
          </a:p>
        </p:txBody>
      </p:sp>
      <p:pic>
        <p:nvPicPr>
          <p:cNvPr id="543" name="Google Shape;543;p74"/>
          <p:cNvPicPr preferRelativeResize="0"/>
          <p:nvPr/>
        </p:nvPicPr>
        <p:blipFill>
          <a:blip r:embed="rId3">
            <a:alphaModFix/>
          </a:blip>
          <a:stretch>
            <a:fillRect/>
          </a:stretch>
        </p:blipFill>
        <p:spPr>
          <a:xfrm>
            <a:off x="1856142" y="1345280"/>
            <a:ext cx="5431725" cy="3191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5"/>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Wenn man möchte, kann man auch den Namen einer Spalte </a:t>
            </a:r>
            <a:r>
              <a:rPr lang="de"/>
              <a:t>umbenennen</a:t>
            </a:r>
            <a:r>
              <a:rPr lang="de"/>
              <a:t> (die Tabelle oder der Spaltenname ändert sich dadurch nicht, nur das selektierte Ergebnis hat den geänderten Namen):</a:t>
            </a:r>
            <a:endParaRPr/>
          </a:p>
          <a:p>
            <a:pPr indent="0" lvl="0" marL="0" rtl="0" algn="l">
              <a:spcBef>
                <a:spcPts val="0"/>
              </a:spcBef>
              <a:spcAft>
                <a:spcPts val="0"/>
              </a:spcAft>
              <a:buNone/>
            </a:pPr>
            <a:r>
              <a:t/>
            </a:r>
            <a:endParaRPr/>
          </a:p>
        </p:txBody>
      </p:sp>
      <p:sp>
        <p:nvSpPr>
          <p:cNvPr id="549" name="Google Shape;549;p7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000"/>
              <a:t>Aliase für </a:t>
            </a:r>
            <a:r>
              <a:rPr lang="de" sz="2000"/>
              <a:t>Spaltennamen vergeben mit “AS”</a:t>
            </a:r>
            <a:endParaRPr sz="2000"/>
          </a:p>
        </p:txBody>
      </p:sp>
      <p:pic>
        <p:nvPicPr>
          <p:cNvPr id="550" name="Google Shape;550;p75"/>
          <p:cNvPicPr preferRelativeResize="0"/>
          <p:nvPr/>
        </p:nvPicPr>
        <p:blipFill>
          <a:blip r:embed="rId3">
            <a:alphaModFix/>
          </a:blip>
          <a:stretch>
            <a:fillRect/>
          </a:stretch>
        </p:blipFill>
        <p:spPr>
          <a:xfrm>
            <a:off x="298450" y="1260000"/>
            <a:ext cx="4060575" cy="1998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ORDER BY – Sortieren</a:t>
            </a:r>
            <a:endParaRPr/>
          </a:p>
        </p:txBody>
      </p:sp>
      <p:sp>
        <p:nvSpPr>
          <p:cNvPr id="556" name="Google Shape;556;p76"/>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Mit ORDER BY kann man das Ergebnis einer Selektion auf- oder absteigend sortieren.</a:t>
            </a:r>
            <a:endParaRPr/>
          </a:p>
          <a:p>
            <a:pPr indent="0" lvl="0" marL="0" rtl="0" algn="l">
              <a:spcBef>
                <a:spcPts val="0"/>
              </a:spcBef>
              <a:spcAft>
                <a:spcPts val="0"/>
              </a:spcAft>
              <a:buNone/>
            </a:pPr>
            <a:r>
              <a:rPr b="1" i="1" lang="de"/>
              <a:t>ASC</a:t>
            </a:r>
            <a:r>
              <a:rPr lang="de"/>
              <a:t> = aufsteigend sortieren (kleinster Wert zuerst), default</a:t>
            </a:r>
            <a:endParaRPr/>
          </a:p>
          <a:p>
            <a:pPr indent="0" lvl="0" marL="0" rtl="0" algn="l">
              <a:spcBef>
                <a:spcPts val="0"/>
              </a:spcBef>
              <a:spcAft>
                <a:spcPts val="0"/>
              </a:spcAft>
              <a:buNone/>
            </a:pPr>
            <a:r>
              <a:rPr b="1" i="1" lang="de"/>
              <a:t>DESC</a:t>
            </a:r>
            <a:r>
              <a:rPr lang="de"/>
              <a:t> = absteigend sortieren (größter Wert zuerst)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57" name="Google Shape;557;p76"/>
          <p:cNvPicPr preferRelativeResize="0"/>
          <p:nvPr/>
        </p:nvPicPr>
        <p:blipFill>
          <a:blip r:embed="rId3">
            <a:alphaModFix/>
          </a:blip>
          <a:stretch>
            <a:fillRect/>
          </a:stretch>
        </p:blipFill>
        <p:spPr>
          <a:xfrm>
            <a:off x="106450" y="1304275"/>
            <a:ext cx="4333875" cy="257175"/>
          </a:xfrm>
          <a:prstGeom prst="rect">
            <a:avLst/>
          </a:prstGeom>
          <a:noFill/>
          <a:ln>
            <a:noFill/>
          </a:ln>
        </p:spPr>
      </p:pic>
      <p:pic>
        <p:nvPicPr>
          <p:cNvPr id="558" name="Google Shape;558;p76"/>
          <p:cNvPicPr preferRelativeResize="0"/>
          <p:nvPr/>
        </p:nvPicPr>
        <p:blipFill rotWithShape="1">
          <a:blip r:embed="rId4">
            <a:alphaModFix/>
          </a:blip>
          <a:srcRect b="0" l="0" r="14442" t="0"/>
          <a:stretch/>
        </p:blipFill>
        <p:spPr>
          <a:xfrm>
            <a:off x="428025" y="1869500"/>
            <a:ext cx="3690725" cy="2594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7"/>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ORDER BY - </a:t>
            </a:r>
            <a:r>
              <a:rPr lang="de"/>
              <a:t>Spalten sortieren</a:t>
            </a:r>
            <a:endParaRPr/>
          </a:p>
        </p:txBody>
      </p:sp>
      <p:pic>
        <p:nvPicPr>
          <p:cNvPr id="564" name="Google Shape;564;p77"/>
          <p:cNvPicPr preferRelativeResize="0"/>
          <p:nvPr/>
        </p:nvPicPr>
        <p:blipFill>
          <a:blip r:embed="rId3">
            <a:alphaModFix/>
          </a:blip>
          <a:stretch>
            <a:fillRect/>
          </a:stretch>
        </p:blipFill>
        <p:spPr>
          <a:xfrm>
            <a:off x="193775" y="1278393"/>
            <a:ext cx="5424050" cy="3262475"/>
          </a:xfrm>
          <a:prstGeom prst="rect">
            <a:avLst/>
          </a:prstGeom>
          <a:noFill/>
          <a:ln>
            <a:noFill/>
          </a:ln>
        </p:spPr>
      </p:pic>
      <p:sp>
        <p:nvSpPr>
          <p:cNvPr id="565" name="Google Shape;565;p77"/>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Ordnen </a:t>
            </a:r>
            <a:endParaRPr/>
          </a:p>
        </p:txBody>
      </p:sp>
      <p:sp>
        <p:nvSpPr>
          <p:cNvPr id="566" name="Google Shape;566;p77"/>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Ordnen sie die Spieler nach Punkten.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Es war einmal…</a:t>
            </a:r>
            <a:endParaRPr b="1" sz="3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8"/>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DISTINCT - Eindeutigkeit auf Spalten</a:t>
            </a:r>
            <a:endParaRPr/>
          </a:p>
        </p:txBody>
      </p:sp>
      <p:sp>
        <p:nvSpPr>
          <p:cNvPr id="572" name="Google Shape;572;p78"/>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Wenn man eine Tabelle hat, in der viele Werte doppelt vorkommen, kann man mit dem Schlüsselwort DISTINCT die Selektion von doppelten Werten befreien.</a:t>
            </a:r>
            <a:endParaRPr/>
          </a:p>
          <a:p>
            <a:pPr indent="0" lvl="0" marL="0" rtl="0" algn="l">
              <a:spcBef>
                <a:spcPts val="0"/>
              </a:spcBef>
              <a:spcAft>
                <a:spcPts val="0"/>
              </a:spcAft>
              <a:buNone/>
            </a:pPr>
            <a:r>
              <a:rPr lang="de"/>
              <a:t>DISTINCT Syntax</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73" name="Google Shape;573;p78"/>
          <p:cNvPicPr preferRelativeResize="0"/>
          <p:nvPr/>
        </p:nvPicPr>
        <p:blipFill>
          <a:blip r:embed="rId3">
            <a:alphaModFix/>
          </a:blip>
          <a:stretch>
            <a:fillRect/>
          </a:stretch>
        </p:blipFill>
        <p:spPr>
          <a:xfrm>
            <a:off x="356100" y="1681163"/>
            <a:ext cx="971550" cy="1781175"/>
          </a:xfrm>
          <a:prstGeom prst="rect">
            <a:avLst/>
          </a:prstGeom>
          <a:noFill/>
          <a:ln>
            <a:noFill/>
          </a:ln>
        </p:spPr>
      </p:pic>
      <p:pic>
        <p:nvPicPr>
          <p:cNvPr id="574" name="Google Shape;574;p78"/>
          <p:cNvPicPr preferRelativeResize="0"/>
          <p:nvPr/>
        </p:nvPicPr>
        <p:blipFill>
          <a:blip r:embed="rId4">
            <a:alphaModFix/>
          </a:blip>
          <a:stretch>
            <a:fillRect/>
          </a:stretch>
        </p:blipFill>
        <p:spPr>
          <a:xfrm>
            <a:off x="356100" y="1567900"/>
            <a:ext cx="3176542" cy="2007725"/>
          </a:xfrm>
          <a:prstGeom prst="rect">
            <a:avLst/>
          </a:prstGeom>
          <a:noFill/>
          <a:ln>
            <a:noFill/>
          </a:ln>
        </p:spPr>
      </p:pic>
      <p:pic>
        <p:nvPicPr>
          <p:cNvPr id="575" name="Google Shape;575;p78"/>
          <p:cNvPicPr preferRelativeResize="0"/>
          <p:nvPr/>
        </p:nvPicPr>
        <p:blipFill>
          <a:blip r:embed="rId5">
            <a:alphaModFix/>
          </a:blip>
          <a:stretch>
            <a:fillRect/>
          </a:stretch>
        </p:blipFill>
        <p:spPr>
          <a:xfrm>
            <a:off x="356100" y="1260000"/>
            <a:ext cx="4053600" cy="34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9"/>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Change the Name</a:t>
            </a:r>
            <a:endParaRPr/>
          </a:p>
        </p:txBody>
      </p:sp>
      <p:sp>
        <p:nvSpPr>
          <p:cNvPr id="581" name="Google Shape;581;p79"/>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Nennen sie für den Select Punkte in Points um</a:t>
            </a:r>
            <a:endParaRPr/>
          </a:p>
        </p:txBody>
      </p:sp>
      <p:sp>
        <p:nvSpPr>
          <p:cNvPr id="582" name="Google Shape;582;p79"/>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Punkte</a:t>
            </a:r>
            <a:endParaRPr/>
          </a:p>
        </p:txBody>
      </p:sp>
      <p:sp>
        <p:nvSpPr>
          <p:cNvPr id="583" name="Google Shape;583;p79"/>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84" name="Google Shape;584;p79"/>
          <p:cNvPicPr preferRelativeResize="0"/>
          <p:nvPr/>
        </p:nvPicPr>
        <p:blipFill>
          <a:blip r:embed="rId3">
            <a:alphaModFix/>
          </a:blip>
          <a:stretch>
            <a:fillRect/>
          </a:stretch>
        </p:blipFill>
        <p:spPr>
          <a:xfrm>
            <a:off x="1316237" y="1572638"/>
            <a:ext cx="4060575" cy="1998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WHERE – Auswahl eingrenzen</a:t>
            </a:r>
            <a:endParaRPr/>
          </a:p>
        </p:txBody>
      </p:sp>
      <p:sp>
        <p:nvSpPr>
          <p:cNvPr id="590" name="Google Shape;590;p80"/>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Mit WHERE kann man das Ergebnis einer Selektion begrenzen.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Für die Beispiele nutzen wir folgende Tabelle:</a:t>
            </a:r>
            <a:endParaRPr/>
          </a:p>
          <a:p>
            <a:pPr indent="0" lvl="0" marL="0" rtl="0" algn="l">
              <a:spcBef>
                <a:spcPts val="0"/>
              </a:spcBef>
              <a:spcAft>
                <a:spcPts val="0"/>
              </a:spcAft>
              <a:buNone/>
            </a:pPr>
            <a:r>
              <a:t/>
            </a:r>
            <a:endParaRPr/>
          </a:p>
        </p:txBody>
      </p:sp>
      <p:pic>
        <p:nvPicPr>
          <p:cNvPr id="591" name="Google Shape;591;p80"/>
          <p:cNvPicPr preferRelativeResize="0"/>
          <p:nvPr/>
        </p:nvPicPr>
        <p:blipFill>
          <a:blip r:embed="rId3">
            <a:alphaModFix/>
          </a:blip>
          <a:stretch>
            <a:fillRect/>
          </a:stretch>
        </p:blipFill>
        <p:spPr>
          <a:xfrm>
            <a:off x="317925" y="3477400"/>
            <a:ext cx="4582775" cy="269825"/>
          </a:xfrm>
          <a:prstGeom prst="rect">
            <a:avLst/>
          </a:prstGeom>
          <a:noFill/>
          <a:ln>
            <a:noFill/>
          </a:ln>
        </p:spPr>
      </p:pic>
      <p:pic>
        <p:nvPicPr>
          <p:cNvPr id="592" name="Google Shape;592;p80"/>
          <p:cNvPicPr preferRelativeResize="0"/>
          <p:nvPr/>
        </p:nvPicPr>
        <p:blipFill>
          <a:blip r:embed="rId4">
            <a:alphaModFix/>
          </a:blip>
          <a:stretch>
            <a:fillRect/>
          </a:stretch>
        </p:blipFill>
        <p:spPr>
          <a:xfrm>
            <a:off x="790450" y="1356150"/>
            <a:ext cx="3028950" cy="1819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1"/>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Vergleichsoperatoren</a:t>
            </a:r>
            <a:endParaRPr/>
          </a:p>
        </p:txBody>
      </p:sp>
      <p:pic>
        <p:nvPicPr>
          <p:cNvPr id="598" name="Google Shape;598;p81"/>
          <p:cNvPicPr preferRelativeResize="0"/>
          <p:nvPr/>
        </p:nvPicPr>
        <p:blipFill>
          <a:blip r:embed="rId3">
            <a:alphaModFix/>
          </a:blip>
          <a:stretch>
            <a:fillRect/>
          </a:stretch>
        </p:blipFill>
        <p:spPr>
          <a:xfrm>
            <a:off x="1196813" y="1353450"/>
            <a:ext cx="6750375" cy="3343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2"/>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Logische Operatoren</a:t>
            </a:r>
            <a:endParaRPr/>
          </a:p>
        </p:txBody>
      </p:sp>
      <p:pic>
        <p:nvPicPr>
          <p:cNvPr id="604" name="Google Shape;604;p82"/>
          <p:cNvPicPr preferRelativeResize="0"/>
          <p:nvPr/>
        </p:nvPicPr>
        <p:blipFill>
          <a:blip r:embed="rId3">
            <a:alphaModFix/>
          </a:blip>
          <a:stretch>
            <a:fillRect/>
          </a:stretch>
        </p:blipFill>
        <p:spPr>
          <a:xfrm>
            <a:off x="1062787" y="1156200"/>
            <a:ext cx="7018424" cy="37279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3"/>
          <p:cNvSpPr txBox="1"/>
          <p:nvPr>
            <p:ph type="title"/>
          </p:nvPr>
        </p:nvSpPr>
        <p:spPr>
          <a:xfrm>
            <a:off x="0" y="564000"/>
            <a:ext cx="5477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WHERE - Beispiele</a:t>
            </a:r>
            <a:endParaRPr/>
          </a:p>
        </p:txBody>
      </p:sp>
      <p:pic>
        <p:nvPicPr>
          <p:cNvPr id="610" name="Google Shape;610;p83"/>
          <p:cNvPicPr preferRelativeResize="0"/>
          <p:nvPr/>
        </p:nvPicPr>
        <p:blipFill>
          <a:blip r:embed="rId3">
            <a:alphaModFix/>
          </a:blip>
          <a:stretch>
            <a:fillRect/>
          </a:stretch>
        </p:blipFill>
        <p:spPr>
          <a:xfrm>
            <a:off x="2206656" y="1347075"/>
            <a:ext cx="4911075" cy="3416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4"/>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WHERE auf Strings anwenden</a:t>
            </a:r>
            <a:endParaRPr/>
          </a:p>
        </p:txBody>
      </p:sp>
      <p:sp>
        <p:nvSpPr>
          <p:cNvPr id="616" name="Google Shape;616;p84"/>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Wenn man keinen bestimmten User selektieren möchte, sondern z.b. alle User deren username mit dem Buchstaben “M” beginnt, kann man dafür  das Schlüsselwort “LIKE” mit einer Wildcard (%) nutzen:</a:t>
            </a:r>
            <a:endParaRPr/>
          </a:p>
        </p:txBody>
      </p:sp>
      <p:pic>
        <p:nvPicPr>
          <p:cNvPr id="617" name="Google Shape;617;p84"/>
          <p:cNvPicPr preferRelativeResize="0"/>
          <p:nvPr/>
        </p:nvPicPr>
        <p:blipFill>
          <a:blip r:embed="rId3">
            <a:alphaModFix/>
          </a:blip>
          <a:stretch>
            <a:fillRect/>
          </a:stretch>
        </p:blipFill>
        <p:spPr>
          <a:xfrm>
            <a:off x="311700" y="1257213"/>
            <a:ext cx="3838575" cy="990600"/>
          </a:xfrm>
          <a:prstGeom prst="rect">
            <a:avLst/>
          </a:prstGeom>
          <a:noFill/>
          <a:ln>
            <a:noFill/>
          </a:ln>
        </p:spPr>
      </p:pic>
      <p:pic>
        <p:nvPicPr>
          <p:cNvPr id="618" name="Google Shape;618;p84"/>
          <p:cNvPicPr preferRelativeResize="0"/>
          <p:nvPr/>
        </p:nvPicPr>
        <p:blipFill>
          <a:blip r:embed="rId4">
            <a:alphaModFix/>
          </a:blip>
          <a:stretch>
            <a:fillRect/>
          </a:stretch>
        </p:blipFill>
        <p:spPr>
          <a:xfrm>
            <a:off x="526013" y="2720100"/>
            <a:ext cx="3409950" cy="1190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LIKE - Wildcard-Verwendung bei Strings</a:t>
            </a:r>
            <a:endParaRPr/>
          </a:p>
        </p:txBody>
      </p:sp>
      <p:sp>
        <p:nvSpPr>
          <p:cNvPr id="624" name="Google Shape;624;p85"/>
          <p:cNvSpPr txBox="1"/>
          <p:nvPr>
            <p:ph idx="1" type="body"/>
          </p:nvPr>
        </p:nvSpPr>
        <p:spPr>
          <a:xfrm>
            <a:off x="4500000" y="1348175"/>
            <a:ext cx="4313700" cy="34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Die Wildcard besagt, dass alles selektiert wird, solange der erste Buchstabe ein “M” ist. Die Wildcard steht dabei für alle anderen Zeichen. Wenn  man alle User selektieren möchte, in deren Namen irgendwo ein “L” vorkommt, kann man das folgendermaßen machen:</a:t>
            </a:r>
            <a:endParaRPr/>
          </a:p>
          <a:p>
            <a:pPr indent="0" lvl="0" marL="0" rtl="0" algn="l">
              <a:spcBef>
                <a:spcPts val="0"/>
              </a:spcBef>
              <a:spcAft>
                <a:spcPts val="0"/>
              </a:spcAft>
              <a:buNone/>
            </a:pPr>
            <a:r>
              <a:t/>
            </a:r>
            <a:endParaRPr/>
          </a:p>
        </p:txBody>
      </p:sp>
      <p:pic>
        <p:nvPicPr>
          <p:cNvPr id="625" name="Google Shape;625;p85"/>
          <p:cNvPicPr preferRelativeResize="0"/>
          <p:nvPr/>
        </p:nvPicPr>
        <p:blipFill>
          <a:blip r:embed="rId3">
            <a:alphaModFix/>
          </a:blip>
          <a:stretch>
            <a:fillRect/>
          </a:stretch>
        </p:blipFill>
        <p:spPr>
          <a:xfrm>
            <a:off x="243300" y="1507938"/>
            <a:ext cx="4000500" cy="14573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AND, OR</a:t>
            </a:r>
            <a:endParaRPr/>
          </a:p>
        </p:txBody>
      </p:sp>
      <p:sp>
        <p:nvSpPr>
          <p:cNvPr id="631" name="Google Shape;631;p86"/>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Mit AND und OR kann man seine Auswahl noch verfeinern: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OR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32" name="Google Shape;632;p86"/>
          <p:cNvPicPr preferRelativeResize="0"/>
          <p:nvPr/>
        </p:nvPicPr>
        <p:blipFill>
          <a:blip r:embed="rId3">
            <a:alphaModFix/>
          </a:blip>
          <a:stretch>
            <a:fillRect/>
          </a:stretch>
        </p:blipFill>
        <p:spPr>
          <a:xfrm>
            <a:off x="299238" y="2225450"/>
            <a:ext cx="4791075" cy="1295400"/>
          </a:xfrm>
          <a:prstGeom prst="rect">
            <a:avLst/>
          </a:prstGeom>
          <a:noFill/>
          <a:ln>
            <a:noFill/>
          </a:ln>
        </p:spPr>
      </p:pic>
      <p:grpSp>
        <p:nvGrpSpPr>
          <p:cNvPr id="633" name="Google Shape;633;p86"/>
          <p:cNvGrpSpPr/>
          <p:nvPr/>
        </p:nvGrpSpPr>
        <p:grpSpPr>
          <a:xfrm>
            <a:off x="5393263" y="2961075"/>
            <a:ext cx="3350328" cy="1612838"/>
            <a:chOff x="5150688" y="2776825"/>
            <a:chExt cx="3350328" cy="1612838"/>
          </a:xfrm>
        </p:grpSpPr>
        <p:pic>
          <p:nvPicPr>
            <p:cNvPr id="634" name="Google Shape;634;p86"/>
            <p:cNvPicPr preferRelativeResize="0"/>
            <p:nvPr/>
          </p:nvPicPr>
          <p:blipFill>
            <a:blip r:embed="rId4">
              <a:alphaModFix/>
            </a:blip>
            <a:stretch>
              <a:fillRect/>
            </a:stretch>
          </p:blipFill>
          <p:spPr>
            <a:xfrm>
              <a:off x="5150688" y="2776825"/>
              <a:ext cx="3350328" cy="269825"/>
            </a:xfrm>
            <a:prstGeom prst="rect">
              <a:avLst/>
            </a:prstGeom>
            <a:noFill/>
            <a:ln>
              <a:noFill/>
            </a:ln>
          </p:spPr>
        </p:pic>
        <p:pic>
          <p:nvPicPr>
            <p:cNvPr id="635" name="Google Shape;635;p86"/>
            <p:cNvPicPr preferRelativeResize="0"/>
            <p:nvPr/>
          </p:nvPicPr>
          <p:blipFill>
            <a:blip r:embed="rId5">
              <a:alphaModFix/>
            </a:blip>
            <a:stretch>
              <a:fillRect/>
            </a:stretch>
          </p:blipFill>
          <p:spPr>
            <a:xfrm>
              <a:off x="5311375" y="3046638"/>
              <a:ext cx="3028950" cy="1343025"/>
            </a:xfrm>
            <a:prstGeom prst="rect">
              <a:avLst/>
            </a:prstGeom>
            <a:noFill/>
            <a:ln>
              <a:noFill/>
            </a:ln>
          </p:spPr>
        </p:pic>
      </p:grpSp>
      <p:sp>
        <p:nvSpPr>
          <p:cNvPr id="636" name="Google Shape;636;p86"/>
          <p:cNvSpPr txBox="1"/>
          <p:nvPr/>
        </p:nvSpPr>
        <p:spPr>
          <a:xfrm>
            <a:off x="2219088" y="1902050"/>
            <a:ext cx="11256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2"/>
                </a:solidFill>
                <a:latin typeface="Asap SemiBold"/>
                <a:ea typeface="Asap SemiBold"/>
                <a:cs typeface="Asap SemiBold"/>
                <a:sym typeface="Asap SemiBold"/>
              </a:rPr>
              <a:t>AND</a:t>
            </a:r>
            <a:endParaRPr>
              <a:solidFill>
                <a:schemeClr val="dk2"/>
              </a:solidFill>
              <a:latin typeface="Asap SemiBold"/>
              <a:ea typeface="Asap SemiBold"/>
              <a:cs typeface="Asap SemiBold"/>
              <a:sym typeface="Asap SemiBold"/>
            </a:endParaRPr>
          </a:p>
        </p:txBody>
      </p:sp>
      <p:sp>
        <p:nvSpPr>
          <p:cNvPr id="637" name="Google Shape;637;p86"/>
          <p:cNvSpPr txBox="1"/>
          <p:nvPr/>
        </p:nvSpPr>
        <p:spPr>
          <a:xfrm>
            <a:off x="6689275" y="2637675"/>
            <a:ext cx="11256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2"/>
                </a:solidFill>
                <a:latin typeface="Asap SemiBold"/>
                <a:ea typeface="Asap SemiBold"/>
                <a:cs typeface="Asap SemiBold"/>
                <a:sym typeface="Asap SemiBold"/>
              </a:rPr>
              <a:t>OR</a:t>
            </a:r>
            <a:endParaRPr>
              <a:solidFill>
                <a:schemeClr val="dk2"/>
              </a:solidFill>
              <a:latin typeface="Asap SemiBold"/>
              <a:ea typeface="Asap SemiBold"/>
              <a:cs typeface="Asap SemiBold"/>
              <a:sym typeface="Asap SemiBo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UPDATE – Daten aktualisieren</a:t>
            </a:r>
            <a:endParaRPr/>
          </a:p>
        </p:txBody>
      </p:sp>
      <p:sp>
        <p:nvSpPr>
          <p:cNvPr id="643" name="Google Shape;643;p87"/>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Mit UPDATE kannst du Werte aktualisieren.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Wenn man bei der UPDATE-Operation keine Eingrenzung mit WHERE setzt, werden alle Werte der Spalte für die jeweilige Tabelle auf den  neuen Wert geändert. In der Regel möchte man aber nur den Wert einer bestimmten Zeile ändern, daher sollte man unbedingt darauf achten, die  WHERE-Bedingung zu setzen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44" name="Google Shape;644;p87"/>
          <p:cNvPicPr preferRelativeResize="0"/>
          <p:nvPr/>
        </p:nvPicPr>
        <p:blipFill>
          <a:blip r:embed="rId3">
            <a:alphaModFix/>
          </a:blip>
          <a:stretch>
            <a:fillRect/>
          </a:stretch>
        </p:blipFill>
        <p:spPr>
          <a:xfrm>
            <a:off x="687725" y="3607850"/>
            <a:ext cx="7768549" cy="4879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8"/>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Als erstes wollen wir die Punktzahl des Users “friedel85″ von 0 auf 37 ändern.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Als nächstes soll der Name des Users “joooschi” auf “joschi” geändert und gleichzeitig seine Punktzahl um 50 Punkte erhöht werden:</a:t>
            </a:r>
            <a:endParaRPr/>
          </a:p>
        </p:txBody>
      </p:sp>
      <p:sp>
        <p:nvSpPr>
          <p:cNvPr id="650" name="Google Shape;650;p88"/>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 - UPDATE</a:t>
            </a:r>
            <a:endParaRPr/>
          </a:p>
        </p:txBody>
      </p:sp>
      <p:sp>
        <p:nvSpPr>
          <p:cNvPr id="651" name="Google Shape;651;p88"/>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endParaRPr/>
          </a:p>
          <a:p>
            <a:pPr indent="0" lvl="0" marL="0" rtl="0" algn="l">
              <a:spcBef>
                <a:spcPts val="0"/>
              </a:spcBef>
              <a:spcAft>
                <a:spcPts val="0"/>
              </a:spcAft>
              <a:buNone/>
            </a:pPr>
            <a:r>
              <a:rPr b="1" lang="de" sz="1000">
                <a:solidFill>
                  <a:srgbClr val="000000"/>
                </a:solidFill>
                <a:latin typeface="Source Sans Pro"/>
                <a:ea typeface="Source Sans Pro"/>
                <a:cs typeface="Source Sans Pro"/>
                <a:sym typeface="Source Sans Pro"/>
              </a:rPr>
              <a:t>10 MINUTEN</a:t>
            </a:r>
            <a:endParaRPr b="1" sz="1000">
              <a:solidFill>
                <a:srgbClr val="000000"/>
              </a:solidFill>
              <a:latin typeface="Source Sans Pro"/>
              <a:ea typeface="Source Sans Pro"/>
              <a:cs typeface="Source Sans Pro"/>
              <a:sym typeface="Source Sans Pro"/>
            </a:endParaRPr>
          </a:p>
        </p:txBody>
      </p:sp>
      <p:pic>
        <p:nvPicPr>
          <p:cNvPr id="652" name="Google Shape;652;p88"/>
          <p:cNvPicPr preferRelativeResize="0"/>
          <p:nvPr/>
        </p:nvPicPr>
        <p:blipFill>
          <a:blip r:embed="rId3">
            <a:alphaModFix/>
          </a:blip>
          <a:stretch>
            <a:fillRect/>
          </a:stretch>
        </p:blipFill>
        <p:spPr>
          <a:xfrm>
            <a:off x="377863" y="1943425"/>
            <a:ext cx="6000075" cy="735075"/>
          </a:xfrm>
          <a:prstGeom prst="rect">
            <a:avLst/>
          </a:prstGeom>
          <a:noFill/>
          <a:ln>
            <a:noFill/>
          </a:ln>
        </p:spPr>
      </p:pic>
      <p:pic>
        <p:nvPicPr>
          <p:cNvPr id="653" name="Google Shape;653;p88"/>
          <p:cNvPicPr preferRelativeResize="0"/>
          <p:nvPr/>
        </p:nvPicPr>
        <p:blipFill>
          <a:blip r:embed="rId4">
            <a:alphaModFix/>
          </a:blip>
          <a:stretch>
            <a:fillRect/>
          </a:stretch>
        </p:blipFill>
        <p:spPr>
          <a:xfrm>
            <a:off x="377875" y="3708688"/>
            <a:ext cx="8679900" cy="469184"/>
          </a:xfrm>
          <a:prstGeom prst="rect">
            <a:avLst/>
          </a:prstGeom>
          <a:noFill/>
          <a:ln>
            <a:noFill/>
          </a:ln>
        </p:spPr>
      </p:pic>
      <p:sp>
        <p:nvSpPr>
          <p:cNvPr id="654" name="Google Shape;654;p88"/>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GRUPPENAUFGABE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 DELETE – Zeilen löschen</a:t>
            </a:r>
            <a:endParaRPr/>
          </a:p>
        </p:txBody>
      </p:sp>
      <p:sp>
        <p:nvSpPr>
          <p:cNvPr id="660" name="Google Shape;660;p89"/>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Mit DELETE kann man Einträge aus der Datenbank löschen.</a:t>
            </a:r>
            <a:endParaRPr/>
          </a:p>
          <a:p>
            <a:pPr indent="0" lvl="0" marL="0" rtl="0" algn="l">
              <a:spcBef>
                <a:spcPts val="0"/>
              </a:spcBef>
              <a:spcAft>
                <a:spcPts val="0"/>
              </a:spcAft>
              <a:buNone/>
            </a:pPr>
            <a:r>
              <a:rPr lang="de"/>
              <a:t>DELETE Syntax</a:t>
            </a:r>
            <a:endParaRPr/>
          </a:p>
          <a:p>
            <a:pPr indent="0" lvl="0" marL="0" rtl="0" algn="l">
              <a:spcBef>
                <a:spcPts val="0"/>
              </a:spcBef>
              <a:spcAft>
                <a:spcPts val="0"/>
              </a:spcAft>
              <a:buNone/>
            </a:pPr>
            <a:r>
              <a:t/>
            </a:r>
            <a:endParaRPr/>
          </a:p>
        </p:txBody>
      </p:sp>
      <p:pic>
        <p:nvPicPr>
          <p:cNvPr id="661" name="Google Shape;661;p89"/>
          <p:cNvPicPr preferRelativeResize="0"/>
          <p:nvPr/>
        </p:nvPicPr>
        <p:blipFill>
          <a:blip r:embed="rId3">
            <a:alphaModFix/>
          </a:blip>
          <a:stretch>
            <a:fillRect/>
          </a:stretch>
        </p:blipFill>
        <p:spPr>
          <a:xfrm>
            <a:off x="612375" y="2327200"/>
            <a:ext cx="7919250" cy="489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0"/>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Beispiel - DELETE</a:t>
            </a:r>
            <a:endParaRPr/>
          </a:p>
        </p:txBody>
      </p:sp>
      <p:sp>
        <p:nvSpPr>
          <p:cNvPr id="667" name="Google Shape;667;p90"/>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Dazu können wir einen der folgenden SQL-Queries nutzen: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de"/>
            </a:br>
            <a:r>
              <a:rPr lang="de"/>
              <a:t>Mehrere Einträge anhand der ID löschen: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68" name="Google Shape;668;p90"/>
          <p:cNvPicPr preferRelativeResize="0"/>
          <p:nvPr/>
        </p:nvPicPr>
        <p:blipFill>
          <a:blip r:embed="rId3">
            <a:alphaModFix/>
          </a:blip>
          <a:stretch>
            <a:fillRect/>
          </a:stretch>
        </p:blipFill>
        <p:spPr>
          <a:xfrm>
            <a:off x="1079313" y="1782353"/>
            <a:ext cx="6985375" cy="1441600"/>
          </a:xfrm>
          <a:prstGeom prst="rect">
            <a:avLst/>
          </a:prstGeom>
          <a:noFill/>
          <a:ln>
            <a:noFill/>
          </a:ln>
        </p:spPr>
      </p:pic>
      <p:pic>
        <p:nvPicPr>
          <p:cNvPr id="669" name="Google Shape;669;p90"/>
          <p:cNvPicPr preferRelativeResize="0"/>
          <p:nvPr/>
        </p:nvPicPr>
        <p:blipFill>
          <a:blip r:embed="rId4">
            <a:alphaModFix/>
          </a:blip>
          <a:stretch>
            <a:fillRect/>
          </a:stretch>
        </p:blipFill>
        <p:spPr>
          <a:xfrm>
            <a:off x="777875" y="3991700"/>
            <a:ext cx="7588262"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animEffect filter="fade" transition="in">
                                      <p:cBhvr>
                                        <p:cTn dur="1000"/>
                                        <p:tgtEl>
                                          <p:spTgt spid="6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animEffect filter="fade" transition="in">
                                      <p:cBhvr>
                                        <p:cTn dur="1000"/>
                                        <p:tgtEl>
                                          <p:spTgt spid="6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2" st="2"/>
                                            </p:txEl>
                                          </p:spTgt>
                                        </p:tgtEl>
                                        <p:attrNameLst>
                                          <p:attrName>style.visibility</p:attrName>
                                        </p:attrNameLst>
                                      </p:cBhvr>
                                      <p:to>
                                        <p:strVal val="visible"/>
                                      </p:to>
                                    </p:set>
                                    <p:animEffect filter="fade" transition="in">
                                      <p:cBhvr>
                                        <p:cTn dur="1000"/>
                                        <p:tgtEl>
                                          <p:spTgt spid="6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3" st="3"/>
                                            </p:txEl>
                                          </p:spTgt>
                                        </p:tgtEl>
                                        <p:attrNameLst>
                                          <p:attrName>style.visibility</p:attrName>
                                        </p:attrNameLst>
                                      </p:cBhvr>
                                      <p:to>
                                        <p:strVal val="visible"/>
                                      </p:to>
                                    </p:set>
                                    <p:animEffect filter="fade" transition="in">
                                      <p:cBhvr>
                                        <p:cTn dur="1000"/>
                                        <p:tgtEl>
                                          <p:spTgt spid="6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4" st="4"/>
                                            </p:txEl>
                                          </p:spTgt>
                                        </p:tgtEl>
                                        <p:attrNameLst>
                                          <p:attrName>style.visibility</p:attrName>
                                        </p:attrNameLst>
                                      </p:cBhvr>
                                      <p:to>
                                        <p:strVal val="visible"/>
                                      </p:to>
                                    </p:set>
                                    <p:animEffect filter="fade" transition="in">
                                      <p:cBhvr>
                                        <p:cTn dur="1000"/>
                                        <p:tgtEl>
                                          <p:spTgt spid="6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5" st="5"/>
                                            </p:txEl>
                                          </p:spTgt>
                                        </p:tgtEl>
                                        <p:attrNameLst>
                                          <p:attrName>style.visibility</p:attrName>
                                        </p:attrNameLst>
                                      </p:cBhvr>
                                      <p:to>
                                        <p:strVal val="visible"/>
                                      </p:to>
                                    </p:set>
                                    <p:animEffect filter="fade" transition="in">
                                      <p:cBhvr>
                                        <p:cTn dur="1000"/>
                                        <p:tgtEl>
                                          <p:spTgt spid="6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6" st="6"/>
                                            </p:txEl>
                                          </p:spTgt>
                                        </p:tgtEl>
                                        <p:attrNameLst>
                                          <p:attrName>style.visibility</p:attrName>
                                        </p:attrNameLst>
                                      </p:cBhvr>
                                      <p:to>
                                        <p:strVal val="visible"/>
                                      </p:to>
                                    </p:set>
                                    <p:animEffect filter="fade" transition="in">
                                      <p:cBhvr>
                                        <p:cTn dur="1000"/>
                                        <p:tgtEl>
                                          <p:spTgt spid="6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7" st="7"/>
                                            </p:txEl>
                                          </p:spTgt>
                                        </p:tgtEl>
                                        <p:attrNameLst>
                                          <p:attrName>style.visibility</p:attrName>
                                        </p:attrNameLst>
                                      </p:cBhvr>
                                      <p:to>
                                        <p:strVal val="visible"/>
                                      </p:to>
                                    </p:set>
                                    <p:animEffect filter="fade" transition="in">
                                      <p:cBhvr>
                                        <p:cTn dur="1000"/>
                                        <p:tgtEl>
                                          <p:spTgt spid="6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8" st="8"/>
                                            </p:txEl>
                                          </p:spTgt>
                                        </p:tgtEl>
                                        <p:attrNameLst>
                                          <p:attrName>style.visibility</p:attrName>
                                        </p:attrNameLst>
                                      </p:cBhvr>
                                      <p:to>
                                        <p:strVal val="visible"/>
                                      </p:to>
                                    </p:set>
                                    <p:animEffect filter="fade" transition="in">
                                      <p:cBhvr>
                                        <p:cTn dur="1000"/>
                                        <p:tgtEl>
                                          <p:spTgt spid="6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9" st="9"/>
                                            </p:txEl>
                                          </p:spTgt>
                                        </p:tgtEl>
                                        <p:attrNameLst>
                                          <p:attrName>style.visibility</p:attrName>
                                        </p:attrNameLst>
                                      </p:cBhvr>
                                      <p:to>
                                        <p:strVal val="visible"/>
                                      </p:to>
                                    </p:set>
                                    <p:animEffect filter="fade" transition="in">
                                      <p:cBhvr>
                                        <p:cTn dur="1000"/>
                                        <p:tgtEl>
                                          <p:spTgt spid="667">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1"/>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Let’s work - Einzelaufgaben</a:t>
            </a:r>
            <a:endParaRPr b="1"/>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2"/>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Spalten:</a:t>
            </a:r>
            <a:endParaRPr/>
          </a:p>
        </p:txBody>
      </p:sp>
      <p:sp>
        <p:nvSpPr>
          <p:cNvPr id="680" name="Google Shape;680;p92"/>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Aufgabe Erstellen sie ein “Formel 1”-Tabelle</a:t>
            </a:r>
            <a:endParaRPr/>
          </a:p>
        </p:txBody>
      </p:sp>
      <p:sp>
        <p:nvSpPr>
          <p:cNvPr id="681" name="Google Shape;681;p92"/>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 - “Formel 1”-Tabelle </a:t>
            </a:r>
            <a:endParaRPr/>
          </a:p>
        </p:txBody>
      </p:sp>
      <p:pic>
        <p:nvPicPr>
          <p:cNvPr id="682" name="Google Shape;682;p92"/>
          <p:cNvPicPr preferRelativeResize="0"/>
          <p:nvPr/>
        </p:nvPicPr>
        <p:blipFill>
          <a:blip r:embed="rId3">
            <a:alphaModFix/>
          </a:blip>
          <a:stretch>
            <a:fillRect/>
          </a:stretch>
        </p:blipFill>
        <p:spPr>
          <a:xfrm>
            <a:off x="6952089" y="1185350"/>
            <a:ext cx="2094025" cy="1457875"/>
          </a:xfrm>
          <a:prstGeom prst="rect">
            <a:avLst/>
          </a:prstGeom>
          <a:noFill/>
          <a:ln>
            <a:noFill/>
          </a:ln>
        </p:spPr>
      </p:pic>
      <p:pic>
        <p:nvPicPr>
          <p:cNvPr id="683" name="Google Shape;683;p92"/>
          <p:cNvPicPr preferRelativeResize="0"/>
          <p:nvPr/>
        </p:nvPicPr>
        <p:blipFill>
          <a:blip r:embed="rId4">
            <a:alphaModFix/>
          </a:blip>
          <a:stretch>
            <a:fillRect/>
          </a:stretch>
        </p:blipFill>
        <p:spPr>
          <a:xfrm>
            <a:off x="556750" y="1992975"/>
            <a:ext cx="5513025" cy="2666825"/>
          </a:xfrm>
          <a:prstGeom prst="rect">
            <a:avLst/>
          </a:prstGeom>
          <a:noFill/>
          <a:ln>
            <a:noFill/>
          </a:ln>
        </p:spPr>
      </p:pic>
      <p:sp>
        <p:nvSpPr>
          <p:cNvPr id="684" name="Google Shape;684;p92"/>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EINZELAUFGABE</a:t>
            </a:r>
            <a:endParaRPr/>
          </a:p>
        </p:txBody>
      </p:sp>
      <p:sp>
        <p:nvSpPr>
          <p:cNvPr id="685" name="Google Shape;685;p92"/>
          <p:cNvSpPr txBox="1"/>
          <p:nvPr/>
        </p:nvSpPr>
        <p:spPr>
          <a:xfrm>
            <a:off x="708225" y="1724475"/>
            <a:ext cx="56187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latin typeface="Source Sans Pro"/>
                <a:ea typeface="Source Sans Pro"/>
                <a:cs typeface="Source Sans Pro"/>
                <a:sym typeface="Source Sans Pro"/>
              </a:rPr>
              <a:t>Saison  ; Fahrerweltmeister    ; KonstrukteursWM   ; WM_Punkte   ; Team_Punkte</a:t>
            </a:r>
            <a:endParaRPr sz="1200">
              <a:latin typeface="Source Sans Pro"/>
              <a:ea typeface="Source Sans Pro"/>
              <a:cs typeface="Source Sans Pro"/>
              <a:sym typeface="Source Sans Pro"/>
            </a:endParaRPr>
          </a:p>
        </p:txBody>
      </p:sp>
      <p:sp>
        <p:nvSpPr>
          <p:cNvPr id="686" name="Google Shape;686;p92"/>
          <p:cNvSpPr txBox="1"/>
          <p:nvPr/>
        </p:nvSpPr>
        <p:spPr>
          <a:xfrm>
            <a:off x="4904275" y="2069175"/>
            <a:ext cx="943800" cy="179700"/>
          </a:xfrm>
          <a:prstGeom prst="rect">
            <a:avLst/>
          </a:prstGeom>
          <a:solidFill>
            <a:srgbClr val="B7B7B7"/>
          </a:solidFill>
          <a:ln>
            <a:noFill/>
          </a:ln>
        </p:spPr>
        <p:txBody>
          <a:bodyPr anchorCtr="0" anchor="t" bIns="91425" lIns="91425" spcFirstLastPara="1" rIns="91425" wrap="square" tIns="91425">
            <a:noAutofit/>
          </a:bodyPr>
          <a:lstStyle/>
          <a:p>
            <a:pPr indent="0" lvl="0" marL="0" rtl="0" algn="r">
              <a:lnSpc>
                <a:spcPct val="6000"/>
              </a:lnSpc>
              <a:spcBef>
                <a:spcPts val="0"/>
              </a:spcBef>
              <a:spcAft>
                <a:spcPts val="0"/>
              </a:spcAft>
              <a:buNone/>
            </a:pPr>
            <a:r>
              <a:rPr b="1" lang="de" sz="1000"/>
              <a:t>NULL</a:t>
            </a:r>
            <a:endParaRPr b="1" sz="1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3"/>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Lösen sie folgende Aufgaben: </a:t>
            </a:r>
            <a:endParaRPr/>
          </a:p>
        </p:txBody>
      </p:sp>
      <p:sp>
        <p:nvSpPr>
          <p:cNvPr id="692" name="Google Shape;692;p93"/>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DAUER:</a:t>
            </a:r>
            <a:br>
              <a:rPr lang="de"/>
            </a:br>
            <a:r>
              <a:rPr b="1" lang="de" sz="1000">
                <a:solidFill>
                  <a:srgbClr val="000000"/>
                </a:solidFill>
                <a:latin typeface="Source Sans Pro"/>
                <a:ea typeface="Source Sans Pro"/>
                <a:cs typeface="Source Sans Pro"/>
                <a:sym typeface="Source Sans Pro"/>
              </a:rPr>
              <a:t>10 MINUTEN</a:t>
            </a:r>
            <a:endParaRPr b="1" sz="1000">
              <a:solidFill>
                <a:srgbClr val="000000"/>
              </a:solidFill>
              <a:latin typeface="Source Sans Pro"/>
              <a:ea typeface="Source Sans Pro"/>
              <a:cs typeface="Source Sans Pro"/>
              <a:sym typeface="Source Sans Pro"/>
            </a:endParaRPr>
          </a:p>
        </p:txBody>
      </p:sp>
      <p:sp>
        <p:nvSpPr>
          <p:cNvPr id="693" name="Google Shape;693;p93"/>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694" name="Google Shape;694;p93"/>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Gesucht sind die Weltmeister mit mindestens 100 WM-Punkten.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In welchen Jahren hatte Michael Schumacher mehr als 100 WM-Punkte?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In welchen Jahren hatte der Weltmeister zwischen 80 und 110 Punkte?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In welchen Jahren war Renault Konstrukteursweltmeister?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4"/>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Lösen sie folgende Aufgaben II: </a:t>
            </a:r>
            <a:endParaRPr/>
          </a:p>
        </p:txBody>
      </p:sp>
      <p:sp>
        <p:nvSpPr>
          <p:cNvPr id="700" name="Google Shape;700;p94"/>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DAUER:</a:t>
            </a:r>
            <a:br>
              <a:rPr lang="de"/>
            </a:br>
            <a:r>
              <a:rPr b="1" lang="de" sz="1000">
                <a:solidFill>
                  <a:srgbClr val="000000"/>
                </a:solidFill>
                <a:latin typeface="Source Sans Pro"/>
                <a:ea typeface="Source Sans Pro"/>
                <a:cs typeface="Source Sans Pro"/>
                <a:sym typeface="Source Sans Pro"/>
              </a:rPr>
              <a:t>10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701" name="Google Shape;701;p94"/>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702" name="Google Shape;702;p94"/>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In welchen Jahren waren Ayrton Senna, Alain Prost bzw. Damon Hill Weltmeister?</a:t>
            </a:r>
            <a:br>
              <a:rPr lang="de"/>
            </a:br>
            <a:endParaRPr/>
          </a:p>
          <a:p>
            <a:pPr indent="0" lvl="0" marL="0" rtl="0" algn="l">
              <a:spcBef>
                <a:spcPts val="0"/>
              </a:spcBef>
              <a:spcAft>
                <a:spcPts val="0"/>
              </a:spcAft>
              <a:buNone/>
            </a:pPr>
            <a:r>
              <a:rPr lang="de"/>
              <a:t>In welchen Jahren gab es keine Team_Punkte für die KonstrukteursWM?</a:t>
            </a:r>
            <a:br>
              <a:rPr lang="de"/>
            </a:br>
            <a:endParaRPr/>
          </a:p>
          <a:p>
            <a:pPr indent="0" lvl="0" marL="0" rtl="0" algn="l">
              <a:spcBef>
                <a:spcPts val="0"/>
              </a:spcBef>
              <a:spcAft>
                <a:spcPts val="0"/>
              </a:spcAft>
              <a:buNone/>
            </a:pPr>
            <a:r>
              <a:rPr lang="de"/>
              <a:t>Wir wollen die Namen aller Weltmeister wissen, aber es soll jeder nur einmal aufgelistet werden.</a:t>
            </a:r>
            <a:br>
              <a:rPr lang="de"/>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5"/>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Lösen sie folgende Aufgaben III: </a:t>
            </a:r>
            <a:endParaRPr/>
          </a:p>
        </p:txBody>
      </p:sp>
      <p:sp>
        <p:nvSpPr>
          <p:cNvPr id="708" name="Google Shape;708;p95"/>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DAUER:</a:t>
            </a:r>
            <a:br>
              <a:rPr lang="de"/>
            </a:br>
            <a:r>
              <a:rPr b="1" lang="de" sz="1000">
                <a:solidFill>
                  <a:srgbClr val="000000"/>
                </a:solidFill>
                <a:latin typeface="Source Sans Pro"/>
                <a:ea typeface="Source Sans Pro"/>
                <a:cs typeface="Source Sans Pro"/>
                <a:sym typeface="Source Sans Pro"/>
              </a:rPr>
              <a:t>10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jeder 5 MINUTEN</a:t>
            </a:r>
            <a:endParaRPr sz="1700"/>
          </a:p>
        </p:txBody>
      </p:sp>
      <p:sp>
        <p:nvSpPr>
          <p:cNvPr id="709" name="Google Shape;709;p95"/>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710" name="Google Shape;710;p95"/>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Es soll die prozentuale Ausbeute der WM-Punkte ermittelt werden.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Bei 16 Rennen und jeweils 10 Punkten können maximal 160 WM-Punkte erreicht werden.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Die prozentuale Ausbeute der WM-Punkte soll sortiert dargestellt werden, beginnend mit dem größten Wert.</a:t>
            </a:r>
            <a:endParaRPr/>
          </a:p>
          <a:p>
            <a:pPr indent="0" lvl="0" marL="0" rtl="0" algn="l">
              <a:spcBef>
                <a:spcPts val="0"/>
              </a:spcBef>
              <a:spcAft>
                <a:spcPts val="0"/>
              </a:spcAft>
              <a:buNone/>
            </a:pPr>
            <a:r>
              <a:t/>
            </a:r>
            <a:endParaRPr/>
          </a:p>
          <a:p>
            <a:pPr indent="0" lvl="0" marL="0" rtl="0" algn="l">
              <a:spcBef>
                <a:spcPts val="0"/>
              </a:spcBef>
              <a:spcAft>
                <a:spcPts val="0"/>
              </a:spcAft>
              <a:buNone/>
            </a:pPr>
            <a:br>
              <a:rPr lang="de"/>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Lösungen</a:t>
            </a:r>
            <a:endParaRPr/>
          </a:p>
        </p:txBody>
      </p:sp>
      <p:sp>
        <p:nvSpPr>
          <p:cNvPr id="716" name="Google Shape;716;p96"/>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latin typeface="Source Code Pro Medium"/>
                <a:ea typeface="Source Code Pro Medium"/>
                <a:cs typeface="Source Code Pro Medium"/>
                <a:sym typeface="Source Code Pro Medium"/>
              </a:rPr>
              <a:t>select * from Formel1 where WM_Punkte &gt; 100;</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de" sz="1400">
                <a:latin typeface="Source Code Pro Medium"/>
                <a:ea typeface="Source Code Pro Medium"/>
                <a:cs typeface="Source Code Pro Medium"/>
                <a:sym typeface="Source Code Pro Medium"/>
              </a:rPr>
              <a:t>select Saison from Formel1 where WM_Punkte &gt; 100 and Fahrerweltmeister = 'Michael Schumacher';</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de" sz="1400">
                <a:latin typeface="Source Code Pro Medium"/>
                <a:ea typeface="Source Code Pro Medium"/>
                <a:cs typeface="Source Code Pro Medium"/>
                <a:sym typeface="Source Code Pro Medium"/>
              </a:rPr>
              <a:t>select Saison from Formel1 where WM_Punkte BETWEEN 80 and 110;</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de" sz="1400">
                <a:latin typeface="Source Code Pro Medium"/>
                <a:ea typeface="Source Code Pro Medium"/>
                <a:cs typeface="Source Code Pro Medium"/>
                <a:sym typeface="Source Code Pro Medium"/>
              </a:rPr>
              <a:t>select Saison from Formel1 where KonstrukteuersWM LIKE '%Renault%';</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de" sz="1400">
                <a:latin typeface="Source Code Pro Medium"/>
                <a:ea typeface="Source Code Pro Medium"/>
                <a:cs typeface="Source Code Pro Medium"/>
                <a:sym typeface="Source Code Pro Medium"/>
              </a:rPr>
              <a:t>select Saison from Formel1 where Fahrerweltmeister in ('Ayrton Senna', 'Alain Prost', 'Damon Hill');</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de" sz="1400">
                <a:latin typeface="Source Code Pro Medium"/>
                <a:ea typeface="Source Code Pro Medium"/>
                <a:cs typeface="Source Code Pro Medium"/>
                <a:sym typeface="Source Code Pro Medium"/>
              </a:rPr>
              <a:t>select Saison from Formel1 where Team_Punkte is NULL;</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de" sz="1400">
                <a:latin typeface="Source Code Pro Medium"/>
                <a:ea typeface="Source Code Pro Medium"/>
                <a:cs typeface="Source Code Pro Medium"/>
                <a:sym typeface="Source Code Pro Medium"/>
              </a:rPr>
              <a:t>select DISTINCT Fahrerweltmeister from Formel1;</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de" sz="1400">
                <a:latin typeface="Source Code Pro Medium"/>
                <a:ea typeface="Source Code Pro Medium"/>
                <a:cs typeface="Source Code Pro Medium"/>
                <a:sym typeface="Source Code Pro Medium"/>
              </a:rPr>
              <a:t>select WM_Punkte/160 as Ausbeute from Formel1 order by Ausbeute desc;</a:t>
            </a:r>
            <a:endParaRPr sz="14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1400">
              <a:latin typeface="Source Code Pro Medium"/>
              <a:ea typeface="Source Code Pro Medium"/>
              <a:cs typeface="Source Code Pro Medium"/>
              <a:sym typeface="Source Code Pro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Wiederholung Basics SQL</a:t>
            </a:r>
            <a:endParaRPr/>
          </a:p>
        </p:txBody>
      </p:sp>
      <p:sp>
        <p:nvSpPr>
          <p:cNvPr id="722" name="Google Shape;722;p97"/>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de"/>
              <a:t>http://sql-island.informatik.uni-kl.de/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descr="SQL Island is a text-adventure game to learn the database language SQL. No prior knowledge needed!&#10;http://www.sql-island.de" id="723" name="Google Shape;723;p97" title="SQL Island">
            <a:hlinkClick r:id="rId3"/>
          </p:cNvPr>
          <p:cNvPicPr preferRelativeResize="0"/>
          <p:nvPr/>
        </p:nvPicPr>
        <p:blipFill>
          <a:blip r:embed="rId4">
            <a:alphaModFix/>
          </a:blip>
          <a:stretch>
            <a:fillRect/>
          </a:stretch>
        </p:blipFill>
        <p:spPr>
          <a:xfrm>
            <a:off x="2583925" y="1689150"/>
            <a:ext cx="4040100" cy="3030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6"/>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8"/>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Tabellen miteinander verbinden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9"/>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lnSpc>
                <a:spcPct val="115000"/>
              </a:lnSpc>
              <a:spcBef>
                <a:spcPts val="800"/>
              </a:spcBef>
              <a:spcAft>
                <a:spcPts val="800"/>
              </a:spcAft>
              <a:buClr>
                <a:schemeClr val="dk1"/>
              </a:buClr>
              <a:buSzPts val="1100"/>
              <a:buFont typeface="Arial"/>
              <a:buNone/>
            </a:pPr>
            <a:r>
              <a:rPr lang="de"/>
              <a:t>Constraint - Referentielle Integrität</a:t>
            </a:r>
            <a:endParaRPr/>
          </a:p>
        </p:txBody>
      </p:sp>
      <p:sp>
        <p:nvSpPr>
          <p:cNvPr id="734" name="Google Shape;734;p99"/>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solidFill>
                  <a:srgbClr val="666666"/>
                </a:solidFill>
              </a:rPr>
              <a:t>Ein </a:t>
            </a:r>
            <a:r>
              <a:rPr lang="de">
                <a:solidFill>
                  <a:schemeClr val="dk2"/>
                </a:solidFill>
              </a:rPr>
              <a:t>FOREIGN KEY</a:t>
            </a:r>
            <a:r>
              <a:rPr lang="de">
                <a:solidFill>
                  <a:srgbClr val="666666"/>
                </a:solidFill>
              </a:rPr>
              <a:t> ist ein Schlüssel, mit dem zwei Tabellen miteinander verbunden werden.</a:t>
            </a:r>
            <a:endParaRPr>
              <a:solidFill>
                <a:srgbClr val="666666"/>
              </a:solidFill>
            </a:endParaRPr>
          </a:p>
          <a:p>
            <a:pPr indent="0" lvl="0" marL="0" rtl="0" algn="l">
              <a:spcBef>
                <a:spcPts val="0"/>
              </a:spcBef>
              <a:spcAft>
                <a:spcPts val="0"/>
              </a:spcAft>
              <a:buNone/>
            </a:pPr>
            <a:r>
              <a:rPr lang="de">
                <a:solidFill>
                  <a:srgbClr val="666666"/>
                </a:solidFill>
              </a:rPr>
              <a:t>Ein </a:t>
            </a:r>
            <a:r>
              <a:rPr lang="de">
                <a:solidFill>
                  <a:schemeClr val="dk2"/>
                </a:solidFill>
              </a:rPr>
              <a:t>FOREIGN KEY</a:t>
            </a:r>
            <a:r>
              <a:rPr lang="de">
                <a:solidFill>
                  <a:srgbClr val="666666"/>
                </a:solidFill>
              </a:rPr>
              <a:t> ist ein Feld (oder eine Sammlung von Feldern) in einer Tabelle, das auf den </a:t>
            </a:r>
            <a:r>
              <a:rPr lang="de">
                <a:solidFill>
                  <a:schemeClr val="dk2"/>
                </a:solidFill>
              </a:rPr>
              <a:t>PRIMARY KEY</a:t>
            </a:r>
            <a:r>
              <a:rPr lang="de">
                <a:solidFill>
                  <a:srgbClr val="666666"/>
                </a:solidFill>
              </a:rPr>
              <a:t> in einer anderen Tabelle verweist.</a:t>
            </a:r>
            <a:endParaRPr>
              <a:solidFill>
                <a:srgbClr val="666666"/>
              </a:solidFill>
            </a:endParaRPr>
          </a:p>
          <a:p>
            <a:pPr indent="0" lvl="0" marL="0" rtl="0" algn="l">
              <a:spcBef>
                <a:spcPts val="0"/>
              </a:spcBef>
              <a:spcAft>
                <a:spcPts val="0"/>
              </a:spcAft>
              <a:buNone/>
            </a:pPr>
            <a:r>
              <a:rPr lang="de">
                <a:solidFill>
                  <a:srgbClr val="666666"/>
                </a:solidFill>
              </a:rPr>
              <a:t>Die Tabelle, die den Fremdschlüssel enthält, wird als untergeordnete Tabelle bezeichnet, und die Tabelle, die den Kandidatenschlüssel enthält, wird als referenzierte oder übergeordnete Tabelle bezeichnet.</a:t>
            </a:r>
            <a:endParaRPr>
              <a:solidFill>
                <a:srgbClr val="666666"/>
              </a:solidFill>
            </a:endParaRPr>
          </a:p>
          <a:p>
            <a:pPr indent="0" lvl="0" marL="0" rtl="0" algn="l">
              <a:spcBef>
                <a:spcPts val="0"/>
              </a:spcBef>
              <a:spcAft>
                <a:spcPts val="0"/>
              </a:spcAft>
              <a:buClr>
                <a:schemeClr val="dk1"/>
              </a:buClr>
              <a:buSzPts val="1100"/>
              <a:buFont typeface="Arial"/>
              <a:buNone/>
            </a:pPr>
            <a:r>
              <a:t/>
            </a:r>
            <a:endParaRPr sz="1200">
              <a:solidFill>
                <a:srgbClr val="666666"/>
              </a:solidFill>
            </a:endParaRPr>
          </a:p>
          <a:p>
            <a:pPr indent="0" lvl="0" marL="0" rtl="0" algn="l">
              <a:spcBef>
                <a:spcPts val="0"/>
              </a:spcBef>
              <a:spcAft>
                <a:spcPts val="0"/>
              </a:spcAft>
              <a:buClr>
                <a:schemeClr val="dk1"/>
              </a:buClr>
              <a:buSzPts val="1100"/>
              <a:buFont typeface="Arial"/>
              <a:buNone/>
            </a:pPr>
            <a:r>
              <a:t/>
            </a:r>
            <a:endParaRPr sz="1200">
              <a:solidFill>
                <a:srgbClr val="666666"/>
              </a:solidFill>
            </a:endParaRPr>
          </a:p>
          <a:p>
            <a:pPr indent="0" lvl="0" marL="0" rtl="0" algn="l">
              <a:spcBef>
                <a:spcPts val="0"/>
              </a:spcBef>
              <a:spcAft>
                <a:spcPts val="0"/>
              </a:spcAft>
              <a:buNone/>
            </a:pPr>
            <a:r>
              <a:t/>
            </a:r>
            <a:endParaRPr>
              <a:solidFill>
                <a:srgbClr val="666666"/>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100"/>
          <p:cNvPicPr preferRelativeResize="0"/>
          <p:nvPr/>
        </p:nvPicPr>
        <p:blipFill rotWithShape="1">
          <a:blip r:embed="rId3">
            <a:alphaModFix/>
          </a:blip>
          <a:srcRect b="2269" l="640" r="-639" t="-2270"/>
          <a:stretch/>
        </p:blipFill>
        <p:spPr>
          <a:xfrm>
            <a:off x="171450" y="333375"/>
            <a:ext cx="8801100" cy="44767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1"/>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FOREIGN KEY</a:t>
            </a:r>
            <a:endParaRPr/>
          </a:p>
        </p:txBody>
      </p:sp>
      <p:sp>
        <p:nvSpPr>
          <p:cNvPr id="745" name="Google Shape;745;p101"/>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t>Der folgende SQL-Code erstellt einen FOREIGN KEY in der Spalte "PersonID", wenn die Tabelle "Orders" erstellt wird</a:t>
            </a:r>
            <a:endParaRPr/>
          </a:p>
          <a:p>
            <a:pPr indent="0" lvl="0" marL="0" rtl="0" algn="l">
              <a:spcBef>
                <a:spcPts val="0"/>
              </a:spcBef>
              <a:spcAft>
                <a:spcPts val="0"/>
              </a:spcAft>
              <a:buNone/>
            </a:pPr>
            <a:r>
              <a:t/>
            </a:r>
            <a:endParaRPr/>
          </a:p>
        </p:txBody>
      </p:sp>
      <p:pic>
        <p:nvPicPr>
          <p:cNvPr id="746" name="Google Shape;746;p101"/>
          <p:cNvPicPr preferRelativeResize="0"/>
          <p:nvPr/>
        </p:nvPicPr>
        <p:blipFill rotWithShape="1">
          <a:blip r:embed="rId3">
            <a:alphaModFix/>
          </a:blip>
          <a:srcRect b="0" l="0" r="56178" t="0"/>
          <a:stretch/>
        </p:blipFill>
        <p:spPr>
          <a:xfrm>
            <a:off x="377875" y="2440725"/>
            <a:ext cx="4006925" cy="1487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2"/>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000"/>
              <a:t>JOINS</a:t>
            </a:r>
            <a:r>
              <a:rPr lang="de" sz="2000"/>
              <a:t> - Mengenoperationen auf mehrere Tabellen </a:t>
            </a:r>
            <a:endParaRPr sz="2000"/>
          </a:p>
        </p:txBody>
      </p:sp>
      <p:sp>
        <p:nvSpPr>
          <p:cNvPr id="752" name="Google Shape;752;p102"/>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200"/>
              <a:t>Eine JOIN-Klausel wird verwendet, um Zeilen aus zwei oder mehr Tabellen basierend auf einer verwandten Spalte zwischen ihnen zu kombinieren.</a:t>
            </a:r>
            <a:endParaRPr sz="1200"/>
          </a:p>
        </p:txBody>
      </p:sp>
      <p:pic>
        <p:nvPicPr>
          <p:cNvPr id="753" name="Google Shape;753;p102"/>
          <p:cNvPicPr preferRelativeResize="0"/>
          <p:nvPr/>
        </p:nvPicPr>
        <p:blipFill>
          <a:blip r:embed="rId3">
            <a:alphaModFix/>
          </a:blip>
          <a:stretch>
            <a:fillRect/>
          </a:stretch>
        </p:blipFill>
        <p:spPr>
          <a:xfrm>
            <a:off x="276850" y="1939325"/>
            <a:ext cx="8590326" cy="1121600"/>
          </a:xfrm>
          <a:prstGeom prst="rect">
            <a:avLst/>
          </a:prstGeom>
          <a:noFill/>
          <a:ln>
            <a:noFill/>
          </a:ln>
        </p:spPr>
      </p:pic>
      <p:pic>
        <p:nvPicPr>
          <p:cNvPr id="754" name="Google Shape;754;p102"/>
          <p:cNvPicPr preferRelativeResize="0"/>
          <p:nvPr/>
        </p:nvPicPr>
        <p:blipFill>
          <a:blip r:embed="rId4">
            <a:alphaModFix/>
          </a:blip>
          <a:stretch>
            <a:fillRect/>
          </a:stretch>
        </p:blipFill>
        <p:spPr>
          <a:xfrm>
            <a:off x="511713" y="3260375"/>
            <a:ext cx="8120580" cy="1121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3"/>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de" sz="1400">
                <a:solidFill>
                  <a:schemeClr val="dk2"/>
                </a:solidFill>
              </a:rPr>
              <a:t>(INNER) JOIN:</a:t>
            </a:r>
            <a:r>
              <a:rPr lang="de" sz="1400"/>
              <a:t> Gibt Datensätze zurück, deren Werte in beiden Tabellen übereinstimmen</a:t>
            </a:r>
            <a:endParaRPr sz="1400"/>
          </a:p>
          <a:p>
            <a:pPr indent="-317500" lvl="0" marL="457200" rtl="0" algn="l">
              <a:spcBef>
                <a:spcPts val="0"/>
              </a:spcBef>
              <a:spcAft>
                <a:spcPts val="0"/>
              </a:spcAft>
              <a:buSzPts val="1400"/>
              <a:buChar char="●"/>
            </a:pPr>
            <a:r>
              <a:rPr lang="de" sz="1400">
                <a:solidFill>
                  <a:schemeClr val="dk2"/>
                </a:solidFill>
              </a:rPr>
              <a:t>LEFT (OUTER) JOIN:</a:t>
            </a:r>
            <a:r>
              <a:rPr lang="de" sz="1400"/>
              <a:t> Gibt alle Datensätze aus der linken Tabelle und die übereinstimmenden Datensätze aus der rechten Tabelle zurück</a:t>
            </a:r>
            <a:endParaRPr sz="1400"/>
          </a:p>
          <a:p>
            <a:pPr indent="-317500" lvl="0" marL="457200" rtl="0" algn="l">
              <a:spcBef>
                <a:spcPts val="0"/>
              </a:spcBef>
              <a:spcAft>
                <a:spcPts val="0"/>
              </a:spcAft>
              <a:buSzPts val="1400"/>
              <a:buChar char="●"/>
            </a:pPr>
            <a:r>
              <a:rPr lang="de" sz="1400">
                <a:solidFill>
                  <a:schemeClr val="dk2"/>
                </a:solidFill>
              </a:rPr>
              <a:t>RIGHT (OUTER) JOIN:</a:t>
            </a:r>
            <a:r>
              <a:rPr lang="de" sz="1400"/>
              <a:t> Gibt alle Datensätze aus der rechten Tabelle und die übereinstimmenden Datensätze aus der linken Tabelle zurück</a:t>
            </a:r>
            <a:endParaRPr sz="1400"/>
          </a:p>
          <a:p>
            <a:pPr indent="-317500" lvl="0" marL="457200" rtl="0" algn="l">
              <a:spcBef>
                <a:spcPts val="0"/>
              </a:spcBef>
              <a:spcAft>
                <a:spcPts val="0"/>
              </a:spcAft>
              <a:buSzPts val="1400"/>
              <a:buChar char="●"/>
            </a:pPr>
            <a:r>
              <a:rPr lang="de" sz="1400">
                <a:solidFill>
                  <a:schemeClr val="dk2"/>
                </a:solidFill>
              </a:rPr>
              <a:t>FULL (OUTER) JOIN: </a:t>
            </a:r>
            <a:r>
              <a:rPr lang="de" sz="1400"/>
              <a:t>Gibt alle Datensätze zurück, wenn eine Übereinstimmung in der linken oder rechten Tabelle vorliegt</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60" name="Google Shape;760;p103"/>
          <p:cNvPicPr preferRelativeResize="0"/>
          <p:nvPr/>
        </p:nvPicPr>
        <p:blipFill rotWithShape="1">
          <a:blip r:embed="rId3">
            <a:alphaModFix/>
          </a:blip>
          <a:srcRect b="0" l="0" r="49124" t="0"/>
          <a:stretch/>
        </p:blipFill>
        <p:spPr>
          <a:xfrm>
            <a:off x="1866362" y="1215975"/>
            <a:ext cx="4496875" cy="718975"/>
          </a:xfrm>
          <a:prstGeom prst="rect">
            <a:avLst/>
          </a:prstGeom>
          <a:noFill/>
          <a:ln>
            <a:noFill/>
          </a:ln>
        </p:spPr>
      </p:pic>
      <p:pic>
        <p:nvPicPr>
          <p:cNvPr id="761" name="Google Shape;761;p103"/>
          <p:cNvPicPr preferRelativeResize="0"/>
          <p:nvPr/>
        </p:nvPicPr>
        <p:blipFill>
          <a:blip r:embed="rId4">
            <a:alphaModFix/>
          </a:blip>
          <a:stretch>
            <a:fillRect/>
          </a:stretch>
        </p:blipFill>
        <p:spPr>
          <a:xfrm>
            <a:off x="1119288" y="3501075"/>
            <a:ext cx="6969376" cy="1222550"/>
          </a:xfrm>
          <a:prstGeom prst="rect">
            <a:avLst/>
          </a:prstGeom>
          <a:noFill/>
          <a:ln>
            <a:noFill/>
          </a:ln>
        </p:spPr>
      </p:pic>
      <p:sp>
        <p:nvSpPr>
          <p:cNvPr id="762" name="Google Shape;762;p103"/>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JOINS</a:t>
            </a:r>
            <a:r>
              <a:rPr lang="de"/>
              <a:t> - Übersicht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4"/>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 - JOINS</a:t>
            </a:r>
            <a:endParaRPr/>
          </a:p>
        </p:txBody>
      </p:sp>
      <p:sp>
        <p:nvSpPr>
          <p:cNvPr id="768" name="Google Shape;768;p104"/>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
        <p:nvSpPr>
          <p:cNvPr id="769" name="Google Shape;769;p104"/>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a:p>
            <a:pPr indent="0" lvl="0" marL="0" rtl="0" algn="l">
              <a:spcBef>
                <a:spcPts val="0"/>
              </a:spcBef>
              <a:spcAft>
                <a:spcPts val="0"/>
              </a:spcAft>
              <a:buNone/>
            </a:pPr>
            <a:r>
              <a:t/>
            </a:r>
            <a:endParaRPr/>
          </a:p>
        </p:txBody>
      </p:sp>
      <p:pic>
        <p:nvPicPr>
          <p:cNvPr id="770" name="Google Shape;770;p104"/>
          <p:cNvPicPr preferRelativeResize="0"/>
          <p:nvPr/>
        </p:nvPicPr>
        <p:blipFill>
          <a:blip r:embed="rId3">
            <a:alphaModFix/>
          </a:blip>
          <a:stretch>
            <a:fillRect/>
          </a:stretch>
        </p:blipFill>
        <p:spPr>
          <a:xfrm>
            <a:off x="377875" y="1830809"/>
            <a:ext cx="6579051" cy="2862241"/>
          </a:xfrm>
          <a:prstGeom prst="rect">
            <a:avLst/>
          </a:prstGeom>
          <a:noFill/>
          <a:ln>
            <a:noFill/>
          </a:ln>
        </p:spPr>
      </p:pic>
      <p:sp>
        <p:nvSpPr>
          <p:cNvPr id="771" name="Google Shape;771;p104"/>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Erstellen Sie die Personen u. Order-Tabelle</a:t>
            </a:r>
            <a:endParaRPr/>
          </a:p>
        </p:txBody>
      </p:sp>
      <p:sp>
        <p:nvSpPr>
          <p:cNvPr id="772" name="Google Shape;772;p104"/>
          <p:cNvSpPr/>
          <p:nvPr/>
        </p:nvSpPr>
        <p:spPr>
          <a:xfrm rot="511167">
            <a:off x="1815932" y="1719199"/>
            <a:ext cx="5937416" cy="2276611"/>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1"/>
                </a:solidFill>
                <a:latin typeface="Source Sans Pro"/>
                <a:ea typeface="Source Sans Pro"/>
                <a:cs typeface="Source Sans Pro"/>
                <a:sym typeface="Source Sans Pro"/>
              </a:rPr>
              <a:t>Wir sind ja schon gut in SQL und tippen daher keine großen INSERT Befehle, mit massen an Datensätzen. </a:t>
            </a:r>
            <a:endParaRPr>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de">
                <a:solidFill>
                  <a:schemeClr val="lt1"/>
                </a:solidFill>
                <a:latin typeface="Source Sans Pro"/>
                <a:ea typeface="Source Sans Pro"/>
                <a:cs typeface="Source Sans Pro"/>
                <a:sym typeface="Source Sans Pro"/>
              </a:rPr>
              <a:t>Welche möglichkeiten gibt es? Schaut euch auf dem Schulungsserver um. </a:t>
            </a:r>
            <a:endParaRPr>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Tabelle “Duplizieren”</a:t>
            </a:r>
            <a:endParaRPr/>
          </a:p>
        </p:txBody>
      </p:sp>
      <p:sp>
        <p:nvSpPr>
          <p:cNvPr id="778" name="Google Shape;778;p105"/>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Es gibt drei Möglichkeiten:</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lang="de"/>
              <a:t>INSERT INTO (viele tippen)...</a:t>
            </a:r>
            <a:br>
              <a:rPr lang="de"/>
            </a:br>
            <a:endParaRPr/>
          </a:p>
          <a:p>
            <a:pPr indent="-342900" lvl="0" marL="457200" rtl="0" algn="l">
              <a:spcBef>
                <a:spcPts val="0"/>
              </a:spcBef>
              <a:spcAft>
                <a:spcPts val="0"/>
              </a:spcAft>
              <a:buSzPts val="1800"/>
              <a:buAutoNum type="arabicPeriod"/>
            </a:pPr>
            <a:r>
              <a:rPr lang="de"/>
              <a:t>Export und Import </a:t>
            </a:r>
            <a:br>
              <a:rPr lang="de"/>
            </a:br>
            <a:r>
              <a:rPr lang="de"/>
              <a:t>(Tool gestützt, oder DB System </a:t>
            </a:r>
            <a:r>
              <a:rPr lang="de"/>
              <a:t>Befehl</a:t>
            </a:r>
            <a:r>
              <a:rPr lang="de"/>
              <a:t> [MariaDB INSERT INTO OUTFILE])</a:t>
            </a:r>
            <a:br>
              <a:rPr lang="de"/>
            </a:br>
            <a:endParaRPr/>
          </a:p>
          <a:p>
            <a:pPr indent="-342900" lvl="0" marL="457200" rtl="0" algn="l">
              <a:spcBef>
                <a:spcPts val="0"/>
              </a:spcBef>
              <a:spcAft>
                <a:spcPts val="0"/>
              </a:spcAft>
              <a:buSzPts val="1800"/>
              <a:buAutoNum type="arabicPeriod"/>
            </a:pPr>
            <a:r>
              <a:rPr lang="de"/>
              <a:t>Wir Kopieren eine Tabelle</a:t>
            </a:r>
            <a:br>
              <a:rPr lang="de"/>
            </a:br>
            <a:r>
              <a:rPr lang="de">
                <a:latin typeface="Source Code Pro SemiBold"/>
                <a:ea typeface="Source Code Pro SemiBold"/>
                <a:cs typeface="Source Code Pro SemiBold"/>
                <a:sym typeface="Source Code Pro SemiBold"/>
              </a:rPr>
              <a:t>create table name </a:t>
            </a:r>
            <a:r>
              <a:rPr b="1" lang="de">
                <a:latin typeface="Source Code Pro"/>
                <a:ea typeface="Source Code Pro"/>
                <a:cs typeface="Source Code Pro"/>
                <a:sym typeface="Source Code Pro"/>
              </a:rPr>
              <a:t>LIKE</a:t>
            </a:r>
            <a:r>
              <a:rPr lang="de">
                <a:latin typeface="Source Code Pro SemiBold"/>
                <a:ea typeface="Source Code Pro SemiBold"/>
                <a:cs typeface="Source Code Pro SemiBold"/>
                <a:sym typeface="Source Code Pro SemiBold"/>
              </a:rPr>
              <a:t> orginal_tabelle;</a:t>
            </a:r>
            <a:endParaRPr>
              <a:latin typeface="Source Code Pro SemiBold"/>
              <a:ea typeface="Source Code Pro SemiBold"/>
              <a:cs typeface="Source Code Pro SemiBold"/>
              <a:sym typeface="Source Code Pro SemiBold"/>
            </a:endParaRPr>
          </a:p>
          <a:p>
            <a:pPr indent="0" lvl="0" marL="457200" rtl="0" algn="l">
              <a:spcBef>
                <a:spcPts val="0"/>
              </a:spcBef>
              <a:spcAft>
                <a:spcPts val="0"/>
              </a:spcAft>
              <a:buNone/>
            </a:pPr>
            <a:br>
              <a:rPr lang="de">
                <a:latin typeface="Source Code Pro SemiBold"/>
                <a:ea typeface="Source Code Pro SemiBold"/>
                <a:cs typeface="Source Code Pro SemiBold"/>
                <a:sym typeface="Source Code Pro SemiBold"/>
              </a:rPr>
            </a:br>
            <a:r>
              <a:rPr lang="de">
                <a:latin typeface="Source Code Pro SemiBold"/>
                <a:ea typeface="Source Code Pro SemiBold"/>
                <a:cs typeface="Source Code Pro SemiBold"/>
                <a:sym typeface="Source Code Pro SemiBold"/>
              </a:rPr>
              <a:t>create table name  </a:t>
            </a:r>
            <a:br>
              <a:rPr lang="de">
                <a:latin typeface="Source Code Pro SemiBold"/>
                <a:ea typeface="Source Code Pro SemiBold"/>
                <a:cs typeface="Source Code Pro SemiBold"/>
                <a:sym typeface="Source Code Pro SemiBold"/>
              </a:rPr>
            </a:br>
            <a:r>
              <a:rPr lang="de">
                <a:latin typeface="Source Code Pro SemiBold"/>
                <a:ea typeface="Source Code Pro SemiBold"/>
                <a:cs typeface="Source Code Pro SemiBold"/>
                <a:sym typeface="Source Code Pro SemiBold"/>
              </a:rPr>
              <a:t>select * from orginal_tabelle;</a:t>
            </a:r>
            <a:endParaRPr>
              <a:latin typeface="Source Code Pro SemiBold"/>
              <a:ea typeface="Source Code Pro SemiBold"/>
              <a:cs typeface="Source Code Pro SemiBold"/>
              <a:sym typeface="Source Code Pro SemiBo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6"/>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 - JOINS</a:t>
            </a:r>
            <a:endParaRPr/>
          </a:p>
        </p:txBody>
      </p:sp>
      <p:sp>
        <p:nvSpPr>
          <p:cNvPr id="784" name="Google Shape;784;p106"/>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br>
              <a:rPr b="1" lang="de" sz="1000">
                <a:solidFill>
                  <a:srgbClr val="000000"/>
                </a:solidFill>
                <a:latin typeface="Source Sans Pro"/>
                <a:ea typeface="Source Sans Pro"/>
                <a:cs typeface="Source Sans Pro"/>
                <a:sym typeface="Source Sans Pro"/>
              </a:rPr>
            </a:br>
            <a:r>
              <a:rPr b="1" lang="de" sz="1000">
                <a:solidFill>
                  <a:srgbClr val="000000"/>
                </a:solidFill>
                <a:latin typeface="Source Sans Pro"/>
                <a:ea typeface="Source Sans Pro"/>
                <a:cs typeface="Source Sans Pro"/>
                <a:sym typeface="Source Sans Pro"/>
              </a:rPr>
              <a:t>Ihr habt </a:t>
            </a:r>
            <a:r>
              <a:rPr b="1" lang="de" sz="1000">
                <a:solidFill>
                  <a:srgbClr val="000000"/>
                </a:solidFill>
                <a:latin typeface="Source Sans Pro"/>
                <a:ea typeface="Source Sans Pro"/>
                <a:cs typeface="Source Sans Pro"/>
                <a:sym typeface="Source Sans Pro"/>
              </a:rPr>
              <a:t>mehrere</a:t>
            </a:r>
            <a:r>
              <a:rPr b="1" lang="de" sz="1000">
                <a:solidFill>
                  <a:srgbClr val="000000"/>
                </a:solidFill>
                <a:latin typeface="Source Sans Pro"/>
                <a:ea typeface="Source Sans Pro"/>
                <a:cs typeface="Source Sans Pro"/>
                <a:sym typeface="Source Sans Pro"/>
              </a:rPr>
              <a:t> Vorgehensweisen diese Tabellen zu erstellen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
        <p:nvSpPr>
          <p:cNvPr id="785" name="Google Shape;785;p106"/>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a:p>
            <a:pPr indent="0" lvl="0" marL="0" rtl="0" algn="l">
              <a:spcBef>
                <a:spcPts val="0"/>
              </a:spcBef>
              <a:spcAft>
                <a:spcPts val="0"/>
              </a:spcAft>
              <a:buNone/>
            </a:pPr>
            <a:r>
              <a:t/>
            </a:r>
            <a:endParaRPr/>
          </a:p>
        </p:txBody>
      </p:sp>
      <p:pic>
        <p:nvPicPr>
          <p:cNvPr id="786" name="Google Shape;786;p106"/>
          <p:cNvPicPr preferRelativeResize="0"/>
          <p:nvPr/>
        </p:nvPicPr>
        <p:blipFill>
          <a:blip r:embed="rId3">
            <a:alphaModFix/>
          </a:blip>
          <a:stretch>
            <a:fillRect/>
          </a:stretch>
        </p:blipFill>
        <p:spPr>
          <a:xfrm>
            <a:off x="377875" y="1830809"/>
            <a:ext cx="6579051" cy="2862241"/>
          </a:xfrm>
          <a:prstGeom prst="rect">
            <a:avLst/>
          </a:prstGeom>
          <a:noFill/>
          <a:ln>
            <a:noFill/>
          </a:ln>
        </p:spPr>
      </p:pic>
      <p:sp>
        <p:nvSpPr>
          <p:cNvPr id="787" name="Google Shape;787;p106"/>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a:t>Erstellen Sie die Personen u. Order-Tabelle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07"/>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Aufgabe - JOINS</a:t>
            </a:r>
            <a:r>
              <a:rPr lang="de"/>
              <a:t> </a:t>
            </a:r>
            <a:endParaRPr/>
          </a:p>
        </p:txBody>
      </p:sp>
      <p:sp>
        <p:nvSpPr>
          <p:cNvPr id="793" name="Google Shape;793;p107"/>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10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einer 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794" name="Google Shape;794;p107"/>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795" name="Google Shape;795;p107"/>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Selektieren sie folgendes aus der Personen-Tabelle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de" sz="1400"/>
              <a:t>Alle Personen (Vorname) und reichern sie diese mit der OrderID an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de" sz="1400"/>
              <a:t>Erweitern Sie die Datenbank um eine neue Tabelle Produkte</a:t>
            </a:r>
            <a:endParaRPr sz="1400"/>
          </a:p>
          <a:p>
            <a:pPr indent="0" lvl="0" marL="0" rtl="0" algn="l">
              <a:spcBef>
                <a:spcPts val="0"/>
              </a:spcBef>
              <a:spcAft>
                <a:spcPts val="0"/>
              </a:spcAft>
              <a:buNone/>
            </a:pPr>
            <a:r>
              <a:rPr lang="de" sz="1400"/>
              <a:t>Ein Produkt hat folgende Felder: </a:t>
            </a:r>
            <a:endParaRPr sz="1400"/>
          </a:p>
          <a:p>
            <a:pPr indent="0" lvl="0" marL="0" rtl="0" algn="l">
              <a:spcBef>
                <a:spcPts val="0"/>
              </a:spcBef>
              <a:spcAft>
                <a:spcPts val="0"/>
              </a:spcAft>
              <a:buNone/>
            </a:pPr>
            <a:r>
              <a:rPr lang="de" sz="1400"/>
              <a:t>name</a:t>
            </a:r>
            <a:endParaRPr sz="1400"/>
          </a:p>
          <a:p>
            <a:pPr indent="0" lvl="0" marL="0" rtl="0" algn="l">
              <a:spcBef>
                <a:spcPts val="0"/>
              </a:spcBef>
              <a:spcAft>
                <a:spcPts val="0"/>
              </a:spcAft>
              <a:buNone/>
            </a:pPr>
            <a:r>
              <a:rPr lang="de" sz="1400"/>
              <a:t>preis </a:t>
            </a:r>
            <a:endParaRPr sz="1400"/>
          </a:p>
          <a:p>
            <a:pPr indent="0" lvl="0" marL="0" rtl="0" algn="l">
              <a:spcBef>
                <a:spcPts val="0"/>
              </a:spcBef>
              <a:spcAft>
                <a:spcPts val="0"/>
              </a:spcAft>
              <a:buNone/>
            </a:pPr>
            <a:r>
              <a:rPr lang="de" sz="1400"/>
              <a:t>und steht zur Order in einer n:m Beziehung!</a:t>
            </a:r>
            <a:endParaRPr sz="1400"/>
          </a:p>
          <a:p>
            <a:pPr indent="0" lvl="0" marL="0" rtl="0" algn="l">
              <a:spcBef>
                <a:spcPts val="0"/>
              </a:spcBef>
              <a:spcAft>
                <a:spcPts val="0"/>
              </a:spcAft>
              <a:buNone/>
            </a:pPr>
            <a:r>
              <a:rPr lang="de" sz="1200"/>
              <a:t> (n:m) Eine Order kann mehrere Produkte haben, und ein Produkt mehrere Order</a:t>
            </a:r>
            <a:br>
              <a:rPr lang="de" sz="1200"/>
            </a:br>
            <a:endParaRPr sz="1200"/>
          </a:p>
          <a:p>
            <a:pPr indent="0" lvl="0" marL="0" rtl="0" algn="l">
              <a:spcBef>
                <a:spcPts val="0"/>
              </a:spcBef>
              <a:spcAft>
                <a:spcPts val="0"/>
              </a:spcAft>
              <a:buNone/>
            </a:pPr>
            <a:r>
              <a:rPr lang="de" sz="1400"/>
              <a:t>Erstellen Sie ein SQL-Statement welches zu jeder Person die bestellten Produkte ausgibt</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de"/>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6" name="Google Shape;796;p107"/>
          <p:cNvSpPr txBox="1"/>
          <p:nvPr/>
        </p:nvSpPr>
        <p:spPr>
          <a:xfrm>
            <a:off x="705300" y="3352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de"/>
              <a:t> </a:t>
            </a:r>
            <a:endParaRPr/>
          </a:p>
          <a:p>
            <a:pPr indent="0" lvl="0" marL="0" rtl="0" algn="l">
              <a:lnSpc>
                <a:spcPct val="115000"/>
              </a:lnSpc>
              <a:spcBef>
                <a:spcPts val="1200"/>
              </a:spcBef>
              <a:spcAft>
                <a:spcPts val="1200"/>
              </a:spcAft>
              <a:buNone/>
            </a:pPr>
            <a:r>
              <a:rPr lang="de"/>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Datenbank</a:t>
            </a:r>
            <a:endParaRPr/>
          </a:p>
        </p:txBody>
      </p:sp>
      <p:sp>
        <p:nvSpPr>
          <p:cNvPr id="140" name="Google Shape;140;p27"/>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de"/>
              <a:t>Eine Datenbank ist eine Sammlung von Daten.</a:t>
            </a:r>
            <a:endParaRPr/>
          </a:p>
          <a:p>
            <a:pPr indent="-342900" lvl="0" marL="457200" rtl="0" algn="l">
              <a:spcBef>
                <a:spcPts val="0"/>
              </a:spcBef>
              <a:spcAft>
                <a:spcPts val="0"/>
              </a:spcAft>
              <a:buSzPts val="1800"/>
              <a:buChar char="●"/>
            </a:pPr>
            <a:r>
              <a:rPr lang="de"/>
              <a:t>Die Daten können von verschiedenen Anwendungen gleichzeitig verwendet werden.</a:t>
            </a:r>
            <a:endParaRPr/>
          </a:p>
          <a:p>
            <a:pPr indent="-342900" lvl="0" marL="457200" rtl="0" algn="l">
              <a:spcBef>
                <a:spcPts val="0"/>
              </a:spcBef>
              <a:spcAft>
                <a:spcPts val="0"/>
              </a:spcAft>
              <a:buSzPts val="1800"/>
              <a:buChar char="●"/>
            </a:pPr>
            <a:r>
              <a:rPr lang="de"/>
              <a:t>Die Daten werden mit kontrollierter Redundanz abgespeichert, um für eine oder mehrere Anwendungen in optimaler Art und Weise verwendbar zu sein.</a:t>
            </a:r>
            <a:endParaRPr/>
          </a:p>
          <a:p>
            <a:pPr indent="-342900" lvl="0" marL="457200" rtl="0" algn="l">
              <a:spcBef>
                <a:spcPts val="0"/>
              </a:spcBef>
              <a:spcAft>
                <a:spcPts val="0"/>
              </a:spcAft>
              <a:buSzPts val="1800"/>
              <a:buChar char="●"/>
            </a:pPr>
            <a:r>
              <a:rPr lang="de"/>
              <a:t>Die Daten werden unabhängig von den Anwendungen organisiert, die sie nutzen.</a:t>
            </a:r>
            <a:endParaRPr/>
          </a:p>
          <a:p>
            <a:pPr indent="-342900" lvl="0" marL="457200" rtl="0" algn="l">
              <a:spcBef>
                <a:spcPts val="0"/>
              </a:spcBef>
              <a:spcAft>
                <a:spcPts val="0"/>
              </a:spcAft>
              <a:buSzPts val="1800"/>
              <a:buChar char="●"/>
            </a:pPr>
            <a:r>
              <a:rPr lang="de"/>
              <a:t>Es gibt eine gemeinsame und kontrollierte Technik für das Hinzufügen, das Modifizieren und das Abfragen der gespeicherten Daten.</a:t>
            </a:r>
            <a:endParaRPr/>
          </a:p>
          <a:p>
            <a:pPr indent="-342900" lvl="0" marL="457200" rtl="0" algn="l">
              <a:spcBef>
                <a:spcPts val="0"/>
              </a:spcBef>
              <a:spcAft>
                <a:spcPts val="0"/>
              </a:spcAft>
              <a:buSzPts val="1800"/>
              <a:buChar char="●"/>
            </a:pPr>
            <a:r>
              <a:rPr lang="de"/>
              <a:t>Ein Datenbankmanagement</a:t>
            </a:r>
            <a:r>
              <a:rPr lang="de"/>
              <a:t> System (DBMS) kümmert sich um die Verwaltung und die Zugriffe auf eine oder mehrere Datenbanken.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08"/>
          <p:cNvPicPr preferRelativeResize="0"/>
          <p:nvPr/>
        </p:nvPicPr>
        <p:blipFill>
          <a:blip r:embed="rId3">
            <a:alphaModFix/>
          </a:blip>
          <a:stretch>
            <a:fillRect/>
          </a:stretch>
        </p:blipFill>
        <p:spPr>
          <a:xfrm>
            <a:off x="536050" y="765125"/>
            <a:ext cx="4914900" cy="1400175"/>
          </a:xfrm>
          <a:prstGeom prst="rect">
            <a:avLst/>
          </a:prstGeom>
          <a:noFill/>
          <a:ln>
            <a:noFill/>
          </a:ln>
        </p:spPr>
      </p:pic>
      <p:pic>
        <p:nvPicPr>
          <p:cNvPr id="802" name="Google Shape;802;p108"/>
          <p:cNvPicPr preferRelativeResize="0"/>
          <p:nvPr/>
        </p:nvPicPr>
        <p:blipFill>
          <a:blip r:embed="rId4">
            <a:alphaModFix/>
          </a:blip>
          <a:stretch>
            <a:fillRect/>
          </a:stretch>
        </p:blipFill>
        <p:spPr>
          <a:xfrm>
            <a:off x="536050" y="2222013"/>
            <a:ext cx="6743700" cy="1285875"/>
          </a:xfrm>
          <a:prstGeom prst="rect">
            <a:avLst/>
          </a:prstGeom>
          <a:noFill/>
          <a:ln>
            <a:noFill/>
          </a:ln>
        </p:spPr>
      </p:pic>
      <p:pic>
        <p:nvPicPr>
          <p:cNvPr id="803" name="Google Shape;803;p108"/>
          <p:cNvPicPr preferRelativeResize="0"/>
          <p:nvPr/>
        </p:nvPicPr>
        <p:blipFill>
          <a:blip r:embed="rId5">
            <a:alphaModFix/>
          </a:blip>
          <a:stretch>
            <a:fillRect/>
          </a:stretch>
        </p:blipFill>
        <p:spPr>
          <a:xfrm>
            <a:off x="536050" y="3564625"/>
            <a:ext cx="7686675" cy="14382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09"/>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JOINS - Weitere Übung </a:t>
            </a:r>
            <a:endParaRPr/>
          </a:p>
        </p:txBody>
      </p:sp>
      <p:sp>
        <p:nvSpPr>
          <p:cNvPr id="809" name="Google Shape;809;p109"/>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30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einer 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DATENBANK:</a:t>
            </a:r>
            <a:br>
              <a:rPr lang="de"/>
            </a:br>
            <a:r>
              <a:rPr lang="de" sz="1000">
                <a:solidFill>
                  <a:srgbClr val="000000"/>
                </a:solidFill>
              </a:rPr>
              <a:t>uebungSchuleDB</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810" name="Google Shape;810;p109"/>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811" name="Google Shape;811;p109"/>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Geben Sie einer Liste aller Schüler aus, die ein Apple-Smartphone besitzen. Auszugeben sind der Schülername und der Name des Wohnorts.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de" sz="1400"/>
              <a:t>Wir brauchen eine Liste mit den Namen aller Lehrer und der zugehörigen Schüler. Die Spalten sollen genau diese Überschrift haben: </a:t>
            </a:r>
            <a:br>
              <a:rPr lang="de" sz="1400"/>
            </a:br>
            <a:r>
              <a:rPr lang="de" sz="1400"/>
              <a:t>"Lehrername" / "Schülername"</a:t>
            </a:r>
            <a:endParaRPr sz="1400"/>
          </a:p>
          <a:p>
            <a:pPr indent="0" lvl="0" marL="0" rtl="0" algn="l">
              <a:spcBef>
                <a:spcPts val="0"/>
              </a:spcBef>
              <a:spcAft>
                <a:spcPts val="0"/>
              </a:spcAft>
              <a:buNone/>
            </a:pPr>
            <a:r>
              <a:rPr lang="de" sz="1400"/>
              <a:t>(Das wird etwas unübersichtlich, macht nichts.)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de"/>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12" name="Google Shape;812;p109"/>
          <p:cNvPicPr preferRelativeResize="0"/>
          <p:nvPr/>
        </p:nvPicPr>
        <p:blipFill rotWithShape="1">
          <a:blip r:embed="rId3">
            <a:alphaModFix/>
          </a:blip>
          <a:srcRect b="4585" l="-750" r="750" t="5680"/>
          <a:stretch/>
        </p:blipFill>
        <p:spPr>
          <a:xfrm>
            <a:off x="377875" y="2862825"/>
            <a:ext cx="7786400" cy="20893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10"/>
          <p:cNvSpPr txBox="1"/>
          <p:nvPr>
            <p:ph type="title"/>
          </p:nvPr>
        </p:nvSpPr>
        <p:spPr>
          <a:xfrm>
            <a:off x="-20518" y="564009"/>
            <a:ext cx="50802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a:t>JOINS - Weitere Übung </a:t>
            </a:r>
            <a:endParaRPr/>
          </a:p>
        </p:txBody>
      </p:sp>
      <p:sp>
        <p:nvSpPr>
          <p:cNvPr id="818" name="Google Shape;818;p110"/>
          <p:cNvSpPr txBox="1"/>
          <p:nvPr>
            <p:ph idx="2" type="body"/>
          </p:nvPr>
        </p:nvSpPr>
        <p:spPr>
          <a:xfrm>
            <a:off x="6890750" y="887275"/>
            <a:ext cx="22167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DAUER:</a:t>
            </a:r>
            <a:br>
              <a:rPr lang="de"/>
            </a:br>
            <a:r>
              <a:rPr b="1" lang="de" sz="1000">
                <a:solidFill>
                  <a:srgbClr val="000000"/>
                </a:solidFill>
                <a:latin typeface="Source Sans Pro"/>
                <a:ea typeface="Source Sans Pro"/>
                <a:cs typeface="Source Sans Pro"/>
                <a:sym typeface="Source Sans Pro"/>
              </a:rPr>
              <a:t>30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VORSTELLUNG:</a:t>
            </a:r>
            <a:br>
              <a:rPr lang="de"/>
            </a:br>
            <a:r>
              <a:rPr b="1" lang="de" sz="1000">
                <a:solidFill>
                  <a:srgbClr val="000000"/>
                </a:solidFill>
                <a:latin typeface="Source Sans Pro"/>
                <a:ea typeface="Source Sans Pro"/>
                <a:cs typeface="Source Sans Pro"/>
                <a:sym typeface="Source Sans Pro"/>
              </a:rPr>
              <a:t>einer 5 MINUTEN</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rPr lang="de"/>
              <a:t>DATENBANK:</a:t>
            </a:r>
            <a:br>
              <a:rPr lang="de"/>
            </a:br>
            <a:r>
              <a:rPr lang="de" sz="1000">
                <a:solidFill>
                  <a:srgbClr val="000000"/>
                </a:solidFill>
              </a:rPr>
              <a:t>uebungSchuleDB</a:t>
            </a:r>
            <a:endParaRPr b="1" sz="1000">
              <a:solidFill>
                <a:srgbClr val="000000"/>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p>
        </p:txBody>
      </p:sp>
      <p:sp>
        <p:nvSpPr>
          <p:cNvPr id="819" name="Google Shape;819;p110"/>
          <p:cNvSpPr txBox="1"/>
          <p:nvPr>
            <p:ph idx="1" type="subTitle"/>
          </p:nvPr>
        </p:nvSpPr>
        <p:spPr>
          <a:xfrm>
            <a:off x="6890750" y="574975"/>
            <a:ext cx="2253300" cy="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EINZELARBEIT</a:t>
            </a:r>
            <a:endParaRPr/>
          </a:p>
        </p:txBody>
      </p:sp>
      <p:sp>
        <p:nvSpPr>
          <p:cNvPr id="820" name="Google Shape;820;p110"/>
          <p:cNvSpPr txBox="1"/>
          <p:nvPr>
            <p:ph idx="3" type="body"/>
          </p:nvPr>
        </p:nvSpPr>
        <p:spPr>
          <a:xfrm>
            <a:off x="377875" y="1348200"/>
            <a:ext cx="59373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solidFill>
                  <a:schemeClr val="lt2"/>
                </a:solidFill>
              </a:rPr>
              <a:t>Wir brauchen eine Liste der Schüler von Frau Maier. Wir brauchen folgende Spalten: Schülername, Schülerwohnort</a:t>
            </a:r>
            <a:endParaRPr sz="1400">
              <a:solidFill>
                <a:schemeClr val="lt2"/>
              </a:solidFill>
            </a:endParaRPr>
          </a:p>
          <a:p>
            <a:pPr indent="0" lvl="0" marL="0" rtl="0" algn="l">
              <a:spcBef>
                <a:spcPts val="0"/>
              </a:spcBef>
              <a:spcAft>
                <a:spcPts val="0"/>
              </a:spcAft>
              <a:buNone/>
            </a:pPr>
            <a:r>
              <a:t/>
            </a:r>
            <a:endParaRPr sz="1400">
              <a:solidFill>
                <a:schemeClr val="lt2"/>
              </a:solidFill>
            </a:endParaRPr>
          </a:p>
          <a:p>
            <a:pPr indent="0" lvl="0" marL="0" rtl="0" algn="l">
              <a:spcBef>
                <a:spcPts val="0"/>
              </a:spcBef>
              <a:spcAft>
                <a:spcPts val="0"/>
              </a:spcAft>
              <a:buNone/>
            </a:pPr>
            <a:r>
              <a:rPr lang="de" sz="1400">
                <a:solidFill>
                  <a:schemeClr val="lt2"/>
                </a:solidFill>
              </a:rPr>
              <a:t>Geben Sie alle Schüler aus, die in Emmendingen wohnen und bei Herrn Bock Unterricht haben. Ausgabe Schülername, Wohnort, Lehrername.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de"/>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21" name="Google Shape;821;p110"/>
          <p:cNvPicPr preferRelativeResize="0"/>
          <p:nvPr/>
        </p:nvPicPr>
        <p:blipFill rotWithShape="1">
          <a:blip r:embed="rId3">
            <a:alphaModFix/>
          </a:blip>
          <a:srcRect b="4585" l="-750" r="750" t="5680"/>
          <a:stretch/>
        </p:blipFill>
        <p:spPr>
          <a:xfrm>
            <a:off x="377875" y="2862825"/>
            <a:ext cx="7786400" cy="20893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1"/>
          <p:cNvSpPr txBox="1"/>
          <p:nvPr>
            <p:ph type="title"/>
          </p:nvPr>
        </p:nvSpPr>
        <p:spPr>
          <a:xfrm>
            <a:off x="-84300" y="1971925"/>
            <a:ext cx="6091800" cy="48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de"/>
              <a:t>SQL</a:t>
            </a:r>
            <a:r>
              <a:rPr lang="de"/>
              <a:t> </a:t>
            </a:r>
            <a:r>
              <a:rPr b="1" lang="de"/>
              <a:t>Normalisierung</a:t>
            </a:r>
            <a:endParaRPr b="1"/>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12"/>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1800"/>
              <a:t>Normalisierung // Redundanzen &amp; Nullte Normalform</a:t>
            </a:r>
            <a:endParaRPr sz="2400"/>
          </a:p>
        </p:txBody>
      </p:sp>
      <p:graphicFrame>
        <p:nvGraphicFramePr>
          <p:cNvPr id="832" name="Google Shape;832;p112"/>
          <p:cNvGraphicFramePr/>
          <p:nvPr/>
        </p:nvGraphicFramePr>
        <p:xfrm>
          <a:off x="271275" y="1602750"/>
          <a:ext cx="3000000" cy="3000000"/>
        </p:xfrm>
        <a:graphic>
          <a:graphicData uri="http://schemas.openxmlformats.org/drawingml/2006/table">
            <a:tbl>
              <a:tblPr>
                <a:noFill/>
                <a:tableStyleId>{964D5BB3-4EA3-4A97-B651-498B3A3F59AB}</a:tableStyleId>
              </a:tblPr>
              <a:tblGrid>
                <a:gridCol w="1114325"/>
                <a:gridCol w="699100"/>
                <a:gridCol w="917600"/>
                <a:gridCol w="886975"/>
                <a:gridCol w="939350"/>
                <a:gridCol w="1596350"/>
                <a:gridCol w="1077950"/>
                <a:gridCol w="1496275"/>
              </a:tblGrid>
              <a:tr h="334800">
                <a:tc>
                  <a:txBody>
                    <a:bodyPr/>
                    <a:lstStyle/>
                    <a:p>
                      <a:pPr indent="0" lvl="0" marL="0" rtl="0" algn="l">
                        <a:spcBef>
                          <a:spcPts val="0"/>
                        </a:spcBef>
                        <a:spcAft>
                          <a:spcPts val="0"/>
                        </a:spcAft>
                        <a:buNone/>
                      </a:pPr>
                      <a:r>
                        <a:rPr b="1" lang="de" sz="900"/>
                        <a:t>Name</a:t>
                      </a:r>
                      <a:endParaRPr b="1" sz="900"/>
                    </a:p>
                  </a:txBody>
                  <a:tcPr marT="91425" marB="91425" marR="91425" marL="91425"/>
                </a:tc>
                <a:tc>
                  <a:txBody>
                    <a:bodyPr/>
                    <a:lstStyle/>
                    <a:p>
                      <a:pPr indent="0" lvl="0" marL="0" rtl="0" algn="l">
                        <a:spcBef>
                          <a:spcPts val="0"/>
                        </a:spcBef>
                        <a:spcAft>
                          <a:spcPts val="0"/>
                        </a:spcAft>
                        <a:buNone/>
                      </a:pPr>
                      <a:r>
                        <a:rPr b="1" lang="de" sz="900"/>
                        <a:t>Farbe</a:t>
                      </a:r>
                      <a:endParaRPr b="1" sz="900"/>
                    </a:p>
                  </a:txBody>
                  <a:tcPr marT="91425" marB="91425" marR="91425" marL="91425"/>
                </a:tc>
                <a:tc>
                  <a:txBody>
                    <a:bodyPr/>
                    <a:lstStyle/>
                    <a:p>
                      <a:pPr indent="0" lvl="0" marL="0" rtl="0" algn="l">
                        <a:spcBef>
                          <a:spcPts val="0"/>
                        </a:spcBef>
                        <a:spcAft>
                          <a:spcPts val="0"/>
                        </a:spcAft>
                        <a:buNone/>
                      </a:pPr>
                      <a:r>
                        <a:rPr b="1" lang="de" sz="900"/>
                        <a:t>Jahrgang</a:t>
                      </a:r>
                      <a:endParaRPr b="1" sz="900"/>
                    </a:p>
                  </a:txBody>
                  <a:tcPr marT="91425" marB="91425" marR="91425" marL="91425"/>
                </a:tc>
                <a:tc>
                  <a:txBody>
                    <a:bodyPr/>
                    <a:lstStyle/>
                    <a:p>
                      <a:pPr indent="0" lvl="0" marL="0" rtl="0" algn="l">
                        <a:spcBef>
                          <a:spcPts val="0"/>
                        </a:spcBef>
                        <a:spcAft>
                          <a:spcPts val="0"/>
                        </a:spcAft>
                        <a:buNone/>
                      </a:pPr>
                      <a:r>
                        <a:rPr b="1" lang="de" sz="900"/>
                        <a:t>Restsüße</a:t>
                      </a:r>
                      <a:endParaRPr b="1" sz="900"/>
                    </a:p>
                  </a:txBody>
                  <a:tcPr marT="91425" marB="91425" marR="91425" marL="91425"/>
                </a:tc>
                <a:tc>
                  <a:txBody>
                    <a:bodyPr/>
                    <a:lstStyle/>
                    <a:p>
                      <a:pPr indent="0" lvl="0" marL="0" rtl="0" algn="l">
                        <a:spcBef>
                          <a:spcPts val="0"/>
                        </a:spcBef>
                        <a:spcAft>
                          <a:spcPts val="0"/>
                        </a:spcAft>
                        <a:buNone/>
                      </a:pPr>
                      <a:r>
                        <a:rPr b="1" lang="de" sz="900"/>
                        <a:t>Weingut</a:t>
                      </a:r>
                      <a:endParaRPr b="1" sz="900"/>
                    </a:p>
                  </a:txBody>
                  <a:tcPr marT="91425" marB="91425" marR="91425" marL="91425"/>
                </a:tc>
                <a:tc>
                  <a:txBody>
                    <a:bodyPr/>
                    <a:lstStyle/>
                    <a:p>
                      <a:pPr indent="0" lvl="0" marL="0" rtl="0" algn="l">
                        <a:spcBef>
                          <a:spcPts val="0"/>
                        </a:spcBef>
                        <a:spcAft>
                          <a:spcPts val="0"/>
                        </a:spcAft>
                        <a:buNone/>
                      </a:pPr>
                      <a:r>
                        <a:rPr b="1" lang="de" sz="900"/>
                        <a:t>Adresse</a:t>
                      </a:r>
                      <a:endParaRPr b="1" sz="900"/>
                    </a:p>
                  </a:txBody>
                  <a:tcPr marT="91425" marB="91425" marR="91425" marL="91425"/>
                </a:tc>
                <a:tc>
                  <a:txBody>
                    <a:bodyPr/>
                    <a:lstStyle/>
                    <a:p>
                      <a:pPr indent="0" lvl="0" marL="0" rtl="0" algn="l">
                        <a:spcBef>
                          <a:spcPts val="0"/>
                        </a:spcBef>
                        <a:spcAft>
                          <a:spcPts val="0"/>
                        </a:spcAft>
                        <a:buNone/>
                      </a:pPr>
                      <a:r>
                        <a:rPr b="1" lang="de" sz="900"/>
                        <a:t>Name</a:t>
                      </a:r>
                      <a:endParaRPr b="1" sz="900"/>
                    </a:p>
                  </a:txBody>
                  <a:tcPr marT="91425" marB="91425" marR="91425" marL="91425"/>
                </a:tc>
                <a:tc>
                  <a:txBody>
                    <a:bodyPr/>
                    <a:lstStyle/>
                    <a:p>
                      <a:pPr indent="0" lvl="0" marL="0" rtl="0" algn="l">
                        <a:spcBef>
                          <a:spcPts val="0"/>
                        </a:spcBef>
                        <a:spcAft>
                          <a:spcPts val="0"/>
                        </a:spcAft>
                        <a:buNone/>
                      </a:pPr>
                      <a:r>
                        <a:rPr b="1" lang="de" sz="900"/>
                        <a:t>Kritik</a:t>
                      </a:r>
                      <a:endParaRPr b="1" sz="900"/>
                    </a:p>
                  </a:txBody>
                  <a:tcPr marT="91425" marB="91425" marR="91425" marL="91425"/>
                </a:tc>
              </a:tr>
              <a:tr h="334800">
                <a:tc>
                  <a:txBody>
                    <a:bodyPr/>
                    <a:lstStyle/>
                    <a:p>
                      <a:pPr indent="0" lvl="0" marL="0" rtl="0" algn="l">
                        <a:spcBef>
                          <a:spcPts val="0"/>
                        </a:spcBef>
                        <a:spcAft>
                          <a:spcPts val="0"/>
                        </a:spcAft>
                        <a:buNone/>
                      </a:pPr>
                      <a:r>
                        <a:rPr lang="de" sz="900"/>
                        <a:t>La Rose Grand Cru</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Rot</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1998</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trocken</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Creek</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Eyre Hwy, Ceduna SA 5690, Australien</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Robert Parker</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de" sz="900"/>
                        <a:t>Lorem ipsum</a:t>
                      </a:r>
                      <a:endParaRPr sz="900"/>
                    </a:p>
                  </a:txBody>
                  <a:tcPr marT="91425" marB="91425" marR="91425" marL="91425">
                    <a:lnB cap="flat" cmpd="sng" w="9525">
                      <a:solidFill>
                        <a:srgbClr val="9E9E9E"/>
                      </a:solidFill>
                      <a:prstDash val="solid"/>
                      <a:round/>
                      <a:headEnd len="sm" w="sm" type="none"/>
                      <a:tailEnd len="sm" w="sm" type="none"/>
                    </a:lnB>
                  </a:tcPr>
                </a:tc>
              </a:tr>
              <a:tr h="334800">
                <a:tc>
                  <a:txBody>
                    <a:bodyPr/>
                    <a:lstStyle/>
                    <a:p>
                      <a:pPr indent="0" lvl="0" marL="0" rtl="0" algn="l">
                        <a:spcBef>
                          <a:spcPts val="0"/>
                        </a:spcBef>
                        <a:spcAft>
                          <a:spcPts val="0"/>
                        </a:spcAft>
                        <a:buNone/>
                      </a:pPr>
                      <a:r>
                        <a:rPr lang="de" sz="900"/>
                        <a:t>La Rose Grand Cru</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1998</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trocken</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Creek</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Eyre Hwy, Ceduna SA 5690, Australien</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Hugh Johnson</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4800">
                <a:tc>
                  <a:txBody>
                    <a:bodyPr/>
                    <a:lstStyle/>
                    <a:p>
                      <a:pPr indent="0" lvl="0" marL="0" rtl="0" algn="l">
                        <a:spcBef>
                          <a:spcPts val="0"/>
                        </a:spcBef>
                        <a:spcAft>
                          <a:spcPts val="0"/>
                        </a:spcAft>
                        <a:buNone/>
                      </a:pPr>
                      <a:r>
                        <a:rPr lang="de" sz="900"/>
                        <a:t>Creek Shiraz</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Rot</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2003</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halbtrocken</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Helena</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9777 Wilshire Blvd Beverly Hills, CA 90212, USA</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Hugh Johnson</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p>
                  </a:txBody>
                  <a:tcPr marT="91425" marB="91425" marR="91425" marL="91425">
                    <a:lnT cap="flat" cmpd="sng" w="9525">
                      <a:solidFill>
                        <a:srgbClr val="9E9E9E"/>
                      </a:solidFill>
                      <a:prstDash val="solid"/>
                      <a:round/>
                      <a:headEnd len="sm" w="sm" type="none"/>
                      <a:tailEnd len="sm" w="sm" type="none"/>
                    </a:lnT>
                  </a:tcPr>
                </a:tc>
              </a:tr>
              <a:tr h="334800">
                <a:tc>
                  <a:txBody>
                    <a:bodyPr/>
                    <a:lstStyle/>
                    <a:p>
                      <a:pPr indent="0" lvl="0" marL="0" rtl="0" algn="l">
                        <a:spcBef>
                          <a:spcPts val="0"/>
                        </a:spcBef>
                        <a:spcAft>
                          <a:spcPts val="0"/>
                        </a:spcAft>
                        <a:buNone/>
                      </a:pPr>
                      <a:r>
                        <a:rPr lang="de" sz="900"/>
                        <a:t>Zinfandel</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Rot</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2004</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süß</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Chateau La Rose</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Rue de Grassi, 33250 Pauillac,</a:t>
                      </a:r>
                      <a:endParaRPr sz="900"/>
                    </a:p>
                    <a:p>
                      <a:pPr indent="0" lvl="0" marL="0" rtl="0" algn="l">
                        <a:spcBef>
                          <a:spcPts val="0"/>
                        </a:spcBef>
                        <a:spcAft>
                          <a:spcPts val="0"/>
                        </a:spcAft>
                        <a:buNone/>
                      </a:pPr>
                      <a:r>
                        <a:rPr lang="de" sz="900"/>
                        <a:t>Frankreich</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Robert Parker</a:t>
                      </a:r>
                      <a:endParaRPr sz="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p>
                  </a:txBody>
                  <a:tcPr marT="91425" marB="91425" marR="91425" marL="91425"/>
                </a:tc>
              </a:tr>
              <a:tr h="334800">
                <a:tc>
                  <a:txBody>
                    <a:bodyPr/>
                    <a:lstStyle/>
                    <a:p>
                      <a:pPr indent="0" lvl="0" marL="0" rtl="0" algn="l">
                        <a:spcBef>
                          <a:spcPts val="0"/>
                        </a:spcBef>
                        <a:spcAft>
                          <a:spcPts val="0"/>
                        </a:spcAft>
                        <a:buNone/>
                      </a:pPr>
                      <a:r>
                        <a:rPr lang="de" sz="900"/>
                        <a:t>Pinot Noir</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2001</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lieblich</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Chateau La Rose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solidFill>
                            <a:schemeClr val="dk1"/>
                          </a:solidFill>
                        </a:rPr>
                        <a:t>Rue de Grassi, </a:t>
                      </a:r>
                      <a:r>
                        <a:rPr lang="de" sz="900"/>
                        <a:t>33250 Pauillac, Frankreich</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solidFill>
                            <a:schemeClr val="dk1"/>
                          </a:solidFill>
                        </a:rPr>
                        <a:t>Ulrich Sauter</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34800">
                <a:tc>
                  <a:txBody>
                    <a:bodyPr/>
                    <a:lstStyle/>
                    <a:p>
                      <a:pPr indent="0" lvl="0" marL="0" rtl="0" algn="l">
                        <a:spcBef>
                          <a:spcPts val="0"/>
                        </a:spcBef>
                        <a:spcAft>
                          <a:spcPts val="0"/>
                        </a:spcAft>
                        <a:buNone/>
                      </a:pPr>
                      <a:r>
                        <a:rPr lang="de" sz="900"/>
                        <a:t>Pinot Noir</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Rot</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1999</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trocken</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Müller</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Mühlberg 5, 65399 Kiedrich, Deutschland</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Ulrich Sauter</a:t>
                      </a:r>
                      <a:endParaRPr sz="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p>
                  </a:txBody>
                  <a:tcPr marT="91425" marB="91425" marR="91425" marL="91425"/>
                </a:tc>
              </a:tr>
            </a:tbl>
          </a:graphicData>
        </a:graphic>
      </p:graphicFrame>
      <p:sp>
        <p:nvSpPr>
          <p:cNvPr id="833" name="Google Shape;833;p112"/>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alle erkannten Attribute liegen in einer Tabelle vor</a:t>
            </a:r>
            <a:endParaRPr sz="1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3"/>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Wenn Nullte Normalform und atomare Aufteilung der Attribute möglich. Hier z.B. zus. die Aufteilung Adresse und Name und ein eindeutiger Primärschlüssel.</a:t>
            </a:r>
            <a:endParaRPr sz="1400"/>
          </a:p>
        </p:txBody>
      </p:sp>
      <p:sp>
        <p:nvSpPr>
          <p:cNvPr id="839" name="Google Shape;839;p113"/>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400"/>
              <a:t>Normalisierung // Erste Normalform</a:t>
            </a:r>
            <a:endParaRPr sz="2400"/>
          </a:p>
        </p:txBody>
      </p:sp>
      <p:graphicFrame>
        <p:nvGraphicFramePr>
          <p:cNvPr id="840" name="Google Shape;840;p113"/>
          <p:cNvGraphicFramePr/>
          <p:nvPr/>
        </p:nvGraphicFramePr>
        <p:xfrm>
          <a:off x="255450" y="1799575"/>
          <a:ext cx="3000000" cy="3000000"/>
        </p:xfrm>
        <a:graphic>
          <a:graphicData uri="http://schemas.openxmlformats.org/drawingml/2006/table">
            <a:tbl>
              <a:tblPr>
                <a:noFill/>
                <a:tableStyleId>{964D5BB3-4EA3-4A97-B651-498B3A3F59AB}</a:tableStyleId>
              </a:tblPr>
              <a:tblGrid>
                <a:gridCol w="1094750"/>
                <a:gridCol w="686825"/>
                <a:gridCol w="901475"/>
                <a:gridCol w="871375"/>
                <a:gridCol w="922875"/>
                <a:gridCol w="1568300"/>
                <a:gridCol w="1059025"/>
                <a:gridCol w="1470000"/>
              </a:tblGrid>
              <a:tr h="334800">
                <a:tc>
                  <a:txBody>
                    <a:bodyPr/>
                    <a:lstStyle/>
                    <a:p>
                      <a:pPr indent="0" lvl="0" marL="0" rtl="0" algn="l">
                        <a:spcBef>
                          <a:spcPts val="0"/>
                        </a:spcBef>
                        <a:spcAft>
                          <a:spcPts val="0"/>
                        </a:spcAft>
                        <a:buNone/>
                      </a:pPr>
                      <a:r>
                        <a:rPr b="1" lang="de" sz="900"/>
                        <a:t>Name</a:t>
                      </a:r>
                      <a:endParaRPr b="1" sz="900"/>
                    </a:p>
                  </a:txBody>
                  <a:tcPr marT="91425" marB="91425" marR="91425" marL="91425"/>
                </a:tc>
                <a:tc>
                  <a:txBody>
                    <a:bodyPr/>
                    <a:lstStyle/>
                    <a:p>
                      <a:pPr indent="0" lvl="0" marL="0" rtl="0" algn="l">
                        <a:spcBef>
                          <a:spcPts val="0"/>
                        </a:spcBef>
                        <a:spcAft>
                          <a:spcPts val="0"/>
                        </a:spcAft>
                        <a:buNone/>
                      </a:pPr>
                      <a:r>
                        <a:rPr b="1" lang="de" sz="900"/>
                        <a:t>Farbe</a:t>
                      </a:r>
                      <a:endParaRPr b="1" sz="900"/>
                    </a:p>
                  </a:txBody>
                  <a:tcPr marT="91425" marB="91425" marR="91425" marL="91425"/>
                </a:tc>
                <a:tc>
                  <a:txBody>
                    <a:bodyPr/>
                    <a:lstStyle/>
                    <a:p>
                      <a:pPr indent="0" lvl="0" marL="0" rtl="0" algn="l">
                        <a:spcBef>
                          <a:spcPts val="0"/>
                        </a:spcBef>
                        <a:spcAft>
                          <a:spcPts val="0"/>
                        </a:spcAft>
                        <a:buNone/>
                      </a:pPr>
                      <a:r>
                        <a:rPr b="1" lang="de" sz="900"/>
                        <a:t>Jahrgang</a:t>
                      </a:r>
                      <a:endParaRPr b="1" sz="900"/>
                    </a:p>
                  </a:txBody>
                  <a:tcPr marT="91425" marB="91425" marR="91425" marL="91425"/>
                </a:tc>
                <a:tc>
                  <a:txBody>
                    <a:bodyPr/>
                    <a:lstStyle/>
                    <a:p>
                      <a:pPr indent="0" lvl="0" marL="0" rtl="0" algn="l">
                        <a:spcBef>
                          <a:spcPts val="0"/>
                        </a:spcBef>
                        <a:spcAft>
                          <a:spcPts val="0"/>
                        </a:spcAft>
                        <a:buNone/>
                      </a:pPr>
                      <a:r>
                        <a:rPr b="1" lang="de" sz="900"/>
                        <a:t>Restsüße</a:t>
                      </a:r>
                      <a:endParaRPr b="1" sz="900"/>
                    </a:p>
                  </a:txBody>
                  <a:tcPr marT="91425" marB="91425" marR="91425" marL="91425"/>
                </a:tc>
                <a:tc>
                  <a:txBody>
                    <a:bodyPr/>
                    <a:lstStyle/>
                    <a:p>
                      <a:pPr indent="0" lvl="0" marL="0" rtl="0" algn="l">
                        <a:spcBef>
                          <a:spcPts val="0"/>
                        </a:spcBef>
                        <a:spcAft>
                          <a:spcPts val="0"/>
                        </a:spcAft>
                        <a:buNone/>
                      </a:pPr>
                      <a:r>
                        <a:rPr b="1" lang="de" sz="900"/>
                        <a:t>Weingut</a:t>
                      </a:r>
                      <a:endParaRPr b="1" sz="900"/>
                    </a:p>
                  </a:txBody>
                  <a:tcPr marT="91425" marB="91425" marR="91425" marL="91425"/>
                </a:tc>
                <a:tc>
                  <a:txBody>
                    <a:bodyPr/>
                    <a:lstStyle/>
                    <a:p>
                      <a:pPr indent="0" lvl="0" marL="0" rtl="0" algn="l">
                        <a:spcBef>
                          <a:spcPts val="0"/>
                        </a:spcBef>
                        <a:spcAft>
                          <a:spcPts val="0"/>
                        </a:spcAft>
                        <a:buNone/>
                      </a:pPr>
                      <a:r>
                        <a:rPr b="1" lang="de" sz="900"/>
                        <a:t>Adresse</a:t>
                      </a:r>
                      <a:endParaRPr b="1" sz="900"/>
                    </a:p>
                  </a:txBody>
                  <a:tcPr marT="91425" marB="91425" marR="91425" marL="91425"/>
                </a:tc>
                <a:tc>
                  <a:txBody>
                    <a:bodyPr/>
                    <a:lstStyle/>
                    <a:p>
                      <a:pPr indent="0" lvl="0" marL="0" rtl="0" algn="l">
                        <a:spcBef>
                          <a:spcPts val="0"/>
                        </a:spcBef>
                        <a:spcAft>
                          <a:spcPts val="0"/>
                        </a:spcAft>
                        <a:buNone/>
                      </a:pPr>
                      <a:r>
                        <a:rPr b="1" lang="de" sz="900"/>
                        <a:t>Name</a:t>
                      </a:r>
                      <a:endParaRPr b="1" sz="900"/>
                    </a:p>
                  </a:txBody>
                  <a:tcPr marT="91425" marB="91425" marR="91425" marL="91425"/>
                </a:tc>
                <a:tc>
                  <a:txBody>
                    <a:bodyPr/>
                    <a:lstStyle/>
                    <a:p>
                      <a:pPr indent="0" lvl="0" marL="0" rtl="0" algn="l">
                        <a:spcBef>
                          <a:spcPts val="0"/>
                        </a:spcBef>
                        <a:spcAft>
                          <a:spcPts val="0"/>
                        </a:spcAft>
                        <a:buNone/>
                      </a:pPr>
                      <a:r>
                        <a:rPr b="1" lang="de" sz="900"/>
                        <a:t>Kritik</a:t>
                      </a:r>
                      <a:endParaRPr b="1" sz="900"/>
                    </a:p>
                  </a:txBody>
                  <a:tcPr marT="91425" marB="91425" marR="91425" marL="91425"/>
                </a:tc>
              </a:tr>
              <a:tr h="334800">
                <a:tc>
                  <a:txBody>
                    <a:bodyPr/>
                    <a:lstStyle/>
                    <a:p>
                      <a:pPr indent="0" lvl="0" marL="0" rtl="0" algn="l">
                        <a:spcBef>
                          <a:spcPts val="0"/>
                        </a:spcBef>
                        <a:spcAft>
                          <a:spcPts val="0"/>
                        </a:spcAft>
                        <a:buNone/>
                      </a:pPr>
                      <a:r>
                        <a:rPr lang="de" sz="900"/>
                        <a:t>La Rose Grand Cru</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Rot</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1998</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trocken</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Creek</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Eyre Hwy, Ceduna SA 5690, Australien</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Robert Parker</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Lorem ipsum</a:t>
                      </a:r>
                      <a:endParaRPr sz="900"/>
                    </a:p>
                  </a:txBody>
                  <a:tcPr marT="91425" marB="91425" marR="91425" marL="91425">
                    <a:lnB cap="flat" cmpd="sng" w="9525">
                      <a:solidFill>
                        <a:srgbClr val="9E9E9E"/>
                      </a:solidFill>
                      <a:prstDash val="solid"/>
                      <a:round/>
                      <a:headEnd len="sm" w="sm" type="none"/>
                      <a:tailEnd len="sm" w="sm" type="none"/>
                    </a:lnB>
                  </a:tcPr>
                </a:tc>
              </a:tr>
              <a:tr h="334800">
                <a:tc>
                  <a:txBody>
                    <a:bodyPr/>
                    <a:lstStyle/>
                    <a:p>
                      <a:pPr indent="0" lvl="0" marL="0" rtl="0" algn="l">
                        <a:spcBef>
                          <a:spcPts val="0"/>
                        </a:spcBef>
                        <a:spcAft>
                          <a:spcPts val="0"/>
                        </a:spcAft>
                        <a:buNone/>
                      </a:pPr>
                      <a:r>
                        <a:rPr lang="de" sz="900"/>
                        <a:t>La Rose Grand Cru</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1998</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trocken</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Creek</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Eyre Hwy, Ceduna SA 5690, Australien</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Hugh Johnson</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4800">
                <a:tc>
                  <a:txBody>
                    <a:bodyPr/>
                    <a:lstStyle/>
                    <a:p>
                      <a:pPr indent="0" lvl="0" marL="0" rtl="0" algn="l">
                        <a:spcBef>
                          <a:spcPts val="0"/>
                        </a:spcBef>
                        <a:spcAft>
                          <a:spcPts val="0"/>
                        </a:spcAft>
                        <a:buNone/>
                      </a:pPr>
                      <a:r>
                        <a:rPr lang="de" sz="900"/>
                        <a:t>Creek Shiraz</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Rot</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2003</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halbtrocken</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Helena</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9777 Wilshire Blvd Beverly Hills, CA 90212, USA</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Hugh Johnson</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p>
                  </a:txBody>
                  <a:tcPr marT="91425" marB="91425" marR="91425" marL="91425">
                    <a:lnT cap="flat" cmpd="sng" w="9525">
                      <a:solidFill>
                        <a:srgbClr val="9E9E9E"/>
                      </a:solidFill>
                      <a:prstDash val="solid"/>
                      <a:round/>
                      <a:headEnd len="sm" w="sm" type="none"/>
                      <a:tailEnd len="sm" w="sm" type="none"/>
                    </a:lnT>
                  </a:tcPr>
                </a:tc>
              </a:tr>
              <a:tr h="334800">
                <a:tc>
                  <a:txBody>
                    <a:bodyPr/>
                    <a:lstStyle/>
                    <a:p>
                      <a:pPr indent="0" lvl="0" marL="0" rtl="0" algn="l">
                        <a:spcBef>
                          <a:spcPts val="0"/>
                        </a:spcBef>
                        <a:spcAft>
                          <a:spcPts val="0"/>
                        </a:spcAft>
                        <a:buNone/>
                      </a:pPr>
                      <a:r>
                        <a:rPr lang="de" sz="900"/>
                        <a:t>Zinfandel</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Rot</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2004</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süß</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Chateau La Rose</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Rue de Grassi, 33250 Pauillac,</a:t>
                      </a:r>
                      <a:endParaRPr sz="900"/>
                    </a:p>
                    <a:p>
                      <a:pPr indent="0" lvl="0" marL="0" rtl="0" algn="l">
                        <a:spcBef>
                          <a:spcPts val="0"/>
                        </a:spcBef>
                        <a:spcAft>
                          <a:spcPts val="0"/>
                        </a:spcAft>
                        <a:buNone/>
                      </a:pPr>
                      <a:r>
                        <a:rPr lang="de" sz="900"/>
                        <a:t>Frankreich</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Robert Parker</a:t>
                      </a:r>
                      <a:endParaRPr sz="900"/>
                    </a:p>
                  </a:txBody>
                  <a:tcPr marT="91425" marB="91425" marR="91425" marL="91425"/>
                </a:tc>
                <a:tc>
                  <a:txBody>
                    <a:bodyPr/>
                    <a:lstStyle/>
                    <a:p>
                      <a:pPr indent="0" lvl="0" marL="0" rtl="0" algn="l">
                        <a:spcBef>
                          <a:spcPts val="0"/>
                        </a:spcBef>
                        <a:spcAft>
                          <a:spcPts val="0"/>
                        </a:spcAft>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p>
                  </a:txBody>
                  <a:tcPr marT="91425" marB="91425" marR="91425" marL="91425"/>
                </a:tc>
              </a:tr>
              <a:tr h="334800">
                <a:tc>
                  <a:txBody>
                    <a:bodyPr/>
                    <a:lstStyle/>
                    <a:p>
                      <a:pPr indent="0" lvl="0" marL="0" rtl="0" algn="l">
                        <a:spcBef>
                          <a:spcPts val="0"/>
                        </a:spcBef>
                        <a:spcAft>
                          <a:spcPts val="0"/>
                        </a:spcAft>
                        <a:buNone/>
                      </a:pPr>
                      <a:r>
                        <a:rPr lang="de" sz="900"/>
                        <a:t>Pinot Noir</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Rot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2001</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lieblich</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t>Chateau La Rose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solidFill>
                            <a:schemeClr val="dk1"/>
                          </a:solidFill>
                        </a:rPr>
                        <a:t>Rue de Grassi, </a:t>
                      </a:r>
                      <a:r>
                        <a:rPr lang="de" sz="900"/>
                        <a:t>33250 Pauillac, Frankreich</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900">
                          <a:solidFill>
                            <a:schemeClr val="dk1"/>
                          </a:solidFill>
                        </a:rPr>
                        <a:t>Ulrich Sauter</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34800">
                <a:tc>
                  <a:txBody>
                    <a:bodyPr/>
                    <a:lstStyle/>
                    <a:p>
                      <a:pPr indent="0" lvl="0" marL="0" rtl="0" algn="l">
                        <a:spcBef>
                          <a:spcPts val="0"/>
                        </a:spcBef>
                        <a:spcAft>
                          <a:spcPts val="0"/>
                        </a:spcAft>
                        <a:buNone/>
                      </a:pPr>
                      <a:r>
                        <a:rPr lang="de" sz="900"/>
                        <a:t>Pinot Noir</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Rot</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1999</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trocken</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Müller</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Mühlberg 5, 65399 Kiedrich, Deutschland</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900"/>
                        <a:t>Ulrich Sauter</a:t>
                      </a:r>
                      <a:endParaRPr sz="900"/>
                    </a:p>
                  </a:txBody>
                  <a:tcPr marT="91425" marB="91425" marR="91425" marL="91425"/>
                </a:tc>
                <a:tc>
                  <a:txBody>
                    <a:bodyPr/>
                    <a:lstStyle/>
                    <a:p>
                      <a:pPr indent="0" lvl="0" marL="0" rtl="0" algn="l">
                        <a:spcBef>
                          <a:spcPts val="0"/>
                        </a:spcBef>
                        <a:spcAft>
                          <a:spcPts val="0"/>
                        </a:spcAft>
                        <a:buNone/>
                      </a:pPr>
                      <a:r>
                        <a:rPr lang="de" sz="900">
                          <a:solidFill>
                            <a:schemeClr val="dk1"/>
                          </a:solidFill>
                        </a:rPr>
                        <a:t>Lorem ipsum</a:t>
                      </a:r>
                      <a:endParaRPr sz="900">
                        <a:solidFill>
                          <a:schemeClr val="dk1"/>
                        </a:solidFill>
                      </a:endParaRPr>
                    </a:p>
                    <a:p>
                      <a:pPr indent="0" lvl="0" marL="0" rtl="0" algn="l">
                        <a:spcBef>
                          <a:spcPts val="0"/>
                        </a:spcBef>
                        <a:spcAft>
                          <a:spcPts val="0"/>
                        </a:spcAft>
                        <a:buNone/>
                      </a:pPr>
                      <a:r>
                        <a:t/>
                      </a:r>
                      <a:endParaRPr sz="900"/>
                    </a:p>
                  </a:txBody>
                  <a:tcPr marT="91425" marB="91425" marR="91425" marL="91425"/>
                </a:tc>
              </a:tr>
            </a:tbl>
          </a:graphicData>
        </a:graphic>
      </p:graphicFrame>
      <p:sp>
        <p:nvSpPr>
          <p:cNvPr id="841" name="Google Shape;841;p113"/>
          <p:cNvSpPr/>
          <p:nvPr/>
        </p:nvSpPr>
        <p:spPr>
          <a:xfrm>
            <a:off x="4703575" y="1561350"/>
            <a:ext cx="1590900" cy="3472500"/>
          </a:xfrm>
          <a:prstGeom prst="rect">
            <a:avLst/>
          </a:prstGeom>
          <a:solidFill>
            <a:srgbClr val="93999A">
              <a:alpha val="1422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3"/>
          <p:cNvSpPr/>
          <p:nvPr/>
        </p:nvSpPr>
        <p:spPr>
          <a:xfrm>
            <a:off x="6322700" y="1561350"/>
            <a:ext cx="1109100" cy="3472500"/>
          </a:xfrm>
          <a:prstGeom prst="rect">
            <a:avLst/>
          </a:prstGeom>
          <a:solidFill>
            <a:srgbClr val="93999A">
              <a:alpha val="1422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4"/>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1800"/>
              <a:t>Normalisierung - Erste Normalform &amp; Primärschlüssel</a:t>
            </a:r>
            <a:endParaRPr sz="2400"/>
          </a:p>
        </p:txBody>
      </p:sp>
      <p:sp>
        <p:nvSpPr>
          <p:cNvPr id="848" name="Google Shape;848;p114"/>
          <p:cNvSpPr/>
          <p:nvPr/>
        </p:nvSpPr>
        <p:spPr>
          <a:xfrm>
            <a:off x="3908825" y="1790425"/>
            <a:ext cx="2724000" cy="30063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49" name="Google Shape;849;p114"/>
          <p:cNvGraphicFramePr/>
          <p:nvPr/>
        </p:nvGraphicFramePr>
        <p:xfrm>
          <a:off x="296775" y="1951525"/>
          <a:ext cx="3000000" cy="3000000"/>
        </p:xfrm>
        <a:graphic>
          <a:graphicData uri="http://schemas.openxmlformats.org/drawingml/2006/table">
            <a:tbl>
              <a:tblPr>
                <a:noFill/>
                <a:tableStyleId>{964D5BB3-4EA3-4A97-B651-498B3A3F59AB}</a:tableStyleId>
              </a:tblPr>
              <a:tblGrid>
                <a:gridCol w="350475"/>
                <a:gridCol w="737475"/>
                <a:gridCol w="341225"/>
                <a:gridCol w="447925"/>
                <a:gridCol w="517475"/>
                <a:gridCol w="558100"/>
                <a:gridCol w="768475"/>
                <a:gridCol w="664550"/>
                <a:gridCol w="495600"/>
                <a:gridCol w="706525"/>
                <a:gridCol w="701800"/>
                <a:gridCol w="564475"/>
                <a:gridCol w="526200"/>
                <a:gridCol w="526200"/>
                <a:gridCol w="730400"/>
              </a:tblGrid>
              <a:tr h="334800">
                <a:tc>
                  <a:txBody>
                    <a:bodyPr/>
                    <a:lstStyle/>
                    <a:p>
                      <a:pPr indent="0" lvl="0" marL="0" rtl="0" algn="l">
                        <a:spcBef>
                          <a:spcPts val="0"/>
                        </a:spcBef>
                        <a:spcAft>
                          <a:spcPts val="0"/>
                        </a:spcAft>
                        <a:buNone/>
                      </a:pPr>
                      <a:r>
                        <a:rPr b="1" lang="de" sz="700"/>
                        <a:t>WeinId</a:t>
                      </a:r>
                      <a:endParaRPr b="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700"/>
                        <a:t>Name</a:t>
                      </a:r>
                      <a:endParaRPr b="1" sz="7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b="1" lang="de" sz="700"/>
                        <a:t>Farbe</a:t>
                      </a:r>
                      <a:endParaRPr b="1" sz="700"/>
                    </a:p>
                  </a:txBody>
                  <a:tcPr marT="91425" marB="91425" marR="91425" marL="91425"/>
                </a:tc>
                <a:tc>
                  <a:txBody>
                    <a:bodyPr/>
                    <a:lstStyle/>
                    <a:p>
                      <a:pPr indent="0" lvl="0" marL="0" rtl="0" algn="l">
                        <a:spcBef>
                          <a:spcPts val="0"/>
                        </a:spcBef>
                        <a:spcAft>
                          <a:spcPts val="0"/>
                        </a:spcAft>
                        <a:buNone/>
                      </a:pPr>
                      <a:r>
                        <a:rPr b="1" lang="de" sz="700"/>
                        <a:t>Jahrgang</a:t>
                      </a:r>
                      <a:endParaRPr b="1" sz="700"/>
                    </a:p>
                  </a:txBody>
                  <a:tcPr marT="91425" marB="91425" marR="91425" marL="91425"/>
                </a:tc>
                <a:tc>
                  <a:txBody>
                    <a:bodyPr/>
                    <a:lstStyle/>
                    <a:p>
                      <a:pPr indent="0" lvl="0" marL="0" rtl="0" algn="l">
                        <a:spcBef>
                          <a:spcPts val="0"/>
                        </a:spcBef>
                        <a:spcAft>
                          <a:spcPts val="0"/>
                        </a:spcAft>
                        <a:buNone/>
                      </a:pPr>
                      <a:r>
                        <a:rPr b="1" lang="de" sz="700"/>
                        <a:t>Restsüße</a:t>
                      </a:r>
                      <a:endParaRPr b="1" sz="700"/>
                    </a:p>
                  </a:txBody>
                  <a:tcPr marT="91425" marB="91425" marR="91425" marL="91425"/>
                </a:tc>
                <a:tc>
                  <a:txBody>
                    <a:bodyPr/>
                    <a:lstStyle/>
                    <a:p>
                      <a:pPr indent="0" lvl="0" marL="0" rtl="0" algn="l">
                        <a:spcBef>
                          <a:spcPts val="0"/>
                        </a:spcBef>
                        <a:spcAft>
                          <a:spcPts val="0"/>
                        </a:spcAft>
                        <a:buNone/>
                      </a:pPr>
                      <a:r>
                        <a:rPr b="1" lang="de" sz="700"/>
                        <a:t>Weingut</a:t>
                      </a:r>
                      <a:endParaRPr b="1" sz="700"/>
                    </a:p>
                    <a:p>
                      <a:pPr indent="0" lvl="0" marL="0" rtl="0" algn="l">
                        <a:spcBef>
                          <a:spcPts val="0"/>
                        </a:spcBef>
                        <a:spcAft>
                          <a:spcPts val="0"/>
                        </a:spcAft>
                        <a:buNone/>
                      </a:pPr>
                      <a:r>
                        <a:rPr b="1" lang="de" sz="700"/>
                        <a:t>Id</a:t>
                      </a:r>
                      <a:endParaRPr b="1" sz="700"/>
                    </a:p>
                  </a:txBody>
                  <a:tcPr marT="91425" marB="91425" marR="91425" marL="91425"/>
                </a:tc>
                <a:tc>
                  <a:txBody>
                    <a:bodyPr/>
                    <a:lstStyle/>
                    <a:p>
                      <a:pPr indent="0" lvl="0" marL="0" rtl="0" algn="l">
                        <a:spcBef>
                          <a:spcPts val="0"/>
                        </a:spcBef>
                        <a:spcAft>
                          <a:spcPts val="0"/>
                        </a:spcAft>
                        <a:buNone/>
                      </a:pPr>
                      <a:r>
                        <a:rPr b="1" lang="de" sz="700"/>
                        <a:t>Weingut</a:t>
                      </a:r>
                      <a:endParaRPr b="1" sz="700"/>
                    </a:p>
                  </a:txBody>
                  <a:tcPr marT="91425" marB="91425" marR="91425" marL="91425"/>
                </a:tc>
                <a:tc>
                  <a:txBody>
                    <a:bodyPr/>
                    <a:lstStyle/>
                    <a:p>
                      <a:pPr indent="0" lvl="0" marL="0" rtl="0" algn="l">
                        <a:spcBef>
                          <a:spcPts val="0"/>
                        </a:spcBef>
                        <a:spcAft>
                          <a:spcPts val="0"/>
                        </a:spcAft>
                        <a:buNone/>
                      </a:pPr>
                      <a:r>
                        <a:rPr b="1" lang="de" sz="700"/>
                        <a:t>Strasse</a:t>
                      </a:r>
                      <a:endParaRPr b="1"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de" sz="700">
                          <a:solidFill>
                            <a:schemeClr val="dk1"/>
                          </a:solidFill>
                        </a:rPr>
                        <a:t>PLZ</a:t>
                      </a:r>
                      <a:endParaRPr b="1" sz="700"/>
                    </a:p>
                  </a:txBody>
                  <a:tcPr marT="91425" marB="91425" marR="91425" marL="91425"/>
                </a:tc>
                <a:tc>
                  <a:txBody>
                    <a:bodyPr/>
                    <a:lstStyle/>
                    <a:p>
                      <a:pPr indent="0" lvl="0" marL="0" rtl="0" algn="l">
                        <a:spcBef>
                          <a:spcPts val="0"/>
                        </a:spcBef>
                        <a:spcAft>
                          <a:spcPts val="0"/>
                        </a:spcAft>
                        <a:buNone/>
                      </a:pPr>
                      <a:r>
                        <a:rPr b="1" lang="de" sz="700">
                          <a:solidFill>
                            <a:schemeClr val="dk1"/>
                          </a:solidFill>
                        </a:rPr>
                        <a:t>Stadt</a:t>
                      </a:r>
                      <a:endParaRPr b="1" sz="700">
                        <a:solidFill>
                          <a:schemeClr val="dk1"/>
                        </a:solidFill>
                      </a:endParaRPr>
                    </a:p>
                    <a:p>
                      <a:pPr indent="0" lvl="0" marL="0" rtl="0" algn="l">
                        <a:spcBef>
                          <a:spcPts val="0"/>
                        </a:spcBef>
                        <a:spcAft>
                          <a:spcPts val="0"/>
                        </a:spcAft>
                        <a:buNone/>
                      </a:pPr>
                      <a:r>
                        <a:t/>
                      </a:r>
                      <a:endParaRPr b="1"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de" sz="700"/>
                        <a:t>Land</a:t>
                      </a:r>
                      <a:endParaRPr b="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700"/>
                        <a:t>Kritiker</a:t>
                      </a:r>
                      <a:endParaRPr b="1" sz="700"/>
                    </a:p>
                    <a:p>
                      <a:pPr indent="0" lvl="0" marL="0" rtl="0" algn="l">
                        <a:spcBef>
                          <a:spcPts val="0"/>
                        </a:spcBef>
                        <a:spcAft>
                          <a:spcPts val="0"/>
                        </a:spcAft>
                        <a:buNone/>
                      </a:pPr>
                      <a:r>
                        <a:rPr b="1" lang="de" sz="700"/>
                        <a:t>Id</a:t>
                      </a:r>
                      <a:endParaRPr b="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de" sz="700"/>
                        <a:t>Vorname</a:t>
                      </a:r>
                      <a:endParaRPr b="1" sz="7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b="1" lang="de" sz="700"/>
                        <a:t>Nachname</a:t>
                      </a:r>
                      <a:endParaRPr b="1" sz="700"/>
                    </a:p>
                  </a:txBody>
                  <a:tcPr marT="91425" marB="91425" marR="91425" marL="91425"/>
                </a:tc>
                <a:tc>
                  <a:txBody>
                    <a:bodyPr/>
                    <a:lstStyle/>
                    <a:p>
                      <a:pPr indent="0" lvl="0" marL="0" rtl="0" algn="l">
                        <a:spcBef>
                          <a:spcPts val="0"/>
                        </a:spcBef>
                        <a:spcAft>
                          <a:spcPts val="0"/>
                        </a:spcAft>
                        <a:buNone/>
                      </a:pPr>
                      <a:r>
                        <a:rPr b="1" lang="de" sz="700"/>
                        <a:t>Kritik</a:t>
                      </a:r>
                      <a:endParaRPr b="1" sz="700"/>
                    </a:p>
                  </a:txBody>
                  <a:tcPr marT="91425" marB="91425" marR="91425" marL="91425"/>
                </a:tc>
              </a:tr>
              <a:tr h="334800">
                <a:tc>
                  <a:txBody>
                    <a:bodyPr/>
                    <a:lstStyle/>
                    <a:p>
                      <a:pPr indent="0" lvl="0" marL="0" rtl="0" algn="l">
                        <a:spcBef>
                          <a:spcPts val="0"/>
                        </a:spcBef>
                        <a:spcAft>
                          <a:spcPts val="0"/>
                        </a:spcAft>
                        <a:buNone/>
                      </a:pPr>
                      <a:r>
                        <a:rPr lang="de" sz="700"/>
                        <a:t>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La Rose Grand Cru</a:t>
                      </a:r>
                      <a:endParaRPr sz="7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Rot</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1998</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trocken</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Creek</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Eyre Hwy</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5690</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Ceduna SA</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Australien</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Robert</a:t>
                      </a:r>
                      <a:endParaRPr sz="7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Parker</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lnB cap="flat" cmpd="sng" w="9525">
                      <a:solidFill>
                        <a:srgbClr val="9E9E9E"/>
                      </a:solidFill>
                      <a:prstDash val="solid"/>
                      <a:round/>
                      <a:headEnd len="sm" w="sm" type="none"/>
                      <a:tailEnd len="sm" w="sm" type="none"/>
                    </a:lnB>
                  </a:tcPr>
                </a:tc>
              </a:tr>
              <a:tr h="334800">
                <a:tc>
                  <a:txBody>
                    <a:bodyPr/>
                    <a:lstStyle/>
                    <a:p>
                      <a:pPr indent="0" lvl="0" marL="0" rtl="0" algn="l">
                        <a:spcBef>
                          <a:spcPts val="0"/>
                        </a:spcBef>
                        <a:spcAft>
                          <a:spcPts val="0"/>
                        </a:spcAft>
                        <a:buNone/>
                      </a:pPr>
                      <a:r>
                        <a:rPr lang="de" sz="700"/>
                        <a:t>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La Rose Grand Cru</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Rot</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1998</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trocken</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Creek</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Eyre Hwy</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5690</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Ceduna SA</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Australien</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2</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Hugh</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Johnson</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4800">
                <a:tc>
                  <a:txBody>
                    <a:bodyPr/>
                    <a:lstStyle/>
                    <a:p>
                      <a:pPr indent="0" lvl="0" marL="0" rtl="0" algn="l">
                        <a:spcBef>
                          <a:spcPts val="0"/>
                        </a:spcBef>
                        <a:spcAft>
                          <a:spcPts val="0"/>
                        </a:spcAft>
                        <a:buNone/>
                      </a:pPr>
                      <a:r>
                        <a:rPr lang="de" sz="700"/>
                        <a:t>2</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Creek Shiraz</a:t>
                      </a:r>
                      <a:endParaRPr sz="7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Rot</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2003</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halbtrocken</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2</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Helena</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Wilshire Blvd </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9777</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Beverly Hills</a:t>
                      </a:r>
                      <a:endParaRPr sz="7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solidFill>
                            <a:schemeClr val="dk1"/>
                          </a:solidFill>
                        </a:rPr>
                        <a:t>USA</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2</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Hugh</a:t>
                      </a:r>
                      <a:endParaRPr sz="7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Johnson</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lnT cap="flat" cmpd="sng" w="9525">
                      <a:solidFill>
                        <a:srgbClr val="9E9E9E"/>
                      </a:solidFill>
                      <a:prstDash val="solid"/>
                      <a:round/>
                      <a:headEnd len="sm" w="sm" type="none"/>
                      <a:tailEnd len="sm" w="sm" type="none"/>
                    </a:lnT>
                  </a:tcPr>
                </a:tc>
              </a:tr>
              <a:tr h="334800">
                <a:tc>
                  <a:txBody>
                    <a:bodyPr/>
                    <a:lstStyle/>
                    <a:p>
                      <a:pPr indent="0" lvl="0" marL="0" rtl="0" algn="l">
                        <a:spcBef>
                          <a:spcPts val="0"/>
                        </a:spcBef>
                        <a:spcAft>
                          <a:spcPts val="0"/>
                        </a:spcAft>
                        <a:buNone/>
                      </a:pPr>
                      <a:r>
                        <a:rPr lang="de" sz="700"/>
                        <a:t>3</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Zinfandel</a:t>
                      </a:r>
                      <a:endParaRPr sz="7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Rot</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2004</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süß</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3</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Chateau La Rose</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Rue de Grassi</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33250</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Pauillac</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Frankreich</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700"/>
                        <a:t>Rober</a:t>
                      </a:r>
                      <a:endParaRPr sz="7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de" sz="700"/>
                        <a:t>Parker</a:t>
                      </a:r>
                      <a:endParaRPr sz="700"/>
                    </a:p>
                  </a:txBody>
                  <a:tcPr marT="91425" marB="91425" marR="91425" marL="91425"/>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tc>
              </a:tr>
              <a:tr h="334800">
                <a:tc>
                  <a:txBody>
                    <a:bodyPr/>
                    <a:lstStyle/>
                    <a:p>
                      <a:pPr indent="0" lvl="0" marL="0" rtl="0" algn="l">
                        <a:spcBef>
                          <a:spcPts val="0"/>
                        </a:spcBef>
                        <a:spcAft>
                          <a:spcPts val="0"/>
                        </a:spcAft>
                        <a:buNone/>
                      </a:pPr>
                      <a:r>
                        <a:rPr lang="de" sz="700"/>
                        <a:t>4</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Pinot Noir</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Rot</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2001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lieblich</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3</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Chateau La Rose</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Rue de Grassi</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33250</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Pauillac</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Frankreich</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3</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700">
                          <a:solidFill>
                            <a:schemeClr val="dk1"/>
                          </a:solidFill>
                        </a:rPr>
                        <a:t>Ulrich</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700">
                          <a:solidFill>
                            <a:schemeClr val="dk1"/>
                          </a:solidFill>
                        </a:rPr>
                        <a:t>Sauter</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700">
                          <a:solidFill>
                            <a:schemeClr val="dk1"/>
                          </a:solidFill>
                        </a:rPr>
                        <a:t>Lorem ipsum</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34800">
                <a:tc>
                  <a:txBody>
                    <a:bodyPr/>
                    <a:lstStyle/>
                    <a:p>
                      <a:pPr indent="0" lvl="0" marL="0" rtl="0" algn="l">
                        <a:spcBef>
                          <a:spcPts val="0"/>
                        </a:spcBef>
                        <a:spcAft>
                          <a:spcPts val="0"/>
                        </a:spcAft>
                        <a:buNone/>
                      </a:pPr>
                      <a:r>
                        <a:rPr lang="de" sz="700"/>
                        <a:t>4</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Pinot Noir</a:t>
                      </a:r>
                      <a:endParaRPr sz="7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Rot</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1999</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trocken</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4</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Müller</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solidFill>
                            <a:schemeClr val="dk1"/>
                          </a:solidFill>
                        </a:rPr>
                        <a:t>Mühlberg 5</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65399</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Kiedrich</a:t>
                      </a:r>
                      <a:endParaRPr sz="7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solidFill>
                            <a:schemeClr val="dk1"/>
                          </a:solidFill>
                        </a:rPr>
                        <a:t>Deutschland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700"/>
                        <a:t>Ulrich</a:t>
                      </a:r>
                      <a:endParaRPr sz="7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de" sz="700"/>
                        <a:t>Sauter</a:t>
                      </a:r>
                      <a:endParaRPr sz="700"/>
                    </a:p>
                  </a:txBody>
                  <a:tcPr marT="91425" marB="91425" marR="91425" marL="91425"/>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tc>
              </a:tr>
            </a:tbl>
          </a:graphicData>
        </a:graphic>
      </p:graphicFrame>
      <p:sp>
        <p:nvSpPr>
          <p:cNvPr id="850" name="Google Shape;850;p114"/>
          <p:cNvSpPr txBox="1"/>
          <p:nvPr/>
        </p:nvSpPr>
        <p:spPr>
          <a:xfrm>
            <a:off x="4171025" y="3973300"/>
            <a:ext cx="2227200" cy="5727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de" sz="1200"/>
              <a:t>Aufteilung in </a:t>
            </a:r>
            <a:endParaRPr sz="1200"/>
          </a:p>
          <a:p>
            <a:pPr indent="0" lvl="0" marL="0" rtl="0" algn="ctr">
              <a:spcBef>
                <a:spcPts val="0"/>
              </a:spcBef>
              <a:spcAft>
                <a:spcPts val="0"/>
              </a:spcAft>
              <a:buNone/>
            </a:pPr>
            <a:r>
              <a:rPr lang="de" sz="1200"/>
              <a:t>4 Attribute</a:t>
            </a:r>
            <a:endParaRPr sz="1200"/>
          </a:p>
        </p:txBody>
      </p:sp>
      <p:sp>
        <p:nvSpPr>
          <p:cNvPr id="851" name="Google Shape;851;p114"/>
          <p:cNvSpPr txBox="1"/>
          <p:nvPr/>
        </p:nvSpPr>
        <p:spPr>
          <a:xfrm>
            <a:off x="3947525" y="1448650"/>
            <a:ext cx="3000000" cy="5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solidFill>
                  <a:schemeClr val="dk1"/>
                </a:solidFill>
              </a:rPr>
              <a:t>Adresse</a:t>
            </a:r>
            <a:endParaRPr sz="1200"/>
          </a:p>
        </p:txBody>
      </p:sp>
      <p:sp>
        <p:nvSpPr>
          <p:cNvPr id="852" name="Google Shape;852;p114"/>
          <p:cNvSpPr/>
          <p:nvPr/>
        </p:nvSpPr>
        <p:spPr>
          <a:xfrm>
            <a:off x="7054150" y="1788325"/>
            <a:ext cx="1213200" cy="30063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4"/>
          <p:cNvSpPr txBox="1"/>
          <p:nvPr/>
        </p:nvSpPr>
        <p:spPr>
          <a:xfrm>
            <a:off x="6183075" y="1448650"/>
            <a:ext cx="3000000" cy="5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solidFill>
                  <a:schemeClr val="dk1"/>
                </a:solidFill>
              </a:rPr>
              <a:t>Name</a:t>
            </a:r>
            <a:endParaRPr sz="1200"/>
          </a:p>
        </p:txBody>
      </p:sp>
      <p:sp>
        <p:nvSpPr>
          <p:cNvPr id="854" name="Google Shape;854;p114"/>
          <p:cNvSpPr txBox="1"/>
          <p:nvPr/>
        </p:nvSpPr>
        <p:spPr>
          <a:xfrm>
            <a:off x="7134100" y="3973300"/>
            <a:ext cx="1053300" cy="5727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de" sz="1200"/>
              <a:t>Aufteilung in </a:t>
            </a:r>
            <a:endParaRPr sz="1200"/>
          </a:p>
          <a:p>
            <a:pPr indent="0" lvl="0" marL="0" rtl="0" algn="ctr">
              <a:spcBef>
                <a:spcPts val="0"/>
              </a:spcBef>
              <a:spcAft>
                <a:spcPts val="0"/>
              </a:spcAft>
              <a:buNone/>
            </a:pPr>
            <a:r>
              <a:rPr lang="de" sz="1200"/>
              <a:t>2 Attribute</a:t>
            </a:r>
            <a:endParaRPr sz="1200"/>
          </a:p>
        </p:txBody>
      </p:sp>
      <p:sp>
        <p:nvSpPr>
          <p:cNvPr id="855" name="Google Shape;855;p114"/>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Wenn Nullte Form und atomare Aufteilung der Attribute hier z.B. zus. die Aufteilung Adresse und ein eindeutiger Primärschlüssel.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5"/>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400"/>
              <a:t>Normalisierung // Zweite Normalform</a:t>
            </a:r>
            <a:endParaRPr sz="2400"/>
          </a:p>
        </p:txBody>
      </p:sp>
      <p:graphicFrame>
        <p:nvGraphicFramePr>
          <p:cNvPr id="861" name="Google Shape;861;p115"/>
          <p:cNvGraphicFramePr/>
          <p:nvPr/>
        </p:nvGraphicFramePr>
        <p:xfrm>
          <a:off x="238675" y="1872250"/>
          <a:ext cx="3000000" cy="3000000"/>
        </p:xfrm>
        <a:graphic>
          <a:graphicData uri="http://schemas.openxmlformats.org/drawingml/2006/table">
            <a:tbl>
              <a:tblPr>
                <a:noFill/>
                <a:tableStyleId>{964D5BB3-4EA3-4A97-B651-498B3A3F59AB}</a:tableStyleId>
              </a:tblPr>
              <a:tblGrid>
                <a:gridCol w="354800"/>
                <a:gridCol w="746650"/>
                <a:gridCol w="345475"/>
                <a:gridCol w="453475"/>
                <a:gridCol w="523900"/>
                <a:gridCol w="671525"/>
                <a:gridCol w="671525"/>
                <a:gridCol w="672800"/>
                <a:gridCol w="501750"/>
                <a:gridCol w="715300"/>
                <a:gridCol w="749275"/>
                <a:gridCol w="516375"/>
                <a:gridCol w="532750"/>
                <a:gridCol w="532750"/>
                <a:gridCol w="739475"/>
              </a:tblGrid>
              <a:tr h="334800">
                <a:tc>
                  <a:txBody>
                    <a:bodyPr/>
                    <a:lstStyle/>
                    <a:p>
                      <a:pPr indent="0" lvl="0" marL="0" rtl="0" algn="l">
                        <a:spcBef>
                          <a:spcPts val="0"/>
                        </a:spcBef>
                        <a:spcAft>
                          <a:spcPts val="0"/>
                        </a:spcAft>
                        <a:buNone/>
                      </a:pPr>
                      <a:r>
                        <a:rPr b="1" lang="de" sz="700"/>
                        <a:t>Id</a:t>
                      </a:r>
                      <a:endParaRPr b="1" sz="700"/>
                    </a:p>
                  </a:txBody>
                  <a:tcPr marT="91425" marB="91425" marR="91425" marL="91425"/>
                </a:tc>
                <a:tc>
                  <a:txBody>
                    <a:bodyPr/>
                    <a:lstStyle/>
                    <a:p>
                      <a:pPr indent="0" lvl="0" marL="0" rtl="0" algn="l">
                        <a:spcBef>
                          <a:spcPts val="0"/>
                        </a:spcBef>
                        <a:spcAft>
                          <a:spcPts val="0"/>
                        </a:spcAft>
                        <a:buNone/>
                      </a:pPr>
                      <a:r>
                        <a:rPr b="1" lang="de" sz="700"/>
                        <a:t>Name</a:t>
                      </a:r>
                      <a:endParaRPr b="1" sz="700"/>
                    </a:p>
                  </a:txBody>
                  <a:tcPr marT="91425" marB="91425" marR="91425" marL="91425"/>
                </a:tc>
                <a:tc>
                  <a:txBody>
                    <a:bodyPr/>
                    <a:lstStyle/>
                    <a:p>
                      <a:pPr indent="0" lvl="0" marL="0" rtl="0" algn="l">
                        <a:spcBef>
                          <a:spcPts val="0"/>
                        </a:spcBef>
                        <a:spcAft>
                          <a:spcPts val="0"/>
                        </a:spcAft>
                        <a:buNone/>
                      </a:pPr>
                      <a:r>
                        <a:rPr b="1" lang="de" sz="700"/>
                        <a:t>Farbe</a:t>
                      </a:r>
                      <a:endParaRPr b="1" sz="700"/>
                    </a:p>
                  </a:txBody>
                  <a:tcPr marT="91425" marB="91425" marR="91425" marL="91425"/>
                </a:tc>
                <a:tc>
                  <a:txBody>
                    <a:bodyPr/>
                    <a:lstStyle/>
                    <a:p>
                      <a:pPr indent="0" lvl="0" marL="0" rtl="0" algn="l">
                        <a:spcBef>
                          <a:spcPts val="0"/>
                        </a:spcBef>
                        <a:spcAft>
                          <a:spcPts val="0"/>
                        </a:spcAft>
                        <a:buNone/>
                      </a:pPr>
                      <a:r>
                        <a:rPr b="1" lang="de" sz="700"/>
                        <a:t>Jahrgang</a:t>
                      </a:r>
                      <a:endParaRPr b="1" sz="700"/>
                    </a:p>
                  </a:txBody>
                  <a:tcPr marT="91425" marB="91425" marR="91425" marL="91425"/>
                </a:tc>
                <a:tc>
                  <a:txBody>
                    <a:bodyPr/>
                    <a:lstStyle/>
                    <a:p>
                      <a:pPr indent="0" lvl="0" marL="0" rtl="0" algn="l">
                        <a:spcBef>
                          <a:spcPts val="0"/>
                        </a:spcBef>
                        <a:spcAft>
                          <a:spcPts val="0"/>
                        </a:spcAft>
                        <a:buNone/>
                      </a:pPr>
                      <a:r>
                        <a:rPr b="1" lang="de" sz="700"/>
                        <a:t>Restsüße</a:t>
                      </a:r>
                      <a:endParaRPr b="1" sz="700"/>
                    </a:p>
                  </a:txBody>
                  <a:tcPr marT="91425" marB="91425" marR="91425" marL="91425"/>
                </a:tc>
                <a:tc>
                  <a:txBody>
                    <a:bodyPr/>
                    <a:lstStyle/>
                    <a:p>
                      <a:pPr indent="0" lvl="0" marL="0" rtl="0" algn="l">
                        <a:spcBef>
                          <a:spcPts val="0"/>
                        </a:spcBef>
                        <a:spcAft>
                          <a:spcPts val="0"/>
                        </a:spcAft>
                        <a:buNone/>
                      </a:pPr>
                      <a:r>
                        <a:rPr b="1" lang="de" sz="700"/>
                        <a:t>Weingut</a:t>
                      </a:r>
                      <a:br>
                        <a:rPr b="1" lang="de" sz="700"/>
                      </a:br>
                      <a:r>
                        <a:rPr b="1" lang="de" sz="700"/>
                        <a:t>Id</a:t>
                      </a:r>
                      <a:endParaRPr b="1" sz="700"/>
                    </a:p>
                  </a:txBody>
                  <a:tcPr marT="91425" marB="91425" marR="91425" marL="91425"/>
                </a:tc>
                <a:tc>
                  <a:txBody>
                    <a:bodyPr/>
                    <a:lstStyle/>
                    <a:p>
                      <a:pPr indent="0" lvl="0" marL="0" rtl="0" algn="l">
                        <a:spcBef>
                          <a:spcPts val="0"/>
                        </a:spcBef>
                        <a:spcAft>
                          <a:spcPts val="0"/>
                        </a:spcAft>
                        <a:buNone/>
                      </a:pPr>
                      <a:r>
                        <a:rPr b="1" lang="de" sz="700"/>
                        <a:t>Weingut</a:t>
                      </a:r>
                      <a:endParaRPr b="1" sz="700"/>
                    </a:p>
                  </a:txBody>
                  <a:tcPr marT="91425" marB="91425" marR="91425" marL="91425"/>
                </a:tc>
                <a:tc>
                  <a:txBody>
                    <a:bodyPr/>
                    <a:lstStyle/>
                    <a:p>
                      <a:pPr indent="0" lvl="0" marL="0" rtl="0" algn="l">
                        <a:spcBef>
                          <a:spcPts val="0"/>
                        </a:spcBef>
                        <a:spcAft>
                          <a:spcPts val="0"/>
                        </a:spcAft>
                        <a:buNone/>
                      </a:pPr>
                      <a:r>
                        <a:rPr b="1" lang="de" sz="700"/>
                        <a:t>Strasse</a:t>
                      </a:r>
                      <a:endParaRPr b="1"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de" sz="700">
                          <a:solidFill>
                            <a:schemeClr val="dk1"/>
                          </a:solidFill>
                        </a:rPr>
                        <a:t>PLZ</a:t>
                      </a:r>
                      <a:endParaRPr b="1" sz="700"/>
                    </a:p>
                  </a:txBody>
                  <a:tcPr marT="91425" marB="91425" marR="91425" marL="91425"/>
                </a:tc>
                <a:tc>
                  <a:txBody>
                    <a:bodyPr/>
                    <a:lstStyle/>
                    <a:p>
                      <a:pPr indent="0" lvl="0" marL="0" rtl="0" algn="l">
                        <a:spcBef>
                          <a:spcPts val="0"/>
                        </a:spcBef>
                        <a:spcAft>
                          <a:spcPts val="0"/>
                        </a:spcAft>
                        <a:buNone/>
                      </a:pPr>
                      <a:r>
                        <a:rPr b="1" lang="de" sz="700">
                          <a:solidFill>
                            <a:schemeClr val="dk1"/>
                          </a:solidFill>
                        </a:rPr>
                        <a:t>Stadt</a:t>
                      </a:r>
                      <a:endParaRPr b="1" sz="700">
                        <a:solidFill>
                          <a:schemeClr val="dk1"/>
                        </a:solidFill>
                      </a:endParaRPr>
                    </a:p>
                    <a:p>
                      <a:pPr indent="0" lvl="0" marL="0" rtl="0" algn="l">
                        <a:spcBef>
                          <a:spcPts val="0"/>
                        </a:spcBef>
                        <a:spcAft>
                          <a:spcPts val="0"/>
                        </a:spcAft>
                        <a:buNone/>
                      </a:pPr>
                      <a:r>
                        <a:t/>
                      </a:r>
                      <a:endParaRPr b="1"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de" sz="700"/>
                        <a:t>Land</a:t>
                      </a:r>
                      <a:endParaRPr b="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700"/>
                        <a:t>Kritiker</a:t>
                      </a:r>
                      <a:endParaRPr b="1" sz="700"/>
                    </a:p>
                    <a:p>
                      <a:pPr indent="0" lvl="0" marL="0" rtl="0" algn="l">
                        <a:spcBef>
                          <a:spcPts val="0"/>
                        </a:spcBef>
                        <a:spcAft>
                          <a:spcPts val="0"/>
                        </a:spcAft>
                        <a:buNone/>
                      </a:pPr>
                      <a:r>
                        <a:rPr b="1" lang="de" sz="700"/>
                        <a:t>Id</a:t>
                      </a:r>
                      <a:endParaRPr b="1" sz="7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b="1" lang="de" sz="700"/>
                        <a:t>Vorname</a:t>
                      </a:r>
                      <a:endParaRPr b="1" sz="700"/>
                    </a:p>
                  </a:txBody>
                  <a:tcPr marT="91425" marB="91425" marR="91425" marL="91425"/>
                </a:tc>
                <a:tc>
                  <a:txBody>
                    <a:bodyPr/>
                    <a:lstStyle/>
                    <a:p>
                      <a:pPr indent="0" lvl="0" marL="0" rtl="0" algn="l">
                        <a:spcBef>
                          <a:spcPts val="0"/>
                        </a:spcBef>
                        <a:spcAft>
                          <a:spcPts val="0"/>
                        </a:spcAft>
                        <a:buNone/>
                      </a:pPr>
                      <a:r>
                        <a:rPr b="1" lang="de" sz="700"/>
                        <a:t>Nachname</a:t>
                      </a:r>
                      <a:endParaRPr b="1" sz="700"/>
                    </a:p>
                  </a:txBody>
                  <a:tcPr marT="91425" marB="91425" marR="91425" marL="91425"/>
                </a:tc>
                <a:tc>
                  <a:txBody>
                    <a:bodyPr/>
                    <a:lstStyle/>
                    <a:p>
                      <a:pPr indent="0" lvl="0" marL="0" rtl="0" algn="l">
                        <a:spcBef>
                          <a:spcPts val="0"/>
                        </a:spcBef>
                        <a:spcAft>
                          <a:spcPts val="0"/>
                        </a:spcAft>
                        <a:buNone/>
                      </a:pPr>
                      <a:r>
                        <a:rPr b="1" lang="de" sz="700"/>
                        <a:t>Webseite</a:t>
                      </a:r>
                      <a:endParaRPr b="1" sz="700"/>
                    </a:p>
                  </a:txBody>
                  <a:tcPr marT="91425" marB="91425" marR="91425" marL="91425"/>
                </a:tc>
              </a:tr>
              <a:tr h="334800">
                <a:tc>
                  <a:txBody>
                    <a:bodyPr/>
                    <a:lstStyle/>
                    <a:p>
                      <a:pPr indent="0" lvl="0" marL="0" rtl="0" algn="l">
                        <a:spcBef>
                          <a:spcPts val="0"/>
                        </a:spcBef>
                        <a:spcAft>
                          <a:spcPts val="0"/>
                        </a:spcAft>
                        <a:buNone/>
                      </a:pPr>
                      <a:r>
                        <a:rPr lang="de" sz="700"/>
                        <a:t>1</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La Rose Grand Cru</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Rot</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1998</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trocken</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Creek</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Eyre Hwy</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5690</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Ceduna SA</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Australien</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a:t>
                      </a:r>
                      <a:endParaRPr sz="7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Robert</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Parker</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lnB cap="flat" cmpd="sng" w="9525">
                      <a:solidFill>
                        <a:srgbClr val="9E9E9E"/>
                      </a:solidFill>
                      <a:prstDash val="solid"/>
                      <a:round/>
                      <a:headEnd len="sm" w="sm" type="none"/>
                      <a:tailEnd len="sm" w="sm" type="none"/>
                    </a:lnB>
                  </a:tcPr>
                </a:tc>
              </a:tr>
              <a:tr h="334800">
                <a:tc>
                  <a:txBody>
                    <a:bodyPr/>
                    <a:lstStyle/>
                    <a:p>
                      <a:pPr indent="0" lvl="0" marL="0" rtl="0" algn="l">
                        <a:spcBef>
                          <a:spcPts val="0"/>
                        </a:spcBef>
                        <a:spcAft>
                          <a:spcPts val="0"/>
                        </a:spcAft>
                        <a:buNone/>
                      </a:pPr>
                      <a:r>
                        <a:rPr lang="de" sz="700"/>
                        <a:t>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La Rose Grand Cru</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Rot</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1998</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trocken</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Creek</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Eyre Hwy</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5690</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Ceduna SA</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Australien</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2</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Hugh</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Johnson</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4800">
                <a:tc>
                  <a:txBody>
                    <a:bodyPr/>
                    <a:lstStyle/>
                    <a:p>
                      <a:pPr indent="0" lvl="0" marL="0" rtl="0" algn="l">
                        <a:spcBef>
                          <a:spcPts val="0"/>
                        </a:spcBef>
                        <a:spcAft>
                          <a:spcPts val="0"/>
                        </a:spcAft>
                        <a:buNone/>
                      </a:pPr>
                      <a:r>
                        <a:rPr lang="de" sz="700"/>
                        <a:t>2</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Creek Shiraz</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Rot</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2003</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halbtrocken</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2</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Helena</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Wilshire Blvd </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9777</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Beverly Hills</a:t>
                      </a:r>
                      <a:endParaRPr sz="7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solidFill>
                            <a:schemeClr val="dk1"/>
                          </a:solidFill>
                        </a:rPr>
                        <a:t>USA</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2</a:t>
                      </a:r>
                      <a:endParaRPr sz="7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Hugh</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Johnson</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lnT cap="flat" cmpd="sng" w="9525">
                      <a:solidFill>
                        <a:srgbClr val="9E9E9E"/>
                      </a:solidFill>
                      <a:prstDash val="solid"/>
                      <a:round/>
                      <a:headEnd len="sm" w="sm" type="none"/>
                      <a:tailEnd len="sm" w="sm" type="none"/>
                    </a:lnT>
                  </a:tcPr>
                </a:tc>
              </a:tr>
              <a:tr h="334800">
                <a:tc>
                  <a:txBody>
                    <a:bodyPr/>
                    <a:lstStyle/>
                    <a:p>
                      <a:pPr indent="0" lvl="0" marL="0" rtl="0" algn="l">
                        <a:spcBef>
                          <a:spcPts val="0"/>
                        </a:spcBef>
                        <a:spcAft>
                          <a:spcPts val="0"/>
                        </a:spcAft>
                        <a:buNone/>
                      </a:pPr>
                      <a:r>
                        <a:rPr lang="de" sz="700"/>
                        <a:t>3</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Zinfandel</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Rot</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2004</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süß</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3</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Chateau La Rose</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Rue de Grassi</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33250</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Pauillac</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Frankreich</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1</a:t>
                      </a:r>
                      <a:endParaRPr sz="7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de" sz="700"/>
                        <a:t>Robert</a:t>
                      </a:r>
                      <a:endParaRPr sz="700"/>
                    </a:p>
                  </a:txBody>
                  <a:tcPr marT="91425" marB="91425" marR="91425" marL="91425"/>
                </a:tc>
                <a:tc>
                  <a:txBody>
                    <a:bodyPr/>
                    <a:lstStyle/>
                    <a:p>
                      <a:pPr indent="0" lvl="0" marL="0" rtl="0" algn="l">
                        <a:spcBef>
                          <a:spcPts val="0"/>
                        </a:spcBef>
                        <a:spcAft>
                          <a:spcPts val="0"/>
                        </a:spcAft>
                        <a:buNone/>
                      </a:pPr>
                      <a:r>
                        <a:rPr lang="de" sz="700"/>
                        <a:t>Parker</a:t>
                      </a:r>
                      <a:endParaRPr sz="700"/>
                    </a:p>
                  </a:txBody>
                  <a:tcPr marT="91425" marB="91425" marR="91425" marL="91425"/>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tc>
              </a:tr>
              <a:tr h="334800">
                <a:tc>
                  <a:txBody>
                    <a:bodyPr/>
                    <a:lstStyle/>
                    <a:p>
                      <a:pPr indent="0" lvl="0" marL="0" rtl="0" algn="l">
                        <a:spcBef>
                          <a:spcPts val="0"/>
                        </a:spcBef>
                        <a:spcAft>
                          <a:spcPts val="0"/>
                        </a:spcAft>
                        <a:buNone/>
                      </a:pPr>
                      <a:r>
                        <a:rPr lang="de" sz="700"/>
                        <a:t>4</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Pinot Noir</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Rot</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2001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lieblich</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3</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Chateau La Rose</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Rue de Grassi</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33250</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Pauillac</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Frankreich</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solidFill>
                            <a:schemeClr val="dk1"/>
                          </a:solidFill>
                        </a:rPr>
                        <a:t>3</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700">
                          <a:solidFill>
                            <a:schemeClr val="dk1"/>
                          </a:solidFill>
                        </a:rPr>
                        <a:t>Ulrich</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700">
                          <a:solidFill>
                            <a:schemeClr val="dk1"/>
                          </a:solidFill>
                        </a:rPr>
                        <a:t>Sauter</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700">
                          <a:solidFill>
                            <a:schemeClr val="dk1"/>
                          </a:solidFill>
                        </a:rPr>
                        <a:t>Lorem ipsum</a:t>
                      </a:r>
                      <a:endParaRPr sz="700">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34800">
                <a:tc>
                  <a:txBody>
                    <a:bodyPr/>
                    <a:lstStyle/>
                    <a:p>
                      <a:pPr indent="0" lvl="0" marL="0" rtl="0" algn="l">
                        <a:spcBef>
                          <a:spcPts val="0"/>
                        </a:spcBef>
                        <a:spcAft>
                          <a:spcPts val="0"/>
                        </a:spcAft>
                        <a:buNone/>
                      </a:pPr>
                      <a:r>
                        <a:rPr lang="de" sz="700"/>
                        <a:t>5</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Pinot Noir</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Rot</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1999</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trocken</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4</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t>Müller</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solidFill>
                            <a:schemeClr val="dk1"/>
                          </a:solidFill>
                        </a:rPr>
                        <a:t>Mühlberg 5</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65399</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de" sz="700">
                          <a:solidFill>
                            <a:schemeClr val="dk1"/>
                          </a:solidFill>
                        </a:rPr>
                        <a:t>Kiedrich</a:t>
                      </a:r>
                      <a:endParaRPr sz="7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700">
                          <a:solidFill>
                            <a:schemeClr val="dk1"/>
                          </a:solidFill>
                        </a:rPr>
                        <a:t>Deutschland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700"/>
                        <a:t>3</a:t>
                      </a:r>
                      <a:endParaRPr sz="7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de" sz="700"/>
                        <a:t>Ulrich</a:t>
                      </a:r>
                      <a:endParaRPr sz="700"/>
                    </a:p>
                  </a:txBody>
                  <a:tcPr marT="91425" marB="91425" marR="91425" marL="91425"/>
                </a:tc>
                <a:tc>
                  <a:txBody>
                    <a:bodyPr/>
                    <a:lstStyle/>
                    <a:p>
                      <a:pPr indent="0" lvl="0" marL="0" rtl="0" algn="l">
                        <a:spcBef>
                          <a:spcPts val="0"/>
                        </a:spcBef>
                        <a:spcAft>
                          <a:spcPts val="0"/>
                        </a:spcAft>
                        <a:buNone/>
                      </a:pPr>
                      <a:r>
                        <a:rPr lang="de" sz="700"/>
                        <a:t>Sauter</a:t>
                      </a:r>
                      <a:endParaRPr sz="700"/>
                    </a:p>
                  </a:txBody>
                  <a:tcPr marT="91425" marB="91425" marR="91425" marL="91425"/>
                </a:tc>
                <a:tc>
                  <a:txBody>
                    <a:bodyPr/>
                    <a:lstStyle/>
                    <a:p>
                      <a:pPr indent="0" lvl="0" marL="0" rtl="0" algn="l">
                        <a:spcBef>
                          <a:spcPts val="0"/>
                        </a:spcBef>
                        <a:spcAft>
                          <a:spcPts val="0"/>
                        </a:spcAft>
                        <a:buNone/>
                      </a:pPr>
                      <a:r>
                        <a:rPr lang="de" sz="700">
                          <a:solidFill>
                            <a:schemeClr val="dk1"/>
                          </a:solidFill>
                        </a:rPr>
                        <a:t>Lorem ipsum</a:t>
                      </a:r>
                      <a:endParaRPr sz="700"/>
                    </a:p>
                  </a:txBody>
                  <a:tcPr marT="91425" marB="91425" marR="91425" marL="91425"/>
                </a:tc>
              </a:tr>
            </a:tbl>
          </a:graphicData>
        </a:graphic>
      </p:graphicFrame>
      <p:sp>
        <p:nvSpPr>
          <p:cNvPr id="862" name="Google Shape;862;p115"/>
          <p:cNvSpPr txBox="1"/>
          <p:nvPr/>
        </p:nvSpPr>
        <p:spPr>
          <a:xfrm>
            <a:off x="188875" y="1765350"/>
            <a:ext cx="2513700" cy="28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115"/>
          <p:cNvCxnSpPr/>
          <p:nvPr/>
        </p:nvCxnSpPr>
        <p:spPr>
          <a:xfrm>
            <a:off x="2666200" y="1576475"/>
            <a:ext cx="0" cy="3218400"/>
          </a:xfrm>
          <a:prstGeom prst="straightConnector1">
            <a:avLst/>
          </a:prstGeom>
          <a:noFill/>
          <a:ln cap="flat" cmpd="sng" w="9525">
            <a:solidFill>
              <a:schemeClr val="accent1"/>
            </a:solidFill>
            <a:prstDash val="solid"/>
            <a:round/>
            <a:headEnd len="med" w="med" type="none"/>
            <a:tailEnd len="med" w="med" type="none"/>
          </a:ln>
        </p:spPr>
      </p:cxnSp>
      <p:cxnSp>
        <p:nvCxnSpPr>
          <p:cNvPr id="864" name="Google Shape;864;p115"/>
          <p:cNvCxnSpPr/>
          <p:nvPr/>
        </p:nvCxnSpPr>
        <p:spPr>
          <a:xfrm>
            <a:off x="6628600" y="1576475"/>
            <a:ext cx="0" cy="3218400"/>
          </a:xfrm>
          <a:prstGeom prst="straightConnector1">
            <a:avLst/>
          </a:prstGeom>
          <a:noFill/>
          <a:ln cap="flat" cmpd="sng" w="9525">
            <a:solidFill>
              <a:schemeClr val="accent1"/>
            </a:solidFill>
            <a:prstDash val="solid"/>
            <a:round/>
            <a:headEnd len="med" w="med" type="none"/>
            <a:tailEnd len="med" w="med" type="none"/>
          </a:ln>
        </p:spPr>
      </p:cxnSp>
      <p:sp>
        <p:nvSpPr>
          <p:cNvPr id="865" name="Google Shape;865;p115"/>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Wenn erste Normalform und jedes Nichtschlüsselattribut vom gesamten Primärschlüssel voll funktional abhängig ist.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graphicFrame>
        <p:nvGraphicFramePr>
          <p:cNvPr id="870" name="Google Shape;870;p116"/>
          <p:cNvGraphicFramePr/>
          <p:nvPr/>
        </p:nvGraphicFramePr>
        <p:xfrm>
          <a:off x="4608748" y="2414325"/>
          <a:ext cx="3000000" cy="3000000"/>
        </p:xfrm>
        <a:graphic>
          <a:graphicData uri="http://schemas.openxmlformats.org/drawingml/2006/table">
            <a:tbl>
              <a:tblPr>
                <a:noFill/>
                <a:tableStyleId>{964D5BB3-4EA3-4A97-B651-498B3A3F59AB}</a:tableStyleId>
              </a:tblPr>
              <a:tblGrid>
                <a:gridCol w="815300"/>
                <a:gridCol w="1153975"/>
                <a:gridCol w="1299275"/>
              </a:tblGrid>
              <a:tr h="314100">
                <a:tc>
                  <a:txBody>
                    <a:bodyPr/>
                    <a:lstStyle/>
                    <a:p>
                      <a:pPr indent="0" lvl="0" marL="0" rtl="0" algn="l">
                        <a:spcBef>
                          <a:spcPts val="0"/>
                        </a:spcBef>
                        <a:spcAft>
                          <a:spcPts val="0"/>
                        </a:spcAft>
                        <a:buNone/>
                      </a:pPr>
                      <a:r>
                        <a:rPr lang="de" sz="700"/>
                        <a:t>Projektnummer</a:t>
                      </a:r>
                      <a:endParaRPr sz="700"/>
                    </a:p>
                  </a:txBody>
                  <a:tcPr marT="91425" marB="91425" marR="91425" marL="91425"/>
                </a:tc>
                <a:tc>
                  <a:txBody>
                    <a:bodyPr/>
                    <a:lstStyle/>
                    <a:p>
                      <a:pPr indent="0" lvl="0" marL="0" rtl="0" algn="l">
                        <a:spcBef>
                          <a:spcPts val="0"/>
                        </a:spcBef>
                        <a:spcAft>
                          <a:spcPts val="0"/>
                        </a:spcAft>
                        <a:buNone/>
                      </a:pPr>
                      <a:r>
                        <a:rPr lang="de" sz="700"/>
                        <a:t>Personennummer</a:t>
                      </a:r>
                      <a:endParaRPr sz="700"/>
                    </a:p>
                  </a:txBody>
                  <a:tcPr marT="91425" marB="91425" marR="91425" marL="91425"/>
                </a:tc>
                <a:tc>
                  <a:txBody>
                    <a:bodyPr/>
                    <a:lstStyle/>
                    <a:p>
                      <a:pPr indent="0" lvl="0" marL="0" rtl="0" algn="l">
                        <a:spcBef>
                          <a:spcPts val="0"/>
                        </a:spcBef>
                        <a:spcAft>
                          <a:spcPts val="0"/>
                        </a:spcAft>
                        <a:buNone/>
                      </a:pPr>
                      <a:r>
                        <a:rPr lang="de" sz="700"/>
                        <a:t>Stunden</a:t>
                      </a:r>
                      <a:endParaRPr sz="700"/>
                    </a:p>
                  </a:txBody>
                  <a:tcPr marT="91425" marB="91425" marR="91425" marL="91425"/>
                </a:tc>
              </a:tr>
              <a:tr h="314100">
                <a:tc>
                  <a:txBody>
                    <a:bodyPr/>
                    <a:lstStyle/>
                    <a:p>
                      <a:pPr indent="0" lvl="0" marL="0" rtl="0" algn="l">
                        <a:spcBef>
                          <a:spcPts val="0"/>
                        </a:spcBef>
                        <a:spcAft>
                          <a:spcPts val="0"/>
                        </a:spcAft>
                        <a:buNone/>
                      </a:pPr>
                      <a:r>
                        <a:rPr lang="de" sz="700"/>
                        <a:t>1</a:t>
                      </a:r>
                      <a:endParaRPr sz="700"/>
                    </a:p>
                  </a:txBody>
                  <a:tcPr marT="91425" marB="91425" marR="91425" marL="91425"/>
                </a:tc>
                <a:tc>
                  <a:txBody>
                    <a:bodyPr/>
                    <a:lstStyle/>
                    <a:p>
                      <a:pPr indent="0" lvl="0" marL="0" rtl="0" algn="l">
                        <a:spcBef>
                          <a:spcPts val="0"/>
                        </a:spcBef>
                        <a:spcAft>
                          <a:spcPts val="0"/>
                        </a:spcAft>
                        <a:buNone/>
                      </a:pPr>
                      <a:r>
                        <a:rPr lang="de" sz="700"/>
                        <a:t>1</a:t>
                      </a:r>
                      <a:endParaRPr sz="700"/>
                    </a:p>
                  </a:txBody>
                  <a:tcPr marT="91425" marB="91425" marR="91425" marL="91425"/>
                </a:tc>
                <a:tc>
                  <a:txBody>
                    <a:bodyPr/>
                    <a:lstStyle/>
                    <a:p>
                      <a:pPr indent="0" lvl="0" marL="0" rtl="0" algn="l">
                        <a:spcBef>
                          <a:spcPts val="0"/>
                        </a:spcBef>
                        <a:spcAft>
                          <a:spcPts val="0"/>
                        </a:spcAft>
                        <a:buNone/>
                      </a:pPr>
                      <a:r>
                        <a:rPr lang="de" sz="700"/>
                        <a:t>20</a:t>
                      </a:r>
                      <a:endParaRPr sz="700"/>
                    </a:p>
                  </a:txBody>
                  <a:tcPr marT="91425" marB="91425" marR="91425" marL="91425"/>
                </a:tc>
              </a:tr>
              <a:tr h="314100">
                <a:tc>
                  <a:txBody>
                    <a:bodyPr/>
                    <a:lstStyle/>
                    <a:p>
                      <a:pPr indent="0" lvl="0" marL="0" rtl="0" algn="l">
                        <a:spcBef>
                          <a:spcPts val="0"/>
                        </a:spcBef>
                        <a:spcAft>
                          <a:spcPts val="0"/>
                        </a:spcAft>
                        <a:buNone/>
                      </a:pPr>
                      <a:r>
                        <a:rPr lang="de" sz="700"/>
                        <a:t>2</a:t>
                      </a:r>
                      <a:endParaRPr sz="700"/>
                    </a:p>
                  </a:txBody>
                  <a:tcPr marT="91425" marB="91425" marR="91425" marL="91425"/>
                </a:tc>
                <a:tc>
                  <a:txBody>
                    <a:bodyPr/>
                    <a:lstStyle/>
                    <a:p>
                      <a:pPr indent="0" lvl="0" marL="0" rtl="0" algn="l">
                        <a:spcBef>
                          <a:spcPts val="0"/>
                        </a:spcBef>
                        <a:spcAft>
                          <a:spcPts val="0"/>
                        </a:spcAft>
                        <a:buNone/>
                      </a:pPr>
                      <a:r>
                        <a:rPr lang="de" sz="700"/>
                        <a:t>2</a:t>
                      </a:r>
                      <a:endParaRPr sz="700"/>
                    </a:p>
                  </a:txBody>
                  <a:tcPr marT="91425" marB="91425" marR="91425" marL="91425"/>
                </a:tc>
                <a:tc>
                  <a:txBody>
                    <a:bodyPr/>
                    <a:lstStyle/>
                    <a:p>
                      <a:pPr indent="0" lvl="0" marL="0" rtl="0" algn="l">
                        <a:spcBef>
                          <a:spcPts val="0"/>
                        </a:spcBef>
                        <a:spcAft>
                          <a:spcPts val="0"/>
                        </a:spcAft>
                        <a:buNone/>
                      </a:pPr>
                      <a:r>
                        <a:rPr lang="de" sz="700"/>
                        <a:t>15</a:t>
                      </a:r>
                      <a:endParaRPr sz="700"/>
                    </a:p>
                  </a:txBody>
                  <a:tcPr marT="91425" marB="91425" marR="91425" marL="91425"/>
                </a:tc>
              </a:tr>
              <a:tr h="314100">
                <a:tc>
                  <a:txBody>
                    <a:bodyPr/>
                    <a:lstStyle/>
                    <a:p>
                      <a:pPr indent="0" lvl="0" marL="0" rtl="0" algn="l">
                        <a:spcBef>
                          <a:spcPts val="0"/>
                        </a:spcBef>
                        <a:spcAft>
                          <a:spcPts val="0"/>
                        </a:spcAft>
                        <a:buNone/>
                      </a:pPr>
                      <a:r>
                        <a:rPr lang="de" sz="700"/>
                        <a:t>2</a:t>
                      </a:r>
                      <a:endParaRPr sz="700"/>
                    </a:p>
                  </a:txBody>
                  <a:tcPr marT="91425" marB="91425" marR="91425" marL="91425"/>
                </a:tc>
                <a:tc>
                  <a:txBody>
                    <a:bodyPr/>
                    <a:lstStyle/>
                    <a:p>
                      <a:pPr indent="0" lvl="0" marL="0" rtl="0" algn="l">
                        <a:spcBef>
                          <a:spcPts val="0"/>
                        </a:spcBef>
                        <a:spcAft>
                          <a:spcPts val="0"/>
                        </a:spcAft>
                        <a:buNone/>
                      </a:pPr>
                      <a:r>
                        <a:rPr lang="de" sz="700"/>
                        <a:t>1</a:t>
                      </a:r>
                      <a:endParaRPr sz="700"/>
                    </a:p>
                  </a:txBody>
                  <a:tcPr marT="91425" marB="91425" marR="91425" marL="91425"/>
                </a:tc>
                <a:tc>
                  <a:txBody>
                    <a:bodyPr/>
                    <a:lstStyle/>
                    <a:p>
                      <a:pPr indent="0" lvl="0" marL="0" rtl="0" algn="l">
                        <a:spcBef>
                          <a:spcPts val="0"/>
                        </a:spcBef>
                        <a:spcAft>
                          <a:spcPts val="0"/>
                        </a:spcAft>
                        <a:buNone/>
                      </a:pPr>
                      <a:r>
                        <a:rPr lang="de" sz="700"/>
                        <a:t>11</a:t>
                      </a:r>
                      <a:endParaRPr sz="700"/>
                    </a:p>
                  </a:txBody>
                  <a:tcPr marT="91425" marB="91425" marR="91425" marL="91425"/>
                </a:tc>
              </a:tr>
            </a:tbl>
          </a:graphicData>
        </a:graphic>
      </p:graphicFrame>
      <p:sp>
        <p:nvSpPr>
          <p:cNvPr id="871" name="Google Shape;871;p116"/>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400"/>
              <a:t>Normalisierung // Abhängigkeiten</a:t>
            </a:r>
            <a:endParaRPr sz="2400"/>
          </a:p>
        </p:txBody>
      </p:sp>
      <p:graphicFrame>
        <p:nvGraphicFramePr>
          <p:cNvPr id="872" name="Google Shape;872;p116"/>
          <p:cNvGraphicFramePr/>
          <p:nvPr/>
        </p:nvGraphicFramePr>
        <p:xfrm>
          <a:off x="776750" y="2435700"/>
          <a:ext cx="3000000" cy="3000000"/>
        </p:xfrm>
        <a:graphic>
          <a:graphicData uri="http://schemas.openxmlformats.org/drawingml/2006/table">
            <a:tbl>
              <a:tblPr>
                <a:noFill/>
                <a:tableStyleId>{964D5BB3-4EA3-4A97-B651-498B3A3F59AB}</a:tableStyleId>
              </a:tblPr>
              <a:tblGrid>
                <a:gridCol w="767450"/>
                <a:gridCol w="767450"/>
              </a:tblGrid>
              <a:tr h="314100">
                <a:tc>
                  <a:txBody>
                    <a:bodyPr/>
                    <a:lstStyle/>
                    <a:p>
                      <a:pPr indent="0" lvl="0" marL="0" rtl="0" algn="l">
                        <a:spcBef>
                          <a:spcPts val="0"/>
                        </a:spcBef>
                        <a:spcAft>
                          <a:spcPts val="0"/>
                        </a:spcAft>
                        <a:buNone/>
                      </a:pPr>
                      <a:r>
                        <a:rPr lang="de" sz="700"/>
                        <a:t>Getränk</a:t>
                      </a:r>
                      <a:endParaRPr sz="700"/>
                    </a:p>
                  </a:txBody>
                  <a:tcPr marT="91425" marB="91425" marR="91425" marL="91425"/>
                </a:tc>
                <a:tc>
                  <a:txBody>
                    <a:bodyPr/>
                    <a:lstStyle/>
                    <a:p>
                      <a:pPr indent="0" lvl="0" marL="0" rtl="0" algn="l">
                        <a:spcBef>
                          <a:spcPts val="0"/>
                        </a:spcBef>
                        <a:spcAft>
                          <a:spcPts val="0"/>
                        </a:spcAft>
                        <a:buNone/>
                      </a:pPr>
                      <a:r>
                        <a:rPr lang="de" sz="700"/>
                        <a:t>Farbe</a:t>
                      </a:r>
                      <a:endParaRPr sz="700"/>
                    </a:p>
                  </a:txBody>
                  <a:tcPr marT="91425" marB="91425" marR="91425" marL="91425"/>
                </a:tc>
              </a:tr>
              <a:tr h="314100">
                <a:tc>
                  <a:txBody>
                    <a:bodyPr/>
                    <a:lstStyle/>
                    <a:p>
                      <a:pPr indent="0" lvl="0" marL="0" rtl="0" algn="l">
                        <a:spcBef>
                          <a:spcPts val="0"/>
                        </a:spcBef>
                        <a:spcAft>
                          <a:spcPts val="0"/>
                        </a:spcAft>
                        <a:buNone/>
                      </a:pPr>
                      <a:r>
                        <a:rPr lang="de" sz="700"/>
                        <a:t>Cola</a:t>
                      </a:r>
                      <a:endParaRPr sz="700"/>
                    </a:p>
                  </a:txBody>
                  <a:tcPr marT="91425" marB="91425" marR="91425" marL="91425"/>
                </a:tc>
                <a:tc>
                  <a:txBody>
                    <a:bodyPr/>
                    <a:lstStyle/>
                    <a:p>
                      <a:pPr indent="0" lvl="0" marL="0" rtl="0" algn="l">
                        <a:spcBef>
                          <a:spcPts val="0"/>
                        </a:spcBef>
                        <a:spcAft>
                          <a:spcPts val="0"/>
                        </a:spcAft>
                        <a:buNone/>
                      </a:pPr>
                      <a:r>
                        <a:rPr lang="de" sz="700"/>
                        <a:t>schwarz</a:t>
                      </a:r>
                      <a:endParaRPr sz="700"/>
                    </a:p>
                  </a:txBody>
                  <a:tcPr marT="91425" marB="91425" marR="91425" marL="91425"/>
                </a:tc>
              </a:tr>
              <a:tr h="314100">
                <a:tc>
                  <a:txBody>
                    <a:bodyPr/>
                    <a:lstStyle/>
                    <a:p>
                      <a:pPr indent="0" lvl="0" marL="0" rtl="0" algn="l">
                        <a:spcBef>
                          <a:spcPts val="0"/>
                        </a:spcBef>
                        <a:spcAft>
                          <a:spcPts val="0"/>
                        </a:spcAft>
                        <a:buNone/>
                      </a:pPr>
                      <a:r>
                        <a:rPr lang="de" sz="700"/>
                        <a:t>Milch</a:t>
                      </a:r>
                      <a:endParaRPr sz="700"/>
                    </a:p>
                  </a:txBody>
                  <a:tcPr marT="91425" marB="91425" marR="91425" marL="91425"/>
                </a:tc>
                <a:tc>
                  <a:txBody>
                    <a:bodyPr/>
                    <a:lstStyle/>
                    <a:p>
                      <a:pPr indent="0" lvl="0" marL="0" rtl="0" algn="l">
                        <a:spcBef>
                          <a:spcPts val="0"/>
                        </a:spcBef>
                        <a:spcAft>
                          <a:spcPts val="0"/>
                        </a:spcAft>
                        <a:buNone/>
                      </a:pPr>
                      <a:r>
                        <a:rPr lang="de" sz="700"/>
                        <a:t>weiß</a:t>
                      </a:r>
                      <a:endParaRPr sz="700"/>
                    </a:p>
                  </a:txBody>
                  <a:tcPr marT="91425" marB="91425" marR="91425" marL="91425"/>
                </a:tc>
              </a:tr>
            </a:tbl>
          </a:graphicData>
        </a:graphic>
      </p:graphicFrame>
      <p:sp>
        <p:nvSpPr>
          <p:cNvPr id="873" name="Google Shape;873;p116"/>
          <p:cNvSpPr txBox="1"/>
          <p:nvPr/>
        </p:nvSpPr>
        <p:spPr>
          <a:xfrm>
            <a:off x="681350" y="1506200"/>
            <a:ext cx="25215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t>Funktionale Abhängigkeit</a:t>
            </a:r>
            <a:endParaRPr/>
          </a:p>
          <a:p>
            <a:pPr indent="0" lvl="0" marL="0" rtl="0" algn="l">
              <a:spcBef>
                <a:spcPts val="0"/>
              </a:spcBef>
              <a:spcAft>
                <a:spcPts val="0"/>
              </a:spcAft>
              <a:buNone/>
            </a:pPr>
            <a:r>
              <a:rPr lang="de" sz="900"/>
              <a:t>Von Getränk kann auf Farbe “geschlossen” werden.	Damit ist Farbe funktional abhängig von Getränk.</a:t>
            </a:r>
            <a:endParaRPr sz="900"/>
          </a:p>
        </p:txBody>
      </p:sp>
      <p:sp>
        <p:nvSpPr>
          <p:cNvPr id="874" name="Google Shape;874;p116"/>
          <p:cNvSpPr txBox="1"/>
          <p:nvPr/>
        </p:nvSpPr>
        <p:spPr>
          <a:xfrm>
            <a:off x="4682750" y="1506200"/>
            <a:ext cx="3308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t>Volle funktionale Abhängigkeit</a:t>
            </a:r>
            <a:endParaRPr/>
          </a:p>
          <a:p>
            <a:pPr indent="0" lvl="0" marL="0" rtl="0" algn="l">
              <a:spcBef>
                <a:spcPts val="0"/>
              </a:spcBef>
              <a:spcAft>
                <a:spcPts val="0"/>
              </a:spcAft>
              <a:buNone/>
            </a:pPr>
            <a:r>
              <a:rPr lang="de" sz="900"/>
              <a:t>Von Projekt , Person kann auf Stunden “geschlossen” werden. Damit ist Stunden voll funktional abhängig von Projekt und Person.	</a:t>
            </a:r>
            <a:endParaRPr sz="900"/>
          </a:p>
        </p:txBody>
      </p:sp>
      <p:sp>
        <p:nvSpPr>
          <p:cNvPr id="875" name="Google Shape;875;p116"/>
          <p:cNvSpPr txBox="1"/>
          <p:nvPr>
            <p:ph idx="1" type="body"/>
          </p:nvPr>
        </p:nvSpPr>
        <p:spPr>
          <a:xfrm>
            <a:off x="377875" y="13482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17"/>
          <p:cNvSpPr txBox="1"/>
          <p:nvPr>
            <p:ph type="title"/>
          </p:nvPr>
        </p:nvSpPr>
        <p:spPr>
          <a:xfrm>
            <a:off x="0" y="564000"/>
            <a:ext cx="54843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 sz="2400"/>
              <a:t>Normalisierung // Zweite Normalform</a:t>
            </a:r>
            <a:endParaRPr sz="2400"/>
          </a:p>
        </p:txBody>
      </p:sp>
      <p:graphicFrame>
        <p:nvGraphicFramePr>
          <p:cNvPr id="881" name="Google Shape;881;p117"/>
          <p:cNvGraphicFramePr/>
          <p:nvPr/>
        </p:nvGraphicFramePr>
        <p:xfrm>
          <a:off x="235500" y="2103925"/>
          <a:ext cx="3000000" cy="3000000"/>
        </p:xfrm>
        <a:graphic>
          <a:graphicData uri="http://schemas.openxmlformats.org/drawingml/2006/table">
            <a:tbl>
              <a:tblPr>
                <a:noFill/>
                <a:tableStyleId>{964D5BB3-4EA3-4A97-B651-498B3A3F59AB}</a:tableStyleId>
              </a:tblPr>
              <a:tblGrid>
                <a:gridCol w="273050"/>
                <a:gridCol w="305450"/>
                <a:gridCol w="382850"/>
                <a:gridCol w="415250"/>
              </a:tblGrid>
              <a:tr h="26115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Wein</a:t>
                      </a:r>
                      <a:endParaRPr b="1" sz="600"/>
                    </a:p>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Kritker</a:t>
                      </a:r>
                      <a:br>
                        <a:rPr b="1" lang="de" sz="600"/>
                      </a:b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Kritik</a:t>
                      </a:r>
                      <a:endParaRPr b="1" sz="600"/>
                    </a:p>
                  </a:txBody>
                  <a:tcPr marT="91425" marB="91425" marR="91425" marL="91425"/>
                </a:tc>
              </a:tr>
              <a:tr h="305850">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Lorem ipsum</a:t>
                      </a:r>
                      <a:endParaRPr sz="600"/>
                    </a:p>
                  </a:txBody>
                  <a:tcPr marT="91425" marB="91425" marR="91425" marL="91425">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2</a:t>
                      </a:r>
                      <a:endParaRPr sz="600">
                        <a:solidFill>
                          <a:schemeClr val="dk1"/>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3</a:t>
                      </a:r>
                      <a:endParaRPr sz="600"/>
                    </a:p>
                  </a:txBody>
                  <a:tcPr marT="91425" marB="91425" marR="91425" marL="91425"/>
                </a:tc>
                <a:tc>
                  <a:txBody>
                    <a:bodyPr/>
                    <a:lstStyle/>
                    <a:p>
                      <a:pPr indent="0" lvl="0" marL="0" rtl="0" algn="l">
                        <a:spcBef>
                          <a:spcPts val="0"/>
                        </a:spcBef>
                        <a:spcAft>
                          <a:spcPts val="0"/>
                        </a:spcAft>
                        <a:buNone/>
                      </a:pPr>
                      <a:r>
                        <a:rPr lang="de" sz="600"/>
                        <a:t>3</a:t>
                      </a:r>
                      <a:endParaRPr sz="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600">
                          <a:solidFill>
                            <a:schemeClr val="dk1"/>
                          </a:solidFill>
                        </a:rPr>
                        <a:t>2</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4</a:t>
                      </a:r>
                      <a:endParaRPr sz="600"/>
                    </a:p>
                  </a:txBody>
                  <a:tcPr marT="91425" marB="91425" marR="91425" marL="91425"/>
                </a:tc>
                <a:tc>
                  <a:txBody>
                    <a:bodyPr/>
                    <a:lstStyle/>
                    <a:p>
                      <a:pPr indent="0" lvl="0" marL="0" rtl="0" algn="l">
                        <a:spcBef>
                          <a:spcPts val="0"/>
                        </a:spcBef>
                        <a:spcAft>
                          <a:spcPts val="0"/>
                        </a:spcAft>
                        <a:buNone/>
                      </a:pPr>
                      <a:r>
                        <a:rPr lang="de" sz="600"/>
                        <a:t>4</a:t>
                      </a:r>
                      <a:endParaRPr sz="600"/>
                    </a:p>
                  </a:txBody>
                  <a:tcPr marT="91425" marB="91425" marR="91425" marL="91425"/>
                </a:tc>
                <a:tc>
                  <a:txBody>
                    <a:bodyPr/>
                    <a:lstStyle/>
                    <a:p>
                      <a:pPr indent="0" lvl="0" marL="0" rtl="0" algn="l">
                        <a:spcBef>
                          <a:spcPts val="0"/>
                        </a:spcBef>
                        <a:spcAft>
                          <a:spcPts val="0"/>
                        </a:spcAft>
                        <a:buNone/>
                      </a:pPr>
                      <a:r>
                        <a:rPr lang="de" sz="600">
                          <a:solidFill>
                            <a:schemeClr val="dk1"/>
                          </a:solidFill>
                        </a:rPr>
                        <a:t>1</a:t>
                      </a:r>
                      <a:endParaRPr sz="600">
                        <a:solidFill>
                          <a:schemeClr val="dk1"/>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5</a:t>
                      </a:r>
                      <a:endParaRPr sz="600"/>
                    </a:p>
                  </a:txBody>
                  <a:tcPr marT="91425" marB="91425" marR="91425" marL="91425"/>
                </a:tc>
                <a:tc>
                  <a:txBody>
                    <a:bodyPr/>
                    <a:lstStyle/>
                    <a:p>
                      <a:pPr indent="0" lvl="0" marL="0" rtl="0" algn="l">
                        <a:spcBef>
                          <a:spcPts val="0"/>
                        </a:spcBef>
                        <a:spcAft>
                          <a:spcPts val="0"/>
                        </a:spcAft>
                        <a:buNone/>
                      </a:pPr>
                      <a:r>
                        <a:rPr lang="de" sz="600"/>
                        <a:t>5</a:t>
                      </a:r>
                      <a:endParaRPr sz="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de" sz="600">
                          <a:solidFill>
                            <a:schemeClr val="dk1"/>
                          </a:solidFill>
                        </a:rPr>
                        <a:t>4</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Lorem ipsum</a:t>
                      </a:r>
                      <a:endParaRPr sz="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5800">
                <a:tc>
                  <a:txBody>
                    <a:bodyPr/>
                    <a:lstStyle/>
                    <a:p>
                      <a:pPr indent="0" lvl="0" marL="0" rtl="0" algn="l">
                        <a:spcBef>
                          <a:spcPts val="0"/>
                        </a:spcBef>
                        <a:spcAft>
                          <a:spcPts val="0"/>
                        </a:spcAft>
                        <a:buNone/>
                      </a:pPr>
                      <a:r>
                        <a:rPr lang="de" sz="600"/>
                        <a:t>6</a:t>
                      </a:r>
                      <a:endParaRPr sz="600"/>
                    </a:p>
                  </a:txBody>
                  <a:tcPr marT="91425" marB="91425" marR="91425" marL="91425"/>
                </a:tc>
                <a:tc>
                  <a:txBody>
                    <a:bodyPr/>
                    <a:lstStyle/>
                    <a:p>
                      <a:pPr indent="0" lvl="0" marL="0" rtl="0" algn="l">
                        <a:spcBef>
                          <a:spcPts val="0"/>
                        </a:spcBef>
                        <a:spcAft>
                          <a:spcPts val="0"/>
                        </a:spcAft>
                        <a:buNone/>
                      </a:pPr>
                      <a:r>
                        <a:rPr lang="de" sz="600"/>
                        <a:t>6</a:t>
                      </a:r>
                      <a:endParaRPr sz="600"/>
                    </a:p>
                  </a:txBody>
                  <a:tcPr marT="91425" marB="91425" marR="91425" marL="91425"/>
                </a:tc>
                <a:tc>
                  <a:txBody>
                    <a:bodyPr/>
                    <a:lstStyle/>
                    <a:p>
                      <a:pPr indent="0" lvl="0" marL="0" rtl="0" algn="l">
                        <a:spcBef>
                          <a:spcPts val="0"/>
                        </a:spcBef>
                        <a:spcAft>
                          <a:spcPts val="0"/>
                        </a:spcAft>
                        <a:buNone/>
                      </a:pPr>
                      <a:r>
                        <a:rPr lang="de" sz="600">
                          <a:solidFill>
                            <a:schemeClr val="dk1"/>
                          </a:solidFill>
                        </a:rPr>
                        <a:t>4</a:t>
                      </a:r>
                      <a:endParaRPr sz="600">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Lorem ipsum</a:t>
                      </a:r>
                      <a:endParaRPr sz="600"/>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882" name="Google Shape;882;p117"/>
          <p:cNvGraphicFramePr/>
          <p:nvPr/>
        </p:nvGraphicFramePr>
        <p:xfrm>
          <a:off x="3344550" y="2103913"/>
          <a:ext cx="3000000" cy="3000000"/>
        </p:xfrm>
        <a:graphic>
          <a:graphicData uri="http://schemas.openxmlformats.org/drawingml/2006/table">
            <a:tbl>
              <a:tblPr>
                <a:noFill/>
                <a:tableStyleId>{964D5BB3-4EA3-4A97-B651-498B3A3F59AB}</a:tableStyleId>
              </a:tblPr>
              <a:tblGrid>
                <a:gridCol w="382850"/>
                <a:gridCol w="485100"/>
                <a:gridCol w="521525"/>
                <a:gridCol w="382850"/>
                <a:gridCol w="382850"/>
                <a:gridCol w="400875"/>
              </a:tblGrid>
              <a:tr h="29570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Wein</a:t>
                      </a:r>
                      <a:endParaRPr b="1" sz="600"/>
                    </a:p>
                    <a:p>
                      <a:pPr indent="0" lvl="0" marL="0" rtl="0" algn="l">
                        <a:spcBef>
                          <a:spcPts val="0"/>
                        </a:spcBef>
                        <a:spcAft>
                          <a:spcPts val="0"/>
                        </a:spcAft>
                        <a:buNone/>
                      </a:pPr>
                      <a:r>
                        <a:rPr b="1" lang="de" sz="600"/>
                        <a:t>gutId</a:t>
                      </a:r>
                      <a:endParaRPr b="1" sz="600"/>
                    </a:p>
                  </a:txBody>
                  <a:tcPr marT="91425" marB="91425" marR="91425" marL="91425"/>
                </a:tc>
                <a:tc>
                  <a:txBody>
                    <a:bodyPr/>
                    <a:lstStyle/>
                    <a:p>
                      <a:pPr indent="0" lvl="0" marL="0" rtl="0" algn="l">
                        <a:spcBef>
                          <a:spcPts val="0"/>
                        </a:spcBef>
                        <a:spcAft>
                          <a:spcPts val="0"/>
                        </a:spcAft>
                        <a:buNone/>
                      </a:pPr>
                      <a:r>
                        <a:rPr b="1" lang="de" sz="600"/>
                        <a:t>Name</a:t>
                      </a:r>
                      <a:endParaRPr b="1" sz="600"/>
                    </a:p>
                  </a:txBody>
                  <a:tcPr marT="91425" marB="91425" marR="91425" marL="91425"/>
                </a:tc>
                <a:tc>
                  <a:txBody>
                    <a:bodyPr/>
                    <a:lstStyle/>
                    <a:p>
                      <a:pPr indent="0" lvl="0" marL="0" rtl="0" algn="l">
                        <a:spcBef>
                          <a:spcPts val="0"/>
                        </a:spcBef>
                        <a:spcAft>
                          <a:spcPts val="0"/>
                        </a:spcAft>
                        <a:buNone/>
                      </a:pPr>
                      <a:r>
                        <a:rPr b="1" lang="de" sz="600"/>
                        <a:t>Farbe</a:t>
                      </a:r>
                      <a:endParaRPr b="1" sz="600"/>
                    </a:p>
                  </a:txBody>
                  <a:tcPr marT="91425" marB="91425" marR="91425" marL="91425"/>
                </a:tc>
                <a:tc>
                  <a:txBody>
                    <a:bodyPr/>
                    <a:lstStyle/>
                    <a:p>
                      <a:pPr indent="0" lvl="0" marL="0" rtl="0" algn="l">
                        <a:spcBef>
                          <a:spcPts val="0"/>
                        </a:spcBef>
                        <a:spcAft>
                          <a:spcPts val="0"/>
                        </a:spcAft>
                        <a:buNone/>
                      </a:pPr>
                      <a:r>
                        <a:rPr b="1" lang="de" sz="600"/>
                        <a:t>Jahrgang</a:t>
                      </a:r>
                      <a:endParaRPr b="1" sz="600"/>
                    </a:p>
                  </a:txBody>
                  <a:tcPr marT="91425" marB="91425" marR="91425" marL="91425"/>
                </a:tc>
                <a:tc>
                  <a:txBody>
                    <a:bodyPr/>
                    <a:lstStyle/>
                    <a:p>
                      <a:pPr indent="0" lvl="0" marL="0" rtl="0" algn="l">
                        <a:spcBef>
                          <a:spcPts val="0"/>
                        </a:spcBef>
                        <a:spcAft>
                          <a:spcPts val="0"/>
                        </a:spcAft>
                        <a:buNone/>
                      </a:pPr>
                      <a:r>
                        <a:rPr b="1" lang="de" sz="600"/>
                        <a:t>Restsüße</a:t>
                      </a:r>
                      <a:endParaRPr b="1" sz="600"/>
                    </a:p>
                  </a:txBody>
                  <a:tcPr marT="91425" marB="91425" marR="91425" marL="91425"/>
                </a:tc>
              </a:tr>
              <a:tr h="314925">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La Rose Grand Cru</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1998</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trocken</a:t>
                      </a:r>
                      <a:endParaRPr sz="600"/>
                    </a:p>
                  </a:txBody>
                  <a:tcPr marT="91425" marB="91425" marR="91425" marL="91425">
                    <a:lnB cap="flat" cmpd="sng" w="9525">
                      <a:solidFill>
                        <a:srgbClr val="9E9E9E"/>
                      </a:solidFill>
                      <a:prstDash val="solid"/>
                      <a:round/>
                      <a:headEnd len="sm" w="sm" type="none"/>
                      <a:tailEnd len="sm" w="sm" type="none"/>
                    </a:lnB>
                  </a:tcPr>
                </a:tc>
              </a:tr>
              <a:tr h="314925">
                <a:tc>
                  <a:txBody>
                    <a:bodyPr/>
                    <a:lstStyle/>
                    <a:p>
                      <a:pPr indent="0" lvl="0" marL="0" rtl="0" algn="l">
                        <a:spcBef>
                          <a:spcPts val="0"/>
                        </a:spcBef>
                        <a:spcAft>
                          <a:spcPts val="0"/>
                        </a:spcAft>
                        <a:buNone/>
                      </a:pPr>
                      <a:r>
                        <a:rPr lang="de" sz="600"/>
                        <a:t>2</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La Rose Grand Cru</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1998</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trocken</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5700">
                <a:tc>
                  <a:txBody>
                    <a:bodyPr/>
                    <a:lstStyle/>
                    <a:p>
                      <a:pPr indent="0" lvl="0" marL="0" rtl="0" algn="l">
                        <a:spcBef>
                          <a:spcPts val="0"/>
                        </a:spcBef>
                        <a:spcAft>
                          <a:spcPts val="0"/>
                        </a:spcAft>
                        <a:buNone/>
                      </a:pPr>
                      <a:r>
                        <a:rPr lang="de" sz="600"/>
                        <a:t>3</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Creek Shiraz</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Rot</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2003</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halbtrocken</a:t>
                      </a:r>
                      <a:endParaRPr sz="600"/>
                    </a:p>
                  </a:txBody>
                  <a:tcPr marT="91425" marB="91425" marR="91425" marL="91425">
                    <a:lnT cap="flat" cmpd="sng" w="9525">
                      <a:solidFill>
                        <a:srgbClr val="9E9E9E"/>
                      </a:solidFill>
                      <a:prstDash val="solid"/>
                      <a:round/>
                      <a:headEnd len="sm" w="sm" type="none"/>
                      <a:tailEnd len="sm" w="sm" type="none"/>
                    </a:lnT>
                  </a:tcPr>
                </a:tc>
              </a:tr>
              <a:tr h="239300">
                <a:tc>
                  <a:txBody>
                    <a:bodyPr/>
                    <a:lstStyle/>
                    <a:p>
                      <a:pPr indent="0" lvl="0" marL="0" rtl="0" algn="l">
                        <a:spcBef>
                          <a:spcPts val="0"/>
                        </a:spcBef>
                        <a:spcAft>
                          <a:spcPts val="0"/>
                        </a:spcAft>
                        <a:buNone/>
                      </a:pPr>
                      <a:r>
                        <a:rPr lang="de" sz="600"/>
                        <a:t>4</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3</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Zinfandel</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2004</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süß</a:t>
                      </a:r>
                      <a:endParaRPr sz="600"/>
                    </a:p>
                  </a:txBody>
                  <a:tcPr marT="91425" marB="91425" marR="91425" marL="91425">
                    <a:lnB cap="flat" cmpd="sng" w="9525">
                      <a:solidFill>
                        <a:srgbClr val="9E9E9E"/>
                      </a:solidFill>
                      <a:prstDash val="solid"/>
                      <a:round/>
                      <a:headEnd len="sm" w="sm" type="none"/>
                      <a:tailEnd len="sm" w="sm" type="none"/>
                    </a:lnB>
                  </a:tcPr>
                </a:tc>
              </a:tr>
              <a:tr h="239300">
                <a:tc>
                  <a:txBody>
                    <a:bodyPr/>
                    <a:lstStyle/>
                    <a:p>
                      <a:pPr indent="0" lvl="0" marL="0" rtl="0" algn="l">
                        <a:spcBef>
                          <a:spcPts val="0"/>
                        </a:spcBef>
                        <a:spcAft>
                          <a:spcPts val="0"/>
                        </a:spcAft>
                        <a:buNone/>
                      </a:pPr>
                      <a:r>
                        <a:rPr lang="de" sz="600"/>
                        <a:t>5</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3</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Pinot Noir</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Rot</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2001</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lieblich</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9300">
                <a:tc>
                  <a:txBody>
                    <a:bodyPr/>
                    <a:lstStyle/>
                    <a:p>
                      <a:pPr indent="0" lvl="0" marL="0" rtl="0" algn="l">
                        <a:spcBef>
                          <a:spcPts val="0"/>
                        </a:spcBef>
                        <a:spcAft>
                          <a:spcPts val="0"/>
                        </a:spcAft>
                        <a:buNone/>
                      </a:pPr>
                      <a:r>
                        <a:rPr lang="de" sz="600"/>
                        <a:t>6</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4</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Pinot Noir</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Rot</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1999</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trocken</a:t>
                      </a:r>
                      <a:endParaRPr sz="600"/>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883" name="Google Shape;883;p117"/>
          <p:cNvGraphicFramePr/>
          <p:nvPr/>
        </p:nvGraphicFramePr>
        <p:xfrm>
          <a:off x="6191025" y="2103775"/>
          <a:ext cx="3000000" cy="3000000"/>
        </p:xfrm>
        <a:graphic>
          <a:graphicData uri="http://schemas.openxmlformats.org/drawingml/2006/table">
            <a:tbl>
              <a:tblPr>
                <a:noFill/>
                <a:tableStyleId>{964D5BB3-4EA3-4A97-B651-498B3A3F59AB}</a:tableStyleId>
              </a:tblPr>
              <a:tblGrid>
                <a:gridCol w="382850"/>
                <a:gridCol w="553500"/>
                <a:gridCol w="412925"/>
                <a:gridCol w="382850"/>
                <a:gridCol w="496300"/>
                <a:gridCol w="564800"/>
              </a:tblGrid>
              <a:tr h="28615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Name</a:t>
                      </a:r>
                      <a:endParaRPr b="1" sz="600"/>
                    </a:p>
                  </a:txBody>
                  <a:tcPr marT="91425" marB="91425" marR="91425" marL="91425"/>
                </a:tc>
                <a:tc>
                  <a:txBody>
                    <a:bodyPr/>
                    <a:lstStyle/>
                    <a:p>
                      <a:pPr indent="0" lvl="0" marL="0" rtl="0" algn="l">
                        <a:spcBef>
                          <a:spcPts val="0"/>
                        </a:spcBef>
                        <a:spcAft>
                          <a:spcPts val="0"/>
                        </a:spcAft>
                        <a:buNone/>
                      </a:pPr>
                      <a:r>
                        <a:rPr b="1" lang="de" sz="600"/>
                        <a:t>Strasse</a:t>
                      </a:r>
                      <a:endParaRPr b="1" sz="600"/>
                    </a:p>
                  </a:txBody>
                  <a:tcPr marT="91425" marB="91425" marR="91425" marL="91425"/>
                </a:tc>
                <a:tc>
                  <a:txBody>
                    <a:bodyPr/>
                    <a:lstStyle/>
                    <a:p>
                      <a:pPr indent="0" lvl="0" marL="0" rtl="0" algn="l">
                        <a:spcBef>
                          <a:spcPts val="0"/>
                        </a:spcBef>
                        <a:spcAft>
                          <a:spcPts val="0"/>
                        </a:spcAft>
                        <a:buNone/>
                      </a:pPr>
                      <a:r>
                        <a:rPr b="1" lang="de" sz="600">
                          <a:solidFill>
                            <a:schemeClr val="dk1"/>
                          </a:solidFill>
                        </a:rPr>
                        <a:t>PLZ</a:t>
                      </a:r>
                      <a:endParaRPr b="1" sz="600"/>
                    </a:p>
                  </a:txBody>
                  <a:tcPr marT="91425" marB="91425" marR="91425" marL="91425"/>
                </a:tc>
                <a:tc>
                  <a:txBody>
                    <a:bodyPr/>
                    <a:lstStyle/>
                    <a:p>
                      <a:pPr indent="0" lvl="0" marL="0" rtl="0" algn="l">
                        <a:spcBef>
                          <a:spcPts val="0"/>
                        </a:spcBef>
                        <a:spcAft>
                          <a:spcPts val="0"/>
                        </a:spcAft>
                        <a:buNone/>
                      </a:pPr>
                      <a:r>
                        <a:rPr b="1" lang="de" sz="600">
                          <a:solidFill>
                            <a:schemeClr val="dk1"/>
                          </a:solidFill>
                        </a:rPr>
                        <a:t>Stadt</a:t>
                      </a:r>
                      <a:endParaRPr b="1" sz="600">
                        <a:solidFill>
                          <a:schemeClr val="dk1"/>
                        </a:solidFill>
                      </a:endParaRPr>
                    </a:p>
                    <a:p>
                      <a:pPr indent="0" lvl="0" marL="0" rtl="0" algn="l">
                        <a:spcBef>
                          <a:spcPts val="0"/>
                        </a:spcBef>
                        <a:spcAft>
                          <a:spcPts val="0"/>
                        </a:spcAft>
                        <a:buNone/>
                      </a:pPr>
                      <a:r>
                        <a:t/>
                      </a:r>
                      <a:endParaRPr b="1" sz="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de" sz="600"/>
                        <a:t>Land</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150">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Creek</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Eyre Hwy</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5690</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Ceduna SA</a:t>
                      </a:r>
                      <a:endParaRPr sz="6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Australien</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150">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Helena</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Wilshire Blvd </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9777</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Beverly Hills</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USA</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150">
                <a:tc>
                  <a:txBody>
                    <a:bodyPr/>
                    <a:lstStyle/>
                    <a:p>
                      <a:pPr indent="0" lvl="0" marL="0" rtl="0" algn="l">
                        <a:spcBef>
                          <a:spcPts val="0"/>
                        </a:spcBef>
                        <a:spcAft>
                          <a:spcPts val="0"/>
                        </a:spcAft>
                        <a:buNone/>
                      </a:pPr>
                      <a:r>
                        <a:rPr lang="de" sz="600"/>
                        <a:t>3</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Chateau La Rose</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p>
                    <a:p>
                      <a:pPr indent="0" lvl="0" marL="0" rtl="0" algn="l">
                        <a:spcBef>
                          <a:spcPts val="0"/>
                        </a:spcBef>
                        <a:spcAft>
                          <a:spcPts val="0"/>
                        </a:spcAft>
                        <a:buNone/>
                      </a:pPr>
                      <a:r>
                        <a:rPr lang="de" sz="600">
                          <a:solidFill>
                            <a:schemeClr val="dk1"/>
                          </a:solidFill>
                        </a:rPr>
                        <a:t>Rue de Grassi</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33250</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Pauillac</a:t>
                      </a:r>
                      <a:endParaRPr sz="6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Frankreich</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6150">
                <a:tc>
                  <a:txBody>
                    <a:bodyPr/>
                    <a:lstStyle/>
                    <a:p>
                      <a:pPr indent="0" lvl="0" marL="0" rtl="0" algn="l">
                        <a:spcBef>
                          <a:spcPts val="0"/>
                        </a:spcBef>
                        <a:spcAft>
                          <a:spcPts val="0"/>
                        </a:spcAft>
                        <a:buNone/>
                      </a:pPr>
                      <a:r>
                        <a:rPr lang="de" sz="600"/>
                        <a:t>4</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Müller</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Mühlberg 5</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65399</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Kiedrich</a:t>
                      </a:r>
                      <a:endParaRPr sz="6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Deutschland</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884" name="Google Shape;884;p117"/>
          <p:cNvSpPr txBox="1"/>
          <p:nvPr/>
        </p:nvSpPr>
        <p:spPr>
          <a:xfrm>
            <a:off x="-106400" y="4760975"/>
            <a:ext cx="206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de" sz="1200"/>
              <a:t>Kritik</a:t>
            </a:r>
            <a:endParaRPr i="1" sz="1200"/>
          </a:p>
        </p:txBody>
      </p:sp>
      <p:sp>
        <p:nvSpPr>
          <p:cNvPr id="885" name="Google Shape;885;p117"/>
          <p:cNvSpPr txBox="1"/>
          <p:nvPr/>
        </p:nvSpPr>
        <p:spPr>
          <a:xfrm>
            <a:off x="3486738" y="4764925"/>
            <a:ext cx="206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de" sz="1200"/>
              <a:t>Wein</a:t>
            </a:r>
            <a:endParaRPr i="1" sz="1200"/>
          </a:p>
        </p:txBody>
      </p:sp>
      <p:sp>
        <p:nvSpPr>
          <p:cNvPr id="886" name="Google Shape;886;p117"/>
          <p:cNvSpPr txBox="1"/>
          <p:nvPr/>
        </p:nvSpPr>
        <p:spPr>
          <a:xfrm>
            <a:off x="7209338" y="4084825"/>
            <a:ext cx="756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de" sz="1200"/>
              <a:t>Weingut</a:t>
            </a:r>
            <a:endParaRPr i="1" sz="1200"/>
          </a:p>
        </p:txBody>
      </p:sp>
      <p:sp>
        <p:nvSpPr>
          <p:cNvPr id="887" name="Google Shape;887;p117"/>
          <p:cNvSpPr/>
          <p:nvPr/>
        </p:nvSpPr>
        <p:spPr>
          <a:xfrm>
            <a:off x="733275" y="1597375"/>
            <a:ext cx="2797425" cy="512975"/>
          </a:xfrm>
          <a:custGeom>
            <a:rect b="b" l="l" r="r" t="t"/>
            <a:pathLst>
              <a:path extrusionOk="0" h="20519" w="111897">
                <a:moveTo>
                  <a:pt x="0" y="20364"/>
                </a:moveTo>
                <a:lnTo>
                  <a:pt x="0" y="0"/>
                </a:lnTo>
                <a:lnTo>
                  <a:pt x="111733" y="0"/>
                </a:lnTo>
                <a:lnTo>
                  <a:pt x="111897" y="20519"/>
                </a:lnTo>
              </a:path>
            </a:pathLst>
          </a:custGeom>
          <a:noFill/>
          <a:ln cap="flat" cmpd="sng" w="9525">
            <a:solidFill>
              <a:schemeClr val="dk2"/>
            </a:solidFill>
            <a:prstDash val="solid"/>
            <a:round/>
            <a:headEnd len="med" w="med" type="none"/>
            <a:tailEnd len="med" w="med" type="none"/>
          </a:ln>
        </p:spPr>
      </p:sp>
      <p:sp>
        <p:nvSpPr>
          <p:cNvPr id="888" name="Google Shape;888;p117"/>
          <p:cNvSpPr/>
          <p:nvPr/>
        </p:nvSpPr>
        <p:spPr>
          <a:xfrm>
            <a:off x="3939975" y="1823150"/>
            <a:ext cx="2463958" cy="283325"/>
          </a:xfrm>
          <a:custGeom>
            <a:rect b="b" l="l" r="r" t="t"/>
            <a:pathLst>
              <a:path extrusionOk="0" h="11333" w="93571">
                <a:moveTo>
                  <a:pt x="0" y="11333"/>
                </a:moveTo>
                <a:lnTo>
                  <a:pt x="0" y="0"/>
                </a:lnTo>
                <a:lnTo>
                  <a:pt x="93571" y="0"/>
                </a:lnTo>
                <a:lnTo>
                  <a:pt x="93571" y="10171"/>
                </a:lnTo>
              </a:path>
            </a:pathLst>
          </a:custGeom>
          <a:noFill/>
          <a:ln cap="flat" cmpd="sng" w="9525">
            <a:solidFill>
              <a:schemeClr val="dk2"/>
            </a:solidFill>
            <a:prstDash val="solid"/>
            <a:round/>
            <a:headEnd len="med" w="med" type="none"/>
            <a:tailEnd len="med" w="med" type="none"/>
          </a:ln>
        </p:spPr>
      </p:sp>
      <p:graphicFrame>
        <p:nvGraphicFramePr>
          <p:cNvPr id="889" name="Google Shape;889;p117"/>
          <p:cNvGraphicFramePr/>
          <p:nvPr/>
        </p:nvGraphicFramePr>
        <p:xfrm>
          <a:off x="1753963" y="2087400"/>
          <a:ext cx="3000000" cy="3000000"/>
        </p:xfrm>
        <a:graphic>
          <a:graphicData uri="http://schemas.openxmlformats.org/drawingml/2006/table">
            <a:tbl>
              <a:tblPr>
                <a:noFill/>
                <a:tableStyleId>{964D5BB3-4EA3-4A97-B651-498B3A3F59AB}</a:tableStyleId>
              </a:tblPr>
              <a:tblGrid>
                <a:gridCol w="382850"/>
                <a:gridCol w="490300"/>
                <a:gridCol w="427000"/>
              </a:tblGrid>
              <a:tr h="261150">
                <a:tc>
                  <a:txBody>
                    <a:bodyPr/>
                    <a:lstStyle/>
                    <a:p>
                      <a:pPr indent="0" lvl="0" marL="0" rtl="0" algn="l">
                        <a:spcBef>
                          <a:spcPts val="0"/>
                        </a:spcBef>
                        <a:spcAft>
                          <a:spcPts val="0"/>
                        </a:spcAft>
                        <a:buNone/>
                      </a:pPr>
                      <a:r>
                        <a:rPr b="1" lang="de" sz="600"/>
                        <a:t>Id</a:t>
                      </a:r>
                      <a:endParaRPr b="1" sz="600"/>
                    </a:p>
                  </a:txBody>
                  <a:tcPr marT="91425" marB="91425" marR="91425" marL="91425"/>
                </a:tc>
                <a:tc>
                  <a:txBody>
                    <a:bodyPr/>
                    <a:lstStyle/>
                    <a:p>
                      <a:pPr indent="0" lvl="0" marL="0" rtl="0" algn="l">
                        <a:spcBef>
                          <a:spcPts val="0"/>
                        </a:spcBef>
                        <a:spcAft>
                          <a:spcPts val="0"/>
                        </a:spcAft>
                        <a:buNone/>
                      </a:pPr>
                      <a:r>
                        <a:rPr b="1" lang="de" sz="600"/>
                        <a:t>Vorname</a:t>
                      </a:r>
                      <a:endParaRPr b="1" sz="600"/>
                    </a:p>
                  </a:txBody>
                  <a:tcPr marT="91425" marB="91425" marR="91425" marL="91425"/>
                </a:tc>
                <a:tc>
                  <a:txBody>
                    <a:bodyPr/>
                    <a:lstStyle/>
                    <a:p>
                      <a:pPr indent="0" lvl="0" marL="0" rtl="0" algn="l">
                        <a:spcBef>
                          <a:spcPts val="0"/>
                        </a:spcBef>
                        <a:spcAft>
                          <a:spcPts val="0"/>
                        </a:spcAft>
                        <a:buNone/>
                      </a:pPr>
                      <a:r>
                        <a:rPr b="1" lang="de" sz="600"/>
                        <a:t>Name</a:t>
                      </a:r>
                      <a:endParaRPr b="1" sz="600"/>
                    </a:p>
                  </a:txBody>
                  <a:tcPr marT="91425" marB="91425" marR="91425" marL="91425"/>
                </a:tc>
              </a:tr>
              <a:tr h="305850">
                <a:tc>
                  <a:txBody>
                    <a:bodyPr/>
                    <a:lstStyle/>
                    <a:p>
                      <a:pPr indent="0" lvl="0" marL="0" rtl="0" algn="l">
                        <a:spcBef>
                          <a:spcPts val="0"/>
                        </a:spcBef>
                        <a:spcAft>
                          <a:spcPts val="0"/>
                        </a:spcAft>
                        <a:buNone/>
                      </a:pPr>
                      <a:r>
                        <a:rPr lang="de" sz="600"/>
                        <a:t>1</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Robert </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Parker</a:t>
                      </a:r>
                      <a:endParaRPr sz="600"/>
                    </a:p>
                  </a:txBody>
                  <a:tcPr marT="91425" marB="91425" marR="91425" marL="91425">
                    <a:lnB cap="flat" cmpd="sng" w="9525">
                      <a:solidFill>
                        <a:srgbClr val="9E9E9E"/>
                      </a:solidFill>
                      <a:prstDash val="solid"/>
                      <a:round/>
                      <a:headEnd len="sm" w="sm" type="none"/>
                      <a:tailEnd len="sm" w="sm" type="none"/>
                    </a:lnB>
                  </a:tcPr>
                </a:tc>
              </a:tr>
              <a:tr h="305850">
                <a:tc>
                  <a:txBody>
                    <a:bodyPr/>
                    <a:lstStyle/>
                    <a:p>
                      <a:pPr indent="0" lvl="0" marL="0" rtl="0" algn="l">
                        <a:spcBef>
                          <a:spcPts val="0"/>
                        </a:spcBef>
                        <a:spcAft>
                          <a:spcPts val="0"/>
                        </a:spcAft>
                        <a:buNone/>
                      </a:pPr>
                      <a:r>
                        <a:rPr lang="de" sz="600"/>
                        <a:t>2</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t>Hugh </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 sz="600">
                          <a:solidFill>
                            <a:schemeClr val="dk1"/>
                          </a:solidFill>
                        </a:rPr>
                        <a:t>Johnson</a:t>
                      </a:r>
                      <a:endParaRPr sz="6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5800">
                <a:tc>
                  <a:txBody>
                    <a:bodyPr/>
                    <a:lstStyle/>
                    <a:p>
                      <a:pPr indent="0" lvl="0" marL="0" rtl="0" algn="l">
                        <a:spcBef>
                          <a:spcPts val="0"/>
                        </a:spcBef>
                        <a:spcAft>
                          <a:spcPts val="0"/>
                        </a:spcAft>
                        <a:buNone/>
                      </a:pPr>
                      <a:r>
                        <a:rPr lang="de" sz="600"/>
                        <a:t>3</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t>Ulrich </a:t>
                      </a:r>
                      <a:endParaRPr sz="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de" sz="600">
                          <a:solidFill>
                            <a:schemeClr val="dk1"/>
                          </a:solidFill>
                        </a:rPr>
                        <a:t>Sauter</a:t>
                      </a:r>
                      <a:endParaRPr sz="6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890" name="Google Shape;890;p117"/>
          <p:cNvSpPr txBox="1"/>
          <p:nvPr/>
        </p:nvSpPr>
        <p:spPr>
          <a:xfrm>
            <a:off x="1373850" y="3341850"/>
            <a:ext cx="206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de" sz="1200"/>
              <a:t>Kritiker</a:t>
            </a:r>
            <a:endParaRPr i="1" sz="1200"/>
          </a:p>
        </p:txBody>
      </p:sp>
      <p:sp>
        <p:nvSpPr>
          <p:cNvPr id="891" name="Google Shape;891;p117"/>
          <p:cNvSpPr/>
          <p:nvPr/>
        </p:nvSpPr>
        <p:spPr>
          <a:xfrm>
            <a:off x="1002551" y="1892400"/>
            <a:ext cx="951404" cy="195033"/>
          </a:xfrm>
          <a:custGeom>
            <a:rect b="b" l="l" r="r" t="t"/>
            <a:pathLst>
              <a:path extrusionOk="0" h="20519" w="111897">
                <a:moveTo>
                  <a:pt x="0" y="20364"/>
                </a:moveTo>
                <a:lnTo>
                  <a:pt x="0" y="0"/>
                </a:lnTo>
                <a:lnTo>
                  <a:pt x="111733" y="0"/>
                </a:lnTo>
                <a:lnTo>
                  <a:pt x="111897" y="20519"/>
                </a:lnTo>
              </a:path>
            </a:pathLst>
          </a:custGeom>
          <a:noFill/>
          <a:ln cap="flat" cmpd="sng" w="9525">
            <a:solidFill>
              <a:schemeClr val="dk2"/>
            </a:solidFill>
            <a:prstDash val="solid"/>
            <a:round/>
            <a:headEnd len="med" w="med" type="none"/>
            <a:tailEnd len="med" w="med" type="none"/>
          </a:ln>
        </p:spPr>
      </p:sp>
      <p:sp>
        <p:nvSpPr>
          <p:cNvPr id="892" name="Google Shape;892;p117"/>
          <p:cNvSpPr txBox="1"/>
          <p:nvPr>
            <p:ph idx="1" type="body"/>
          </p:nvPr>
        </p:nvSpPr>
        <p:spPr>
          <a:xfrm>
            <a:off x="377875" y="1119600"/>
            <a:ext cx="8452200" cy="34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400"/>
              <a:t>Wenn erste Normalform und jedes nichtschlüssel-Attribut vom gesamten Primärschlüssel voll </a:t>
            </a:r>
            <a:r>
              <a:rPr lang="de" sz="1400"/>
              <a:t>funktional</a:t>
            </a:r>
            <a:r>
              <a:rPr lang="de" sz="1400"/>
              <a:t> abhängig ist.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obek - Master">
  <a:themeElements>
    <a:clrScheme name="Office">
      <a:dk1>
        <a:srgbClr val="808080"/>
      </a:dk1>
      <a:lt1>
        <a:srgbClr val="FFFFFF"/>
      </a:lt1>
      <a:dk2>
        <a:srgbClr val="1F497D"/>
      </a:dk2>
      <a:lt2>
        <a:srgbClr val="595959"/>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